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4_D0E58F22.xml" ContentType="application/vnd.ms-powerpoint.comments+xml"/>
  <Override PartName="/ppt/notesSlides/notesSlide2.xml" ContentType="application/vnd.openxmlformats-officedocument.presentationml.notesSlide+xml"/>
  <Override PartName="/ppt/comments/modernComment_3A6_7B91A6E.xml" ContentType="application/vnd.ms-powerpoint.comments+xml"/>
  <Override PartName="/ppt/comments/modernComment_3A7_6EDEF09C.xml" ContentType="application/vnd.ms-powerpoint.comments+xml"/>
  <Override PartName="/ppt/comments/modernComment_105_59893E85.xml" ContentType="application/vnd.ms-powerpoint.comments+xml"/>
  <Override PartName="/ppt/comments/modernComment_109_3CE2F879.xml" ContentType="application/vnd.ms-powerpoint.comments+xml"/>
  <Override PartName="/ppt/comments/modernComment_108_CE5647CC.xml" ContentType="application/vnd.ms-powerpoint.comments+xml"/>
  <Override PartName="/ppt/comments/modernComment_10A_9D0B7FD7.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99_A2D5C824.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98" r:id="rId3"/>
    <p:sldId id="258" r:id="rId4"/>
    <p:sldId id="300" r:id="rId5"/>
    <p:sldId id="260" r:id="rId6"/>
    <p:sldId id="934" r:id="rId7"/>
    <p:sldId id="935" r:id="rId8"/>
    <p:sldId id="261" r:id="rId9"/>
    <p:sldId id="265" r:id="rId10"/>
    <p:sldId id="264" r:id="rId11"/>
    <p:sldId id="266" r:id="rId12"/>
    <p:sldId id="267" r:id="rId13"/>
    <p:sldId id="268" r:id="rId14"/>
    <p:sldId id="269" r:id="rId15"/>
    <p:sldId id="1876" r:id="rId16"/>
    <p:sldId id="1865" r:id="rId17"/>
    <p:sldId id="1879" r:id="rId18"/>
    <p:sldId id="951" r:id="rId19"/>
    <p:sldId id="1880" r:id="rId20"/>
    <p:sldId id="1914" r:id="rId21"/>
    <p:sldId id="277" r:id="rId22"/>
    <p:sldId id="454" r:id="rId23"/>
    <p:sldId id="1890" r:id="rId24"/>
    <p:sldId id="1891" r:id="rId25"/>
    <p:sldId id="1909" r:id="rId26"/>
    <p:sldId id="1921" r:id="rId27"/>
    <p:sldId id="1910" r:id="rId28"/>
    <p:sldId id="464" r:id="rId29"/>
    <p:sldId id="1817" r:id="rId30"/>
    <p:sldId id="938" r:id="rId31"/>
    <p:sldId id="1818" r:id="rId32"/>
    <p:sldId id="1815" r:id="rId33"/>
    <p:sldId id="280" r:id="rId34"/>
    <p:sldId id="281" r:id="rId35"/>
    <p:sldId id="2079" r:id="rId36"/>
    <p:sldId id="2080" r:id="rId37"/>
    <p:sldId id="2095" r:id="rId38"/>
    <p:sldId id="2081" r:id="rId39"/>
    <p:sldId id="284" r:id="rId40"/>
    <p:sldId id="2085" r:id="rId41"/>
    <p:sldId id="287" r:id="rId42"/>
    <p:sldId id="2086" r:id="rId43"/>
    <p:sldId id="2087" r:id="rId44"/>
    <p:sldId id="2088" r:id="rId45"/>
    <p:sldId id="2089" r:id="rId46"/>
    <p:sldId id="2090" r:id="rId47"/>
    <p:sldId id="2091" r:id="rId48"/>
    <p:sldId id="286" r:id="rId49"/>
    <p:sldId id="1952" r:id="rId50"/>
    <p:sldId id="1948" r:id="rId51"/>
    <p:sldId id="1949" r:id="rId52"/>
    <p:sldId id="1954" r:id="rId53"/>
    <p:sldId id="1945" r:id="rId54"/>
    <p:sldId id="288" r:id="rId55"/>
    <p:sldId id="289" r:id="rId56"/>
    <p:sldId id="299" r:id="rId57"/>
    <p:sldId id="290" r:id="rId58"/>
    <p:sldId id="2092" r:id="rId59"/>
    <p:sldId id="291" r:id="rId60"/>
    <p:sldId id="292" r:id="rId61"/>
    <p:sldId id="293" r:id="rId62"/>
    <p:sldId id="294" r:id="rId63"/>
    <p:sldId id="295" r:id="rId64"/>
    <p:sldId id="2093" r:id="rId65"/>
    <p:sldId id="1896" r:id="rId66"/>
    <p:sldId id="1917" r:id="rId67"/>
    <p:sldId id="1919" r:id="rId68"/>
    <p:sldId id="1897" r:id="rId69"/>
    <p:sldId id="1920" r:id="rId70"/>
    <p:sldId id="2096" r:id="rId71"/>
    <p:sldId id="2097" r:id="rId72"/>
    <p:sldId id="191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405F59E5-B381-A244-A1F9-3C335690B9E8}">
          <p14:sldIdLst>
            <p14:sldId id="256"/>
          </p14:sldIdLst>
        </p14:section>
        <p14:section name="Abstract" id="{666350E1-B512-D84F-BAA3-DC14C5FF78E2}">
          <p14:sldIdLst>
            <p14:sldId id="298"/>
          </p14:sldIdLst>
        </p14:section>
        <p14:section name="Introduction" id="{980C010A-0AC0-564D-A9FE-8C75EDA9E5C6}">
          <p14:sldIdLst>
            <p14:sldId id="258"/>
            <p14:sldId id="300"/>
            <p14:sldId id="260"/>
            <p14:sldId id="934"/>
            <p14:sldId id="935"/>
            <p14:sldId id="261"/>
            <p14:sldId id="265"/>
            <p14:sldId id="264"/>
            <p14:sldId id="266"/>
            <p14:sldId id="267"/>
            <p14:sldId id="268"/>
            <p14:sldId id="269"/>
          </p14:sldIdLst>
        </p14:section>
        <p14:section name="UQ (JQSRT)" id="{02CE3A75-8725-2945-87B7-B5BCB004B1FA}">
          <p14:sldIdLst>
            <p14:sldId id="1876"/>
            <p14:sldId id="1865"/>
            <p14:sldId id="1879"/>
            <p14:sldId id="951"/>
            <p14:sldId id="1880"/>
            <p14:sldId id="1914"/>
            <p14:sldId id="277"/>
            <p14:sldId id="454"/>
            <p14:sldId id="1890"/>
            <p14:sldId id="1891"/>
            <p14:sldId id="1909"/>
            <p14:sldId id="1921"/>
            <p14:sldId id="1910"/>
            <p14:sldId id="464"/>
            <p14:sldId id="1817"/>
            <p14:sldId id="938"/>
            <p14:sldId id="1818"/>
            <p14:sldId id="1815"/>
            <p14:sldId id="280"/>
          </p14:sldIdLst>
        </p14:section>
        <p14:section name="GSA (MC23 and JCP)" id="{4E1109AF-885E-AA48-A718-C0E2CF0094D9}">
          <p14:sldIdLst>
            <p14:sldId id="281"/>
            <p14:sldId id="2079"/>
            <p14:sldId id="2080"/>
            <p14:sldId id="2095"/>
            <p14:sldId id="2081"/>
            <p14:sldId id="284"/>
            <p14:sldId id="2085"/>
            <p14:sldId id="287"/>
            <p14:sldId id="2086"/>
            <p14:sldId id="2087"/>
            <p14:sldId id="2088"/>
            <p14:sldId id="2089"/>
            <p14:sldId id="2090"/>
            <p14:sldId id="2091"/>
            <p14:sldId id="286"/>
            <p14:sldId id="1952"/>
            <p14:sldId id="1948"/>
            <p14:sldId id="1949"/>
            <p14:sldId id="1954"/>
            <p14:sldId id="1945"/>
            <p14:sldId id="288"/>
          </p14:sldIdLst>
        </p14:section>
        <p14:section name="C5G7 (MC25)" id="{CA588E0D-EEA6-FB4D-AF98-19949646D325}">
          <p14:sldIdLst>
            <p14:sldId id="289"/>
            <p14:sldId id="299"/>
            <p14:sldId id="290"/>
            <p14:sldId id="2092"/>
            <p14:sldId id="291"/>
          </p14:sldIdLst>
        </p14:section>
        <p14:section name="Conclusions" id="{9209399D-93F0-AA43-A916-23826DFCF189}">
          <p14:sldIdLst>
            <p14:sldId id="292"/>
            <p14:sldId id="293"/>
            <p14:sldId id="294"/>
            <p14:sldId id="295"/>
            <p14:sldId id="2093"/>
          </p14:sldIdLst>
        </p14:section>
        <p14:section name="Appendix" id="{BABA206E-2832-3843-AD06-676F744A7370}">
          <p14:sldIdLst>
            <p14:sldId id="1896"/>
            <p14:sldId id="1917"/>
            <p14:sldId id="1919"/>
            <p14:sldId id="1897"/>
            <p14:sldId id="1920"/>
            <p14:sldId id="2096"/>
            <p14:sldId id="2097"/>
            <p14:sldId id="191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C6E15D-8861-6EE9-A985-1B55B9C31C3A}" name="Clements, Kayla" initials="CK" userId="S::clemekay@oregonstate.edu::7ca85fbc-4e46-46a8-bf51-c5f3a57f01f5" providerId="AD"/>
  <p188:author id="{9A95AED9-F252-BCC3-9E24-D42F10E02008}" name="Clements, Kayla Beth" initials="CKB" userId="S::kbcleme@sandia.gov::b3d360f2-e199-4ba7-9e6f-f9f16699dc5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E1128"/>
    <a:srgbClr val="F5A487"/>
    <a:srgbClr val="C5836B"/>
    <a:srgbClr val="7EEA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75A18-4AB7-4A22-A9EC-3B6453660806}" v="3" dt="2021-09-09T16:29:49.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0" autoAdjust="0"/>
    <p:restoredTop sz="96419"/>
  </p:normalViewPr>
  <p:slideViewPr>
    <p:cSldViewPr snapToGrid="0">
      <p:cViewPr>
        <p:scale>
          <a:sx n="103" d="100"/>
          <a:sy n="103" d="100"/>
        </p:scale>
        <p:origin x="736" y="688"/>
      </p:cViewPr>
      <p:guideLst/>
    </p:cSldViewPr>
  </p:slideViewPr>
  <p:notesTextViewPr>
    <p:cViewPr>
      <p:scale>
        <a:sx n="114" d="100"/>
        <a:sy n="114"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modernComment_104_D0E58F22.xml><?xml version="1.0" encoding="utf-8"?>
<p188:cmLst xmlns:a="http://schemas.openxmlformats.org/drawingml/2006/main" xmlns:r="http://schemas.openxmlformats.org/officeDocument/2006/relationships" xmlns:p188="http://schemas.microsoft.com/office/powerpoint/2018/8/main">
  <p188:cm id="{B136F26A-E784-E846-8782-065948EF06E9}" authorId="{9DC6E15D-8861-6EE9-A985-1B55B9C31C3A}" created="2024-12-10T08:42:11.341">
    <pc:sldMkLst xmlns:pc="http://schemas.microsoft.com/office/powerpoint/2013/main/command">
      <pc:docMk/>
      <pc:sldMk cId="3504705314" sldId="260"/>
    </pc:sldMkLst>
    <p188:txBody>
      <a:bodyPr/>
      <a:lstStyle/>
      <a:p>
        <a:r>
          <a:rPr lang="en-US"/>
          <a:t>Animation appearance</a:t>
        </a:r>
      </a:p>
    </p188:txBody>
  </p188:cm>
</p188:cmLst>
</file>

<file path=ppt/comments/modernComment_105_59893E85.xml><?xml version="1.0" encoding="utf-8"?>
<p188:cmLst xmlns:a="http://schemas.openxmlformats.org/drawingml/2006/main" xmlns:r="http://schemas.openxmlformats.org/officeDocument/2006/relationships" xmlns:p188="http://schemas.microsoft.com/office/powerpoint/2018/8/main">
  <p188:cm id="{92D23AD1-3D0F-D947-B0C6-4C12167BA60E}" authorId="{9DC6E15D-8861-6EE9-A985-1B55B9C31C3A}" created="2024-12-10T08:08:07.943">
    <pc:sldMkLst xmlns:pc="http://schemas.microsoft.com/office/powerpoint/2013/main/command">
      <pc:docMk/>
      <pc:sldMk cId="1502166661" sldId="261"/>
    </pc:sldMkLst>
    <p188:txBody>
      <a:bodyPr/>
      <a:lstStyle/>
      <a:p>
        <a:r>
          <a:rPr lang="en-US"/>
          <a:t>Fix figure, move pie chart left</a:t>
        </a:r>
      </a:p>
    </p188:txBody>
  </p188:cm>
  <p188:cm id="{E5B68828-EF13-444E-9714-1308F5CADD91}" authorId="{9DC6E15D-8861-6EE9-A985-1B55B9C31C3A}" created="2024-12-10T08:08:34.317">
    <pc:sldMkLst xmlns:pc="http://schemas.microsoft.com/office/powerpoint/2013/main/command">
      <pc:docMk/>
      <pc:sldMk cId="1502166661" sldId="261"/>
    </pc:sldMkLst>
    <p188:txBody>
      <a:bodyPr/>
      <a:lstStyle/>
      <a:p>
        <a:r>
          <a:rPr lang="en-US"/>
          <a:t>Add animation highlights</a:t>
        </a:r>
      </a:p>
    </p188:txBody>
  </p188:cm>
</p188:cmLst>
</file>

<file path=ppt/comments/modernComment_108_CE5647CC.xml><?xml version="1.0" encoding="utf-8"?>
<p188:cmLst xmlns:a="http://schemas.openxmlformats.org/drawingml/2006/main" xmlns:r="http://schemas.openxmlformats.org/officeDocument/2006/relationships" xmlns:p188="http://schemas.microsoft.com/office/powerpoint/2018/8/main">
  <p188:cm id="{0537E65B-DDF4-F847-9C37-01284675BF2D}" authorId="{9DC6E15D-8861-6EE9-A985-1B55B9C31C3A}" created="2024-12-10T08:45:09.108">
    <pc:sldMkLst xmlns:pc="http://schemas.microsoft.com/office/powerpoint/2013/main/command">
      <pc:docMk/>
      <pc:sldMk cId="3461760972" sldId="264"/>
    </pc:sldMkLst>
    <p188:txBody>
      <a:bodyPr/>
      <a:lstStyle/>
      <a:p>
        <a:r>
          <a:rPr lang="en-US"/>
          <a:t>Animate</a:t>
        </a:r>
      </a:p>
    </p188:txBody>
  </p188:cm>
</p188:cmLst>
</file>

<file path=ppt/comments/modernComment_109_3CE2F879.xml><?xml version="1.0" encoding="utf-8"?>
<p188:cmLst xmlns:a="http://schemas.openxmlformats.org/drawingml/2006/main" xmlns:r="http://schemas.openxmlformats.org/officeDocument/2006/relationships" xmlns:p188="http://schemas.microsoft.com/office/powerpoint/2018/8/main">
  <p188:cm id="{6DD596A7-7AAF-BC4A-A559-F33F7BCBFB08}" authorId="{9DC6E15D-8861-6EE9-A985-1B55B9C31C3A}" created="2024-12-10T08:11:01.421">
    <pc:sldMkLst xmlns:pc="http://schemas.microsoft.com/office/powerpoint/2013/main/command">
      <pc:docMk/>
      <pc:sldMk cId="1021507705" sldId="265"/>
    </pc:sldMkLst>
    <p188:txBody>
      <a:bodyPr/>
      <a:lstStyle/>
      <a:p>
        <a:r>
          <a:rPr lang="en-US"/>
          <a:t>Move to in/after formulation</a:t>
        </a:r>
      </a:p>
    </p188:txBody>
  </p188:cm>
</p188:cmLst>
</file>

<file path=ppt/comments/modernComment_10A_9D0B7FD7.xml><?xml version="1.0" encoding="utf-8"?>
<p188:cmLst xmlns:a="http://schemas.openxmlformats.org/drawingml/2006/main" xmlns:r="http://schemas.openxmlformats.org/officeDocument/2006/relationships" xmlns:p188="http://schemas.microsoft.com/office/powerpoint/2018/8/main">
  <p188:cm id="{243C0DFF-D72E-FA47-A9B4-F3B80505C131}" authorId="{9DC6E15D-8861-6EE9-A985-1B55B9C31C3A}" created="2024-12-10T08:45:25.763">
    <pc:sldMkLst xmlns:pc="http://schemas.microsoft.com/office/powerpoint/2013/main/command">
      <pc:docMk/>
      <pc:sldMk cId="2634776535" sldId="266"/>
    </pc:sldMkLst>
    <p188:txBody>
      <a:bodyPr/>
      <a:lstStyle/>
      <a:p>
        <a:r>
          <a:rPr lang="en-US"/>
          <a:t>This is ugly</a:t>
        </a:r>
      </a:p>
    </p188:txBody>
  </p188:cm>
</p188:cmLst>
</file>

<file path=ppt/comments/modernComment_3A6_7B91A6E.xml><?xml version="1.0" encoding="utf-8"?>
<p188:cmLst xmlns:a="http://schemas.openxmlformats.org/drawingml/2006/main" xmlns:r="http://schemas.openxmlformats.org/officeDocument/2006/relationships" xmlns:p188="http://schemas.microsoft.com/office/powerpoint/2018/8/main">
  <p188:cm id="{EDE15CDA-D2BD-6941-8D49-18889ABADDAD}" authorId="{9DC6E15D-8861-6EE9-A985-1B55B9C31C3A}" created="2024-12-10T08:42:24.890">
    <pc:sldMkLst xmlns:pc="http://schemas.microsoft.com/office/powerpoint/2013/main/command">
      <pc:docMk/>
      <pc:sldMk cId="129571438" sldId="934"/>
    </pc:sldMkLst>
    <p188:txBody>
      <a:bodyPr/>
      <a:lstStyle/>
      <a:p>
        <a:r>
          <a:rPr lang="en-US"/>
          <a:t>Newer slide? This is from prelim</a:t>
        </a:r>
      </a:p>
    </p188:txBody>
  </p188:cm>
</p188:cmLst>
</file>

<file path=ppt/comments/modernComment_3A7_6EDEF09C.xml><?xml version="1.0" encoding="utf-8"?>
<p188:cmLst xmlns:a="http://schemas.openxmlformats.org/drawingml/2006/main" xmlns:r="http://schemas.openxmlformats.org/officeDocument/2006/relationships" xmlns:p188="http://schemas.microsoft.com/office/powerpoint/2018/8/main">
  <p188:cm id="{0C2F3D15-4506-EA45-B5B3-1D01FFD3C44C}" authorId="{9DC6E15D-8861-6EE9-A985-1B55B9C31C3A}" created="2024-12-10T08:08:22.811">
    <pc:sldMkLst xmlns:pc="http://schemas.microsoft.com/office/powerpoint/2013/main/command">
      <pc:docMk/>
      <pc:sldMk cId="1860104348" sldId="935"/>
    </pc:sldMkLst>
    <p188:txBody>
      <a:bodyPr/>
      <a:lstStyle/>
      <a:p>
        <a:r>
          <a:rPr lang="en-US"/>
          <a:t>Add animation highlights</a:t>
        </a:r>
      </a:p>
    </p188:txBody>
  </p188:cm>
</p188:cmLst>
</file>

<file path=ppt/comments/modernComment_799_A2D5C824.xml><?xml version="1.0" encoding="utf-8"?>
<p188:cmLst xmlns:a="http://schemas.openxmlformats.org/drawingml/2006/main" xmlns:r="http://schemas.openxmlformats.org/officeDocument/2006/relationships" xmlns:p188="http://schemas.microsoft.com/office/powerpoint/2018/8/main">
  <p188:cm id="{FCE41719-FAB8-3842-A14A-879F88628899}" authorId="{9A95AED9-F252-BCC3-9E24-D42F10E02008}" created="2023-08-08T20:54:30.626">
    <pc:sldMkLst xmlns:pc="http://schemas.microsoft.com/office/powerpoint/2013/main/command">
      <pc:docMk/>
      <pc:sldMk cId="2731919396" sldId="1945"/>
    </pc:sldMkLst>
    <p188:txBody>
      <a:bodyPr/>
      <a:lstStyle/>
      <a:p>
        <a:r>
          <a:rPr lang="en-US"/>
          <a:t>Carry plot colors through to this table, introduce shape/line differences as alternative to red/green.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3DFAF-06DC-43B1-BBC9-0429973D07E9}"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CBC21-0F44-41F4-8EF4-24A9392FA7DB}" type="slidenum">
              <a:rPr lang="en-US" smtClean="0"/>
              <a:t>‹#›</a:t>
            </a:fld>
            <a:endParaRPr lang="en-US"/>
          </a:p>
        </p:txBody>
      </p:sp>
    </p:spTree>
    <p:extLst>
      <p:ext uri="{BB962C8B-B14F-4D97-AF65-F5344CB8AC3E}">
        <p14:creationId xmlns:p14="http://schemas.microsoft.com/office/powerpoint/2010/main" val="2876186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Reminders from TP:</a:t>
            </a:r>
          </a:p>
          <a:p>
            <a:pPr marL="171450" indent="-171450" algn="l">
              <a:buFontTx/>
              <a:buChar char="-"/>
            </a:pPr>
            <a:r>
              <a:rPr lang="en-US" sz="1600" b="0" i="0" dirty="0">
                <a:solidFill>
                  <a:srgbClr val="1D1C1D"/>
                </a:solidFill>
                <a:effectLst/>
                <a:latin typeface="Slack-Lato"/>
              </a:rPr>
              <a:t>As you think about your slides, I recommend illustrating concepts with simple examples, if possible, and skipping details of derivations.</a:t>
            </a:r>
          </a:p>
          <a:p>
            <a:pPr algn="l"/>
            <a:r>
              <a:rPr lang="en-US" sz="1600" b="0" i="0" dirty="0">
                <a:solidFill>
                  <a:srgbClr val="1D1C1D"/>
                </a:solidFill>
                <a:effectLst/>
                <a:latin typeface="Slack-Lato"/>
              </a:rPr>
              <a:t>Being able to convince your committee that what you plan to do is a) new, and b) needed is an important part of the proposal/presentation. </a:t>
            </a:r>
            <a:r>
              <a:rPr lang="en-US" sz="2400" b="0" i="0" dirty="0">
                <a:solidFill>
                  <a:srgbClr val="1D1C1D"/>
                </a:solidFill>
                <a:effectLst/>
                <a:latin typeface="Slack-Lato"/>
              </a:rPr>
              <a:t>I typically want to see some evidence when I am being persuaded, and that’s where familiarity with previous research is important.</a:t>
            </a:r>
          </a:p>
        </p:txBody>
      </p:sp>
      <p:sp>
        <p:nvSpPr>
          <p:cNvPr id="4" name="Slide Number Placeholder 3"/>
          <p:cNvSpPr>
            <a:spLocks noGrp="1"/>
          </p:cNvSpPr>
          <p:nvPr>
            <p:ph type="sldNum" sz="quarter" idx="5"/>
          </p:nvPr>
        </p:nvSpPr>
        <p:spPr/>
        <p:txBody>
          <a:bodyPr/>
          <a:lstStyle/>
          <a:p>
            <a:fld id="{3B4CBC21-0F44-41F4-8EF4-24A9392FA7DB}" type="slidenum">
              <a:rPr lang="en-US" smtClean="0"/>
              <a:t>1</a:t>
            </a:fld>
            <a:endParaRPr lang="en-US"/>
          </a:p>
        </p:txBody>
      </p:sp>
    </p:spTree>
    <p:extLst>
      <p:ext uri="{BB962C8B-B14F-4D97-AF65-F5344CB8AC3E}">
        <p14:creationId xmlns:p14="http://schemas.microsoft.com/office/powerpoint/2010/main" val="2473592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Table on the left shows the results for transmittance and parametric variance for a benchmark (</a:t>
            </a:r>
            <a:r>
              <a:rPr lang="en-US" dirty="0" err="1"/>
              <a:t>overresolved</a:t>
            </a:r>
            <a:r>
              <a:rPr lang="en-US" dirty="0"/>
              <a:t>) configuration, just one repetition (which is a sample), and the analytic results. </a:t>
            </a:r>
          </a:p>
          <a:p>
            <a:pPr marL="171450" indent="-171450">
              <a:buFontTx/>
              <a:buChar char="-"/>
            </a:pPr>
            <a:endParaRPr lang="en-US" dirty="0"/>
          </a:p>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a:t>
            </a:r>
          </a:p>
        </p:txBody>
      </p:sp>
      <p:sp>
        <p:nvSpPr>
          <p:cNvPr id="4" name="Slide Number Placeholder 3"/>
          <p:cNvSpPr>
            <a:spLocks noGrp="1"/>
          </p:cNvSpPr>
          <p:nvPr>
            <p:ph type="sldNum" sz="quarter" idx="5"/>
          </p:nvPr>
        </p:nvSpPr>
        <p:spPr/>
        <p:txBody>
          <a:bodyPr/>
          <a:lstStyle/>
          <a:p>
            <a:fld id="{A2430F75-B5EC-044F-A636-30352D0A1350}" type="slidenum">
              <a:rPr lang="en-US" smtClean="0"/>
              <a:t>24</a:t>
            </a:fld>
            <a:endParaRPr lang="en-US"/>
          </a:p>
        </p:txBody>
      </p:sp>
    </p:spTree>
    <p:extLst>
      <p:ext uri="{BB962C8B-B14F-4D97-AF65-F5344CB8AC3E}">
        <p14:creationId xmlns:p14="http://schemas.microsoft.com/office/powerpoint/2010/main" val="313942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pPr marL="171450" indent="-171450">
              <a:buFontTx/>
              <a:buChar char="-"/>
            </a:pPr>
            <a:r>
              <a:rPr lang="en-US" dirty="0"/>
              <a:t>Poster compares to previously developed method</a:t>
            </a:r>
          </a:p>
          <a:p>
            <a:pPr marL="171450" indent="-171450">
              <a:buFontTx/>
              <a:buChar char="-"/>
            </a:pPr>
            <a:r>
              <a:rPr lang="en-US" dirty="0"/>
              <a:t>Other work includes varying </a:t>
            </a:r>
            <a:r>
              <a:rPr lang="en-US" dirty="0" err="1"/>
              <a:t>Nxi</a:t>
            </a:r>
            <a:r>
              <a:rPr lang="en-US" dirty="0"/>
              <a:t> and Neta, adding in scattering problem</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Poster does comparison w/ other method</a:t>
            </a:r>
          </a:p>
        </p:txBody>
      </p:sp>
      <p:sp>
        <p:nvSpPr>
          <p:cNvPr id="4" name="Slide Number Placeholder 3"/>
          <p:cNvSpPr>
            <a:spLocks noGrp="1"/>
          </p:cNvSpPr>
          <p:nvPr>
            <p:ph type="sldNum" sz="quarter" idx="5"/>
          </p:nvPr>
        </p:nvSpPr>
        <p:spPr/>
        <p:txBody>
          <a:bodyPr/>
          <a:lstStyle/>
          <a:p>
            <a:fld id="{A2430F75-B5EC-044F-A636-30352D0A1350}" type="slidenum">
              <a:rPr lang="en-US" smtClean="0"/>
              <a:t>30</a:t>
            </a:fld>
            <a:endParaRPr lang="en-US"/>
          </a:p>
        </p:txBody>
      </p:sp>
    </p:spTree>
    <p:extLst>
      <p:ext uri="{BB962C8B-B14F-4D97-AF65-F5344CB8AC3E}">
        <p14:creationId xmlns:p14="http://schemas.microsoft.com/office/powerpoint/2010/main" val="2939560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pPr marL="171450" indent="-171450">
              <a:buFontTx/>
              <a:buChar char="-"/>
            </a:pPr>
            <a:r>
              <a:rPr lang="en-US" dirty="0"/>
              <a:t>Poster compares to previously developed method</a:t>
            </a:r>
          </a:p>
          <a:p>
            <a:pPr marL="171450" indent="-171450">
              <a:buFontTx/>
              <a:buChar char="-"/>
            </a:pPr>
            <a:r>
              <a:rPr lang="en-US" dirty="0"/>
              <a:t>Other work includes varying </a:t>
            </a:r>
            <a:r>
              <a:rPr lang="en-US" dirty="0" err="1"/>
              <a:t>Nxi</a:t>
            </a:r>
            <a:r>
              <a:rPr lang="en-US" dirty="0"/>
              <a:t> and Neta, adding in scattering problem</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Poster does comparison w/ other method</a:t>
            </a:r>
          </a:p>
        </p:txBody>
      </p:sp>
      <p:sp>
        <p:nvSpPr>
          <p:cNvPr id="4" name="Slide Number Placeholder 3"/>
          <p:cNvSpPr>
            <a:spLocks noGrp="1"/>
          </p:cNvSpPr>
          <p:nvPr>
            <p:ph type="sldNum" sz="quarter" idx="5"/>
          </p:nvPr>
        </p:nvSpPr>
        <p:spPr/>
        <p:txBody>
          <a:bodyPr/>
          <a:lstStyle/>
          <a:p>
            <a:fld id="{A2430F75-B5EC-044F-A636-30352D0A1350}" type="slidenum">
              <a:rPr lang="en-US" smtClean="0"/>
              <a:t>31</a:t>
            </a:fld>
            <a:endParaRPr lang="en-US"/>
          </a:p>
        </p:txBody>
      </p:sp>
    </p:spTree>
    <p:extLst>
      <p:ext uri="{BB962C8B-B14F-4D97-AF65-F5344CB8AC3E}">
        <p14:creationId xmlns:p14="http://schemas.microsoft.com/office/powerpoint/2010/main" val="1582191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Estimator is unbiased, </a:t>
            </a:r>
            <a:r>
              <a:rPr lang="en-US" dirty="0" err="1"/>
              <a:t>ie</a:t>
            </a:r>
            <a:r>
              <a:rPr lang="en-US" dirty="0"/>
              <a:t> we converge to the mean with no biasing error introduced</a:t>
            </a:r>
          </a:p>
          <a:p>
            <a:pPr marL="171450" indent="-171450">
              <a:buFontTx/>
              <a:buChar char="-"/>
            </a:pPr>
            <a:r>
              <a:rPr lang="en-US" dirty="0"/>
              <a:t>For a given total estimator cost, like 2000 total histories, there’s various combinations of </a:t>
            </a:r>
            <a:r>
              <a:rPr lang="en-US" dirty="0" err="1"/>
              <a:t>Nxi</a:t>
            </a:r>
            <a:r>
              <a:rPr lang="en-US" dirty="0"/>
              <a:t> and Neta possible</a:t>
            </a:r>
          </a:p>
          <a:p>
            <a:pPr marL="171450" indent="-171450">
              <a:buFontTx/>
              <a:buChar char="-"/>
            </a:pPr>
            <a:r>
              <a:rPr lang="en-US" dirty="0"/>
              <a:t>Goal: minimized variance of S^2, aka deviation from mean</a:t>
            </a:r>
          </a:p>
        </p:txBody>
      </p:sp>
      <p:sp>
        <p:nvSpPr>
          <p:cNvPr id="4" name="Slide Number Placeholder 3"/>
          <p:cNvSpPr>
            <a:spLocks noGrp="1"/>
          </p:cNvSpPr>
          <p:nvPr>
            <p:ph type="sldNum" sz="quarter" idx="5"/>
          </p:nvPr>
        </p:nvSpPr>
        <p:spPr/>
        <p:txBody>
          <a:bodyPr/>
          <a:lstStyle/>
          <a:p>
            <a:fld id="{A2430F75-B5EC-044F-A636-30352D0A1350}" type="slidenum">
              <a:rPr lang="en-US" smtClean="0"/>
              <a:t>32</a:t>
            </a:fld>
            <a:endParaRPr lang="en-US"/>
          </a:p>
        </p:txBody>
      </p:sp>
    </p:spTree>
    <p:extLst>
      <p:ext uri="{BB962C8B-B14F-4D97-AF65-F5344CB8AC3E}">
        <p14:creationId xmlns:p14="http://schemas.microsoft.com/office/powerpoint/2010/main" val="8851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speaking of monte </a:t>
            </a:r>
            <a:r>
              <a:rPr lang="en-US" dirty="0" err="1"/>
              <a:t>carlo</a:t>
            </a:r>
            <a:r>
              <a:rPr lang="en-US" dirty="0"/>
              <a:t>, pivot to MC rad transport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a very simple rad transport system with some particles streaming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palmer said, deterministic solve continuous across entire phase space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MC treats physical system as statistical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nuclear data for probability distributions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look at transport algorithm as sampling approach, sampling distributions to tally particle behavior, avg </a:t>
            </a:r>
            <a:r>
              <a:rPr lang="en-US" dirty="0" err="1"/>
              <a:t>QoI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variance function of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introduce some stochasticity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want to perform UQ to understand effect, sampling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however, we know any variance at the end is a result of the solver AND the parameter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novelty of method is ability to deconvolve w/ tallies that already exist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Pivoting a little bit here, we’ll look at some background for Monte Carlo radiation transport that is I’m sure redundant for many of you. Monte Carlo transport can be used to solve for a </a:t>
            </a:r>
            <a:r>
              <a:rPr lang="en-US" dirty="0" err="1"/>
              <a:t>QoI</a:t>
            </a:r>
            <a:r>
              <a:rPr lang="en-US" dirty="0"/>
              <a:t> as an alternate to deterministic methods, which would explicitly solve a system like this and, for example, get a solution of flux across the entire phase space. </a:t>
            </a:r>
            <a:r>
              <a:rPr lang="en-US" dirty="0">
                <a:effectLst/>
              </a:rPr>
              <a:t>Instead, MC methods treat the physical system as a statistical process, using nuclear data to construct probability distributions that describe the various ways particles could behave in the system. Individual particles are simulated and their behavior, like colliding with other particles, exiting the system, etc., is recorded in tallies based on what information the user might want. The central limit theorem can then be applied to extrapolate the tallied behavior of the simulated particles to the average behavior of all particles in the system, with some associated uncertainty based on the number of particles simulated.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This can also be thought of as a sampling approach – you run a certain number of histories and end up with a tally response for each, and you can calculate the mean and variance of your response. The variance you would see here would be a function of the method itself, where increasing the number of histories would decrease the variance. </a:t>
            </a:r>
            <a:endParaRPr lang="en-US" dirty="0"/>
          </a:p>
          <a:p>
            <a:endParaRPr lang="en-US" dirty="0"/>
          </a:p>
          <a:p>
            <a:r>
              <a:rPr lang="en-US" dirty="0"/>
              <a:t>What if we introduce some stochasticity to our monte </a:t>
            </a:r>
            <a:r>
              <a:rPr lang="en-US" dirty="0" err="1"/>
              <a:t>carlo</a:t>
            </a:r>
            <a:r>
              <a:rPr lang="en-US" dirty="0"/>
              <a:t> problem, for example some uncertainty in the total cross section? *click* We can perform UQ to understand the uncertainty of this parameter propagates throughout the solution by following a sampling UQ approach, which might look something like this *click* where we’ve nested the monte </a:t>
            </a:r>
            <a:r>
              <a:rPr lang="en-US" dirty="0" err="1"/>
              <a:t>carlo</a:t>
            </a:r>
            <a:r>
              <a:rPr lang="en-US" dirty="0"/>
              <a:t> transport solver into the monte </a:t>
            </a:r>
            <a:r>
              <a:rPr lang="en-US" dirty="0" err="1"/>
              <a:t>carlo</a:t>
            </a:r>
            <a:r>
              <a:rPr lang="en-US" dirty="0"/>
              <a:t> for UQ. Ideally, the UQ analysis that we perform for the variance would give the variance of our solution as a function of a UQ parameter. However, we know our </a:t>
            </a:r>
            <a:r>
              <a:rPr lang="en-US" dirty="0" err="1"/>
              <a:t>QoI</a:t>
            </a:r>
            <a:r>
              <a:rPr lang="en-US" dirty="0"/>
              <a:t> is already uncertain as a function of the solver itself; simply computing the variance of our realizations would give over-estimate the variance in a UQ sense, because the solver is adding additional stochasticity. The novelty of the method I’ll introduce now is that it’s able to deconvolve the parameter and solver uncertainties in the solution, and does so using information that a monte </a:t>
            </a:r>
            <a:r>
              <a:rPr lang="en-US" dirty="0" err="1"/>
              <a:t>carlo</a:t>
            </a:r>
            <a:r>
              <a:rPr lang="en-US" dirty="0"/>
              <a:t> transport solver would already tally. </a:t>
            </a:r>
          </a:p>
          <a:p>
            <a:endParaRPr lang="en-US" dirty="0"/>
          </a:p>
          <a:p>
            <a:r>
              <a:rPr lang="en-US" dirty="0"/>
              <a:t>You mentioned here that Monte Carlo is an algorithm rather than a set of equations.  This is a bit contentious--some claim that Monte Carlo is nothing more than solving the equations in a different way.  Personally, I think show how Monte Carlo solves the equations, but that, really, it's an algorithm for simulating phenomena.  Nonetheless, if you make that statement, "</a:t>
            </a:r>
            <a:r>
              <a:rPr lang="en-US" dirty="0" err="1"/>
              <a:t>them's</a:t>
            </a:r>
            <a:r>
              <a:rPr lang="en-US" dirty="0"/>
              <a:t> </a:t>
            </a:r>
            <a:r>
              <a:rPr lang="en-US" dirty="0" err="1"/>
              <a:t>fighin</a:t>
            </a:r>
            <a:r>
              <a:rPr lang="en-US" dirty="0"/>
              <a:t>' words," such that I'd suggest not saying that so that you don't potentially pick a fight you don't want and distract your viewers.</a:t>
            </a:r>
          </a:p>
        </p:txBody>
      </p:sp>
      <p:sp>
        <p:nvSpPr>
          <p:cNvPr id="4" name="Slide Number Placeholder 3"/>
          <p:cNvSpPr>
            <a:spLocks noGrp="1"/>
          </p:cNvSpPr>
          <p:nvPr>
            <p:ph type="sldNum" sz="quarter" idx="5"/>
          </p:nvPr>
        </p:nvSpPr>
        <p:spPr/>
        <p:txBody>
          <a:bodyPr/>
          <a:lstStyle/>
          <a:p>
            <a:fld id="{A2430F75-B5EC-044F-A636-30352D0A1350}" type="slidenum">
              <a:rPr lang="en-US" smtClean="0"/>
              <a:t>6</a:t>
            </a:fld>
            <a:endParaRPr lang="en-US"/>
          </a:p>
        </p:txBody>
      </p:sp>
    </p:spTree>
    <p:extLst>
      <p:ext uri="{BB962C8B-B14F-4D97-AF65-F5344CB8AC3E}">
        <p14:creationId xmlns:p14="http://schemas.microsoft.com/office/powerpoint/2010/main" val="2287172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878323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16</a:t>
            </a:fld>
            <a:endParaRPr lang="en-US"/>
          </a:p>
        </p:txBody>
      </p:sp>
    </p:spTree>
    <p:extLst>
      <p:ext uri="{BB962C8B-B14F-4D97-AF65-F5344CB8AC3E}">
        <p14:creationId xmlns:p14="http://schemas.microsoft.com/office/powerpoint/2010/main" val="1291135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Set parameters</a:t>
            </a:r>
          </a:p>
          <a:p>
            <a:pPr marL="171450" indent="-171450">
              <a:buFontTx/>
              <a:buChar char="-"/>
            </a:pPr>
            <a:r>
              <a:rPr lang="en-US" dirty="0"/>
              <a:t>For each UQ sample, sample xi and get </a:t>
            </a:r>
            <a:r>
              <a:rPr lang="en-US" dirty="0" err="1"/>
              <a:t>sigT</a:t>
            </a:r>
            <a:endParaRPr lang="en-US" dirty="0"/>
          </a:p>
          <a:p>
            <a:pPr marL="171450" indent="-171450">
              <a:buFontTx/>
              <a:buChar char="-"/>
            </a:pPr>
            <a:r>
              <a:rPr lang="en-US" dirty="0"/>
              <a:t>Run RT solver for </a:t>
            </a:r>
            <a:r>
              <a:rPr lang="en-US" dirty="0" err="1"/>
              <a:t>N_eta</a:t>
            </a:r>
            <a:r>
              <a:rPr lang="en-US" dirty="0"/>
              <a:t> histories, tally response f</a:t>
            </a:r>
          </a:p>
          <a:p>
            <a:pPr marL="171450" indent="-171450">
              <a:buFontTx/>
              <a:buChar char="-"/>
            </a:pPr>
            <a:r>
              <a:rPr lang="en-US" dirty="0"/>
              <a:t>Calculate T-tilde by averaging all tallies for this sample</a:t>
            </a:r>
          </a:p>
          <a:p>
            <a:pPr marL="171450" indent="-171450">
              <a:buFontTx/>
              <a:buChar char="-"/>
            </a:pPr>
            <a:r>
              <a:rPr lang="en-US" dirty="0"/>
              <a:t>Calculate variance of tallies for this sample</a:t>
            </a:r>
          </a:p>
          <a:p>
            <a:pPr marL="171450" indent="-171450">
              <a:buFontTx/>
              <a:buChar char="-"/>
            </a:pPr>
            <a:r>
              <a:rPr lang="en-US" dirty="0"/>
              <a:t>Once repeated for all samples, avg MC noise over param space aka solver </a:t>
            </a:r>
          </a:p>
          <a:p>
            <a:pPr marL="171450" indent="-171450">
              <a:buFontTx/>
              <a:buChar char="-"/>
            </a:pPr>
            <a:r>
              <a:rPr lang="en-US" dirty="0"/>
              <a:t>Also calculate variance of T-tilde over param space aka total</a:t>
            </a:r>
          </a:p>
          <a:p>
            <a:pPr marL="171450" indent="-171450">
              <a:buFontTx/>
              <a:buChar char="-"/>
            </a:pPr>
            <a:r>
              <a:rPr lang="en-US" dirty="0"/>
              <a:t>Subtract solver from total for parametric variance in UQ space</a:t>
            </a:r>
          </a:p>
          <a:p>
            <a:pPr marL="171450" indent="-171450">
              <a:buFontTx/>
              <a:buChar char="-"/>
            </a:pPr>
            <a:endParaRPr lang="en-US" dirty="0"/>
          </a:p>
          <a:p>
            <a:endParaRPr lang="en-US" dirty="0"/>
          </a:p>
          <a:p>
            <a:endParaRPr lang="en-US" dirty="0"/>
          </a:p>
          <a:p>
            <a:r>
              <a:rPr lang="en-US" dirty="0"/>
              <a:t>*click* for each UQ sample, calculate </a:t>
            </a:r>
            <a:r>
              <a:rPr lang="en-US" dirty="0" err="1"/>
              <a:t>sigmaT</a:t>
            </a:r>
            <a:r>
              <a:rPr lang="en-US" dirty="0"/>
              <a:t>, then run mc simulations with </a:t>
            </a:r>
            <a:r>
              <a:rPr lang="en-US" dirty="0" err="1"/>
              <a:t>N_eta</a:t>
            </a:r>
            <a:r>
              <a:rPr lang="en-US" dirty="0"/>
              <a:t> number of histories, each of which has a tally response f. </a:t>
            </a:r>
          </a:p>
          <a:p>
            <a:endParaRPr lang="en-US" dirty="0"/>
          </a:p>
          <a:p>
            <a:r>
              <a:rPr lang="en-US" dirty="0"/>
              <a:t>Calculate the average transmittance for this UQ sample T-tilde, and the variance of the tally responses for this UQ sample</a:t>
            </a:r>
          </a:p>
          <a:p>
            <a:endParaRPr lang="en-US" dirty="0"/>
          </a:p>
          <a:p>
            <a:r>
              <a:rPr lang="en-US" dirty="0"/>
              <a:t>Once the loop over </a:t>
            </a:r>
            <a:r>
              <a:rPr lang="en-US" dirty="0" err="1"/>
              <a:t>N_xi</a:t>
            </a:r>
            <a:r>
              <a:rPr lang="en-US" dirty="0"/>
              <a:t> is complete, we can calculate the average </a:t>
            </a:r>
            <a:r>
              <a:rPr lang="en-US" dirty="0" err="1"/>
              <a:t>sig_eta_sq</a:t>
            </a:r>
            <a:r>
              <a:rPr lang="en-US" dirty="0"/>
              <a:t> over the entire UQ space, the variance of T-tildes over the UQ space, and then the parametric variance var T. </a:t>
            </a:r>
          </a:p>
        </p:txBody>
      </p:sp>
      <p:sp>
        <p:nvSpPr>
          <p:cNvPr id="4" name="Slide Number Placeholder 3"/>
          <p:cNvSpPr>
            <a:spLocks noGrp="1"/>
          </p:cNvSpPr>
          <p:nvPr>
            <p:ph type="sldNum" sz="quarter" idx="5"/>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90207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From a UQ standpoint, goal is variance of </a:t>
            </a:r>
            <a:r>
              <a:rPr lang="en-US" sz="1200" b="0" i="0" u="none" strike="noStrike" kern="1200" dirty="0" err="1">
                <a:solidFill>
                  <a:schemeClr val="tx1"/>
                </a:solidFill>
                <a:effectLst/>
                <a:latin typeface="+mn-lt"/>
                <a:ea typeface="+mn-ea"/>
                <a:cs typeface="+mn-cs"/>
              </a:rPr>
              <a:t>QoI</a:t>
            </a:r>
            <a:r>
              <a:rPr lang="en-US" sz="1200" b="0" i="0" u="none" strike="noStrike" kern="1200" dirty="0">
                <a:solidFill>
                  <a:schemeClr val="tx1"/>
                </a:solidFill>
                <a:effectLst/>
                <a:latin typeface="+mn-lt"/>
                <a:ea typeface="+mn-ea"/>
                <a:cs typeface="+mn-cs"/>
              </a:rPr>
              <a:t> as a function of uncertain parameter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transmittance T = ratio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Uncertain param </a:t>
            </a:r>
            <a:r>
              <a:rPr lang="en-US" sz="1200" b="0" i="0" u="none" strike="noStrike" kern="1200" dirty="0" err="1">
                <a:solidFill>
                  <a:schemeClr val="tx1"/>
                </a:solidFill>
                <a:effectLst/>
                <a:latin typeface="+mn-lt"/>
                <a:ea typeface="+mn-ea"/>
                <a:cs typeface="+mn-cs"/>
              </a:rPr>
              <a:t>sigT</a:t>
            </a:r>
            <a:r>
              <a:rPr lang="en-US" sz="1200" b="0" i="0" u="none" strike="noStrike" kern="1200" dirty="0">
                <a:solidFill>
                  <a:schemeClr val="tx1"/>
                </a:solidFill>
                <a:effectLst/>
                <a:latin typeface="+mn-lt"/>
                <a:ea typeface="+mn-ea"/>
                <a:cs typeface="+mn-cs"/>
              </a:rPr>
              <a:t>, transmittance as function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Single code response </a:t>
            </a:r>
            <a:r>
              <a:rPr lang="en-US" sz="1200" b="0" i="0" u="none" strike="noStrike" kern="1200" dirty="0" err="1">
                <a:solidFill>
                  <a:schemeClr val="tx1"/>
                </a:solidFill>
                <a:effectLst/>
                <a:latin typeface="+mn-lt"/>
                <a:ea typeface="+mn-ea"/>
                <a:cs typeface="+mn-cs"/>
              </a:rPr>
              <a:t>func</a:t>
            </a:r>
            <a:r>
              <a:rPr lang="en-US" sz="1200" b="0" i="0" u="none" strike="noStrike" kern="1200" dirty="0">
                <a:solidFill>
                  <a:schemeClr val="tx1"/>
                </a:solidFill>
                <a:effectLst/>
                <a:latin typeface="+mn-lt"/>
                <a:ea typeface="+mn-ea"/>
                <a:cs typeface="+mn-cs"/>
              </a:rPr>
              <a:t> of xi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Also rep MC uncertainty mathematically, not a number, vector of RV</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QoI</a:t>
            </a:r>
            <a:r>
              <a:rPr lang="en-US" sz="1200" b="0" i="0" u="none" strike="noStrike" kern="1200" dirty="0">
                <a:solidFill>
                  <a:schemeClr val="tx1"/>
                </a:solidFill>
                <a:effectLst/>
                <a:latin typeface="+mn-lt"/>
                <a:ea typeface="+mn-ea"/>
                <a:cs typeface="+mn-cs"/>
              </a:rPr>
              <a:t> is then expectation over eta,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*click* which must be estimated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Look at statistics, starting with expectation *click*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err="1">
                <a:solidFill>
                  <a:schemeClr val="tx1"/>
                </a:solidFill>
                <a:effectLst/>
                <a:latin typeface="+mn-lt"/>
                <a:ea typeface="+mn-ea"/>
                <a:cs typeface="+mn-cs"/>
              </a:rPr>
              <a:t>Expec</a:t>
            </a:r>
            <a:r>
              <a:rPr lang="en-US" sz="1200" b="0" i="0" u="none" strike="noStrike" kern="1200" dirty="0">
                <a:solidFill>
                  <a:schemeClr val="tx1"/>
                </a:solidFill>
                <a:effectLst/>
                <a:latin typeface="+mn-lt"/>
                <a:ea typeface="+mn-ea"/>
                <a:cs typeface="+mn-cs"/>
              </a:rPr>
              <a:t> of T over UQ space, aka first moment from Eq. 2, also approx.</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dirty="0">
                <a:solidFill>
                  <a:schemeClr val="tx1"/>
                </a:solidFill>
                <a:effectLst/>
                <a:latin typeface="+mn-lt"/>
                <a:ea typeface="+mn-ea"/>
                <a:cs typeface="+mn-cs"/>
              </a:rPr>
              <a:t>What else do we care about?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our goal is to obtain the variance of our quantity of interest over a number of UQ samples, and we can start by going through the statistics of our </a:t>
            </a:r>
            <a:r>
              <a:rPr lang="en-US" sz="1200" b="0" i="0" u="none" strike="noStrike" kern="1200" dirty="0" err="1">
                <a:solidFill>
                  <a:schemeClr val="tx1"/>
                </a:solidFill>
                <a:effectLst/>
                <a:latin typeface="+mn-lt"/>
                <a:ea typeface="+mn-ea"/>
                <a:cs typeface="+mn-cs"/>
              </a:rPr>
              <a:t>QoI</a:t>
            </a:r>
            <a:r>
              <a:rPr lang="en-US" sz="1200" b="0" i="0" u="none" strike="noStrike" kern="1200" dirty="0">
                <a:solidFill>
                  <a:schemeClr val="tx1"/>
                </a:solidFill>
                <a:effectLst/>
                <a:latin typeface="+mn-lt"/>
                <a:ea typeface="+mn-ea"/>
                <a:cs typeface="+mn-cs"/>
              </a:rPr>
              <a:t>. In this case, our quantity of interest will be transmittance, the ratio of particles that leave the system once they’ve entered. We have our uncertain parameter </a:t>
            </a:r>
            <a:r>
              <a:rPr lang="en-US" sz="1200" b="0" i="0" u="none" strike="noStrike" kern="1200" dirty="0" err="1">
                <a:solidFill>
                  <a:schemeClr val="tx1"/>
                </a:solidFill>
                <a:effectLst/>
                <a:latin typeface="+mn-lt"/>
                <a:ea typeface="+mn-ea"/>
                <a:cs typeface="+mn-cs"/>
              </a:rPr>
              <a:t>Sigma_t</a:t>
            </a:r>
            <a:r>
              <a:rPr lang="en-US" sz="1200" b="0" i="0" u="none" strike="noStrike" kern="1200" dirty="0">
                <a:solidFill>
                  <a:schemeClr val="tx1"/>
                </a:solidFill>
                <a:effectLst/>
                <a:latin typeface="+mn-lt"/>
                <a:ea typeface="+mn-ea"/>
                <a:cs typeface="+mn-cs"/>
              </a:rPr>
              <a:t>, and though you wouldn’t say the transport is a ‘function of’ the total cross section, here our quantity of interest transmittance becomes a function of the stochastic total cross section, as in Eq. 6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our parameter uncertainty is xi, we can represent the monte </a:t>
            </a:r>
            <a:r>
              <a:rPr lang="en-US" sz="1200" b="0" i="0" u="none" strike="noStrike" kern="1200" dirty="0" err="1">
                <a:solidFill>
                  <a:schemeClr val="tx1"/>
                </a:solidFill>
                <a:effectLst/>
                <a:latin typeface="+mn-lt"/>
                <a:ea typeface="+mn-ea"/>
                <a:cs typeface="+mn-cs"/>
              </a:rPr>
              <a:t>carlo</a:t>
            </a:r>
            <a:r>
              <a:rPr lang="en-US" sz="1200" b="0" i="0" u="none" strike="noStrike" kern="1200" dirty="0">
                <a:solidFill>
                  <a:schemeClr val="tx1"/>
                </a:solidFill>
                <a:effectLst/>
                <a:latin typeface="+mn-lt"/>
                <a:ea typeface="+mn-ea"/>
                <a:cs typeface="+mn-cs"/>
              </a:rPr>
              <a:t> solver uncertainty using eta. Eta is not something sampled and plugged in, like xi is, but just mathematically represents the vector of random variables used to follow a particle along its ‘random walk’, and the resulting stochasticity. One UQ sample response would then actually then be the expectation over the entire eta space. We can bring back our first moment equation to find expectation, eq. 2, and this would be exact if we had an infinite number of samples. Instead, we have to settle for an approximation using a finite number ”samples” of our solver’s random behavior for one UQ sample, aka the number </a:t>
            </a:r>
            <a:r>
              <a:rPr lang="en-US" sz="1200" b="0" i="0" u="none" strike="noStrike" kern="1200" dirty="0" err="1">
                <a:solidFill>
                  <a:schemeClr val="tx1"/>
                </a:solidFill>
                <a:effectLst/>
                <a:latin typeface="+mn-lt"/>
                <a:ea typeface="+mn-ea"/>
                <a:cs typeface="+mn-cs"/>
              </a:rPr>
              <a:t>N_eta</a:t>
            </a:r>
            <a:r>
              <a:rPr lang="en-US" sz="1200" b="0" i="0" u="none" strike="noStrike" kern="1200" dirty="0">
                <a:solidFill>
                  <a:schemeClr val="tx1"/>
                </a:solidFill>
                <a:effectLst/>
                <a:latin typeface="+mn-lt"/>
                <a:ea typeface="+mn-ea"/>
                <a:cs typeface="+mn-cs"/>
              </a:rPr>
              <a:t> of histories we run per UQ sample.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first moment of the final code response, aka expectation of T, is also approximated using a finite number of UQ samples </a:t>
            </a:r>
            <a:r>
              <a:rPr lang="en-US" sz="1200" b="0" i="0" u="none" strike="noStrike" kern="1200" dirty="0" err="1">
                <a:solidFill>
                  <a:schemeClr val="tx1"/>
                </a:solidFill>
                <a:effectLst/>
                <a:latin typeface="+mn-lt"/>
                <a:ea typeface="+mn-ea"/>
                <a:cs typeface="+mn-cs"/>
              </a:rPr>
              <a:t>N_xi</a:t>
            </a:r>
            <a:r>
              <a:rPr lang="en-US" sz="1200" b="0" i="0" u="none" strike="noStrike" kern="1200" dirty="0">
                <a:solidFill>
                  <a:schemeClr val="tx1"/>
                </a:solidFill>
                <a:effectLst/>
                <a:latin typeface="+mn-lt"/>
                <a:ea typeface="+mn-ea"/>
                <a:cs typeface="+mn-cs"/>
              </a:rPr>
              <a:t>. Plugging Eq. 8 into Eq. 2 gives us Eq. 9, an approximation to the first moment of T using our code responses.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2430F75-B5EC-044F-A636-30352D0A1350}" type="slidenum">
              <a:rPr lang="en-US" smtClean="0"/>
              <a:t>18</a:t>
            </a:fld>
            <a:endParaRPr lang="en-US"/>
          </a:p>
        </p:txBody>
      </p:sp>
    </p:spTree>
    <p:extLst>
      <p:ext uri="{BB962C8B-B14F-4D97-AF65-F5344CB8AC3E}">
        <p14:creationId xmlns:p14="http://schemas.microsoft.com/office/powerpoint/2010/main" val="3436238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dirty="0">
                <a:solidFill>
                  <a:schemeClr val="tx1"/>
                </a:solidFill>
                <a:effectLst/>
                <a:latin typeface="+mn-lt"/>
                <a:ea typeface="+mn-ea"/>
                <a:cs typeface="+mn-cs"/>
              </a:rPr>
              <a:t>- an intro to uncertainty quantification</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quantity of interest Q, a function of uncertain parameter xi</a:t>
            </a:r>
          </a:p>
          <a:p>
            <a:r>
              <a:rPr lang="en-US" sz="1600" b="0" i="0" u="none" strike="noStrike" kern="1200" dirty="0">
                <a:solidFill>
                  <a:schemeClr val="tx1"/>
                </a:solidFill>
                <a:effectLst/>
                <a:latin typeface="+mn-lt"/>
                <a:ea typeface="+mn-ea"/>
                <a:cs typeface="+mn-cs"/>
              </a:rPr>
              <a:t>UQ propagates some source of uncertainty through a numerical code to evaluate statistics</a:t>
            </a:r>
          </a:p>
          <a:p>
            <a:r>
              <a:rPr lang="en-US" sz="1600" b="0" i="0" u="none" strike="noStrike" kern="1200" dirty="0">
                <a:solidFill>
                  <a:schemeClr val="tx1"/>
                </a:solidFill>
                <a:effectLst/>
                <a:latin typeface="+mn-lt"/>
                <a:ea typeface="+mn-ea"/>
                <a:cs typeface="+mn-cs"/>
              </a:rPr>
              <a:t>Statistics one might be interested in, using the moment equation. Mean is first moment; variance</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You can use a variety of strategies, surrogate and sampling and hybrid</a:t>
            </a:r>
          </a:p>
          <a:p>
            <a:pPr marL="285750" indent="-285750">
              <a:buFontTx/>
              <a:buChar char="-"/>
            </a:pPr>
            <a:r>
              <a:rPr lang="en-US" sz="1600" b="0" i="0" u="none" strike="noStrike" kern="1200" dirty="0">
                <a:solidFill>
                  <a:schemeClr val="tx1"/>
                </a:solidFill>
                <a:effectLst/>
                <a:latin typeface="+mn-lt"/>
                <a:ea typeface="+mn-ea"/>
                <a:cs typeface="+mn-cs"/>
              </a:rPr>
              <a:t>sampling aka MC good for noisy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example </a:t>
            </a:r>
            <a:r>
              <a:rPr lang="en-US" sz="1600" b="0" i="0" u="none" strike="noStrike" kern="1200" dirty="0" err="1">
                <a:solidFill>
                  <a:schemeClr val="tx1"/>
                </a:solidFill>
                <a:effectLst/>
                <a:latin typeface="+mn-lt"/>
                <a:ea typeface="+mn-ea"/>
                <a:cs typeface="+mn-cs"/>
              </a:rPr>
              <a:t>alg</a:t>
            </a:r>
            <a:endParaRPr lang="en-US" sz="1600" b="0" i="0" u="none" strike="noStrike"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600" b="0" i="0" u="none" strike="noStrike" kern="1200" dirty="0">
              <a:solidFill>
                <a:schemeClr val="tx1"/>
              </a:solidFill>
              <a:effectLst/>
              <a:latin typeface="+mn-lt"/>
              <a:ea typeface="+mn-ea"/>
              <a:cs typeface="+mn-cs"/>
            </a:endParaRP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In general you have some quantity of interest (or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as a result of a numerical code. Uncertainty quantification is the process of propagating some sources of uncertainty through the numerical code to evaluate the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Q is then a function of you uncertainty parameter, xi</a:t>
            </a:r>
          </a:p>
          <a:p>
            <a:r>
              <a:rPr lang="en-US" sz="1600" b="0" i="0" u="none" strike="noStrike" kern="1200" dirty="0">
                <a:solidFill>
                  <a:schemeClr val="tx1"/>
                </a:solidFill>
                <a:effectLst/>
                <a:latin typeface="+mn-lt"/>
                <a:ea typeface="+mn-ea"/>
                <a:cs typeface="+mn-cs"/>
              </a:rPr>
              <a:t>We have an example here of some statistics of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you might be interested in, as functions of the moment equation. So eq. 1 is the order-p moment equation of Q. Eq 2 is the first moment of Q, aka the expectation or mean. The variance can be taken to be the second moment minus the square of the first moment. A simple example of a stochastic system might look mathematically is eq. 4, where you have some differential equation describing your system, and the parameter xi represents uncertainty in your system. </a:t>
            </a:r>
          </a:p>
          <a:p>
            <a:endParaRPr lang="en-US" sz="1600" b="0" i="0" u="none" strike="noStrike" kern="1200" dirty="0">
              <a:solidFill>
                <a:schemeClr val="tx1"/>
              </a:solidFill>
              <a:effectLst/>
              <a:latin typeface="+mn-lt"/>
              <a:ea typeface="+mn-ea"/>
              <a:cs typeface="+mn-cs"/>
            </a:endParaRPr>
          </a:p>
          <a:p>
            <a:r>
              <a:rPr lang="en-US" sz="1600" b="0" i="0" u="none" strike="noStrike" kern="1200" dirty="0">
                <a:solidFill>
                  <a:schemeClr val="tx1"/>
                </a:solidFill>
                <a:effectLst/>
                <a:latin typeface="+mn-lt"/>
                <a:ea typeface="+mn-ea"/>
                <a:cs typeface="+mn-cs"/>
              </a:rPr>
              <a:t>There are a variety of UQ strategies – surrogates, sampling-based methods, or hybrids of the two. In general, sampling methods (aka MC methods) are good for systems with noisy quantities of interest. Applied to eq. 4, If you have a numerical solver for a solution of y, a sampling UQ approach would be to sample xi and solve for y as a function of it, then do that a number of times (this is referred to as Monte Carlo UQ). Then, calculate your statistics information to understand how your </a:t>
            </a:r>
            <a:r>
              <a:rPr lang="en-US" sz="1600" b="0" i="0" u="none" strike="noStrike" kern="1200" dirty="0" err="1">
                <a:solidFill>
                  <a:schemeClr val="tx1"/>
                </a:solidFill>
                <a:effectLst/>
                <a:latin typeface="+mn-lt"/>
                <a:ea typeface="+mn-ea"/>
                <a:cs typeface="+mn-cs"/>
              </a:rPr>
              <a:t>QoI</a:t>
            </a:r>
            <a:r>
              <a:rPr lang="en-US" sz="1600" b="0" i="0" u="none" strike="noStrike" kern="1200" dirty="0">
                <a:solidFill>
                  <a:schemeClr val="tx1"/>
                </a:solidFill>
                <a:effectLst/>
                <a:latin typeface="+mn-lt"/>
                <a:ea typeface="+mn-ea"/>
                <a:cs typeface="+mn-cs"/>
              </a:rPr>
              <a:t> reacts as a function of this uncertain parameter, and we can compare to an exact solution to understand how accurate our sampling approach is. </a:t>
            </a:r>
          </a:p>
          <a:p>
            <a:br>
              <a:rPr lang="en-US" sz="1600" dirty="0"/>
            </a:br>
            <a:endParaRPr lang="en-US" sz="1600" dirty="0"/>
          </a:p>
        </p:txBody>
      </p:sp>
      <p:sp>
        <p:nvSpPr>
          <p:cNvPr id="4" name="Slide Number Placeholder 3"/>
          <p:cNvSpPr>
            <a:spLocks noGrp="1"/>
          </p:cNvSpPr>
          <p:nvPr>
            <p:ph type="sldNum" sz="quarter" idx="5"/>
          </p:nvPr>
        </p:nvSpPr>
        <p:spPr/>
        <p:txBody>
          <a:bodyPr/>
          <a:lstStyle/>
          <a:p>
            <a:fld id="{A2430F75-B5EC-044F-A636-30352D0A1350}" type="slidenum">
              <a:rPr lang="en-US" smtClean="0"/>
              <a:t>19</a:t>
            </a:fld>
            <a:endParaRPr lang="en-US"/>
          </a:p>
        </p:txBody>
      </p:sp>
    </p:spTree>
    <p:extLst>
      <p:ext uri="{BB962C8B-B14F-4D97-AF65-F5344CB8AC3E}">
        <p14:creationId xmlns:p14="http://schemas.microsoft.com/office/powerpoint/2010/main" val="1144905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Set parameters</a:t>
            </a:r>
          </a:p>
          <a:p>
            <a:pPr marL="171450" indent="-171450">
              <a:buFontTx/>
              <a:buChar char="-"/>
            </a:pPr>
            <a:r>
              <a:rPr lang="en-US" dirty="0"/>
              <a:t>For each UQ sample, sample xi and get </a:t>
            </a:r>
            <a:r>
              <a:rPr lang="en-US" dirty="0" err="1"/>
              <a:t>sigT</a:t>
            </a:r>
            <a:endParaRPr lang="en-US" dirty="0"/>
          </a:p>
          <a:p>
            <a:pPr marL="171450" indent="-171450">
              <a:buFontTx/>
              <a:buChar char="-"/>
            </a:pPr>
            <a:r>
              <a:rPr lang="en-US" dirty="0"/>
              <a:t>Run RT solver for </a:t>
            </a:r>
            <a:r>
              <a:rPr lang="en-US" dirty="0" err="1"/>
              <a:t>N_eta</a:t>
            </a:r>
            <a:r>
              <a:rPr lang="en-US" dirty="0"/>
              <a:t> histories, tally response f</a:t>
            </a:r>
          </a:p>
          <a:p>
            <a:pPr marL="171450" indent="-171450">
              <a:buFontTx/>
              <a:buChar char="-"/>
            </a:pPr>
            <a:r>
              <a:rPr lang="en-US" dirty="0"/>
              <a:t>Calculate T-tilde by averaging all tallies for this sample</a:t>
            </a:r>
          </a:p>
          <a:p>
            <a:pPr marL="171450" indent="-171450">
              <a:buFontTx/>
              <a:buChar char="-"/>
            </a:pPr>
            <a:r>
              <a:rPr lang="en-US" dirty="0"/>
              <a:t>Calculate variance of tallies for this sample</a:t>
            </a:r>
          </a:p>
          <a:p>
            <a:pPr marL="171450" indent="-171450">
              <a:buFontTx/>
              <a:buChar char="-"/>
            </a:pPr>
            <a:r>
              <a:rPr lang="en-US" dirty="0"/>
              <a:t>Once repeated for all samples, avg MC noise over param space aka solver </a:t>
            </a:r>
          </a:p>
          <a:p>
            <a:pPr marL="171450" indent="-171450">
              <a:buFontTx/>
              <a:buChar char="-"/>
            </a:pPr>
            <a:r>
              <a:rPr lang="en-US" dirty="0"/>
              <a:t>Also calculate variance of T-tilde over param space aka total</a:t>
            </a:r>
          </a:p>
          <a:p>
            <a:pPr marL="171450" indent="-171450">
              <a:buFontTx/>
              <a:buChar char="-"/>
            </a:pPr>
            <a:r>
              <a:rPr lang="en-US" dirty="0"/>
              <a:t>Subtract solver from total for parametric variance in UQ space</a:t>
            </a:r>
          </a:p>
          <a:p>
            <a:pPr marL="171450" indent="-171450">
              <a:buFontTx/>
              <a:buChar char="-"/>
            </a:pPr>
            <a:endParaRPr lang="en-US" dirty="0"/>
          </a:p>
          <a:p>
            <a:endParaRPr lang="en-US" dirty="0"/>
          </a:p>
          <a:p>
            <a:endParaRPr lang="en-US" dirty="0"/>
          </a:p>
          <a:p>
            <a:r>
              <a:rPr lang="en-US" dirty="0"/>
              <a:t>*click* for each UQ sample, calculate </a:t>
            </a:r>
            <a:r>
              <a:rPr lang="en-US" dirty="0" err="1"/>
              <a:t>sigmaT</a:t>
            </a:r>
            <a:r>
              <a:rPr lang="en-US" dirty="0"/>
              <a:t>, then run mc simulations with </a:t>
            </a:r>
            <a:r>
              <a:rPr lang="en-US" dirty="0" err="1"/>
              <a:t>N_eta</a:t>
            </a:r>
            <a:r>
              <a:rPr lang="en-US" dirty="0"/>
              <a:t> number of histories, each of which has a tally response f. </a:t>
            </a:r>
          </a:p>
          <a:p>
            <a:endParaRPr lang="en-US" dirty="0"/>
          </a:p>
          <a:p>
            <a:r>
              <a:rPr lang="en-US" dirty="0"/>
              <a:t>Calculate the average transmittance for this UQ sample T-tilde, and the variance of the tally responses for this UQ sample</a:t>
            </a:r>
          </a:p>
          <a:p>
            <a:endParaRPr lang="en-US" dirty="0"/>
          </a:p>
          <a:p>
            <a:r>
              <a:rPr lang="en-US" dirty="0"/>
              <a:t>Once the loop over </a:t>
            </a:r>
            <a:r>
              <a:rPr lang="en-US" dirty="0" err="1"/>
              <a:t>N_xi</a:t>
            </a:r>
            <a:r>
              <a:rPr lang="en-US" dirty="0"/>
              <a:t> is complete, we can calculate the average </a:t>
            </a:r>
            <a:r>
              <a:rPr lang="en-US" dirty="0" err="1"/>
              <a:t>sig_eta_sq</a:t>
            </a:r>
            <a:r>
              <a:rPr lang="en-US" dirty="0"/>
              <a:t> over the entire UQ space, the variance of T-tildes over the UQ space, and then the parametric variance var T. </a:t>
            </a:r>
          </a:p>
        </p:txBody>
      </p:sp>
      <p:sp>
        <p:nvSpPr>
          <p:cNvPr id="4" name="Slide Number Placeholder 3"/>
          <p:cNvSpPr>
            <a:spLocks noGrp="1"/>
          </p:cNvSpPr>
          <p:nvPr>
            <p:ph type="sldNum" sz="quarter" idx="5"/>
          </p:nvPr>
        </p:nvSpPr>
        <p:spPr/>
        <p:txBody>
          <a:bodyPr/>
          <a:lstStyle/>
          <a:p>
            <a:fld id="{A2430F75-B5EC-044F-A636-30352D0A1350}" type="slidenum">
              <a:rPr lang="en-US" smtClean="0"/>
              <a:t>20</a:t>
            </a:fld>
            <a:endParaRPr lang="en-US"/>
          </a:p>
        </p:txBody>
      </p:sp>
    </p:spTree>
    <p:extLst>
      <p:ext uri="{BB962C8B-B14F-4D97-AF65-F5344CB8AC3E}">
        <p14:creationId xmlns:p14="http://schemas.microsoft.com/office/powerpoint/2010/main" val="3222608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Table on the left shows the results for transmittance and parametric variance for a benchmark (</a:t>
            </a:r>
            <a:r>
              <a:rPr lang="en-US" dirty="0" err="1"/>
              <a:t>overresolved</a:t>
            </a:r>
            <a:r>
              <a:rPr lang="en-US" dirty="0"/>
              <a:t>) configuration, just one repetition (which is a sample), and the analytic results. </a:t>
            </a:r>
          </a:p>
          <a:p>
            <a:pPr marL="171450" indent="-171450">
              <a:buFontTx/>
              <a:buChar char="-"/>
            </a:pPr>
            <a:endParaRPr lang="en-US" dirty="0"/>
          </a:p>
          <a:p>
            <a:pPr marL="171450" indent="-171450">
              <a:buFontTx/>
              <a:buChar char="-"/>
            </a:pPr>
            <a:r>
              <a:rPr lang="en-US" dirty="0"/>
              <a:t>Repeated algorithm 25,000 times to get statistics of estimate of </a:t>
            </a:r>
            <a:r>
              <a:rPr lang="en-US" dirty="0" err="1"/>
              <a:t>varT</a:t>
            </a:r>
            <a:r>
              <a:rPr lang="en-US" dirty="0"/>
              <a:t> and </a:t>
            </a:r>
            <a:r>
              <a:rPr lang="en-US" dirty="0" err="1"/>
              <a:t>varTtilde</a:t>
            </a:r>
            <a:endParaRPr lang="en-US" dirty="0"/>
          </a:p>
          <a:p>
            <a:pPr marL="171450" indent="-171450">
              <a:buFontTx/>
              <a:buChar char="-"/>
            </a:pPr>
            <a:r>
              <a:rPr lang="en-US" dirty="0"/>
              <a:t>300 </a:t>
            </a:r>
            <a:r>
              <a:rPr lang="en-US" dirty="0" err="1"/>
              <a:t>Nxi</a:t>
            </a:r>
            <a:r>
              <a:rPr lang="en-US" dirty="0"/>
              <a:t> 5 Neta</a:t>
            </a:r>
          </a:p>
          <a:p>
            <a:pPr marL="171450" indent="-171450">
              <a:buFontTx/>
              <a:buChar char="-"/>
            </a:pPr>
            <a:r>
              <a:rPr lang="en-US" dirty="0"/>
              <a:t>Clustered around analytic solution, estimators are unbiased</a:t>
            </a:r>
          </a:p>
          <a:p>
            <a:pPr marL="171450" indent="-171450">
              <a:buFontTx/>
              <a:buChar char="-"/>
            </a:pPr>
            <a:r>
              <a:rPr lang="en-US" dirty="0"/>
              <a:t>Strong indication that we get a good estimate of our variances</a:t>
            </a:r>
          </a:p>
          <a:p>
            <a:endParaRPr lang="en-US" dirty="0"/>
          </a:p>
          <a:p>
            <a:r>
              <a:rPr lang="en-US" dirty="0"/>
              <a:t>For a sample problem with 300 UQ samples and 5 particles per sample with 25,000 repetitions. Clustered around analytic solution, </a:t>
            </a:r>
            <a:r>
              <a:rPr lang="en-US" dirty="0" err="1"/>
              <a:t>bc</a:t>
            </a:r>
            <a:r>
              <a:rPr lang="en-US" dirty="0"/>
              <a:t> estimators are unbiased. </a:t>
            </a:r>
          </a:p>
        </p:txBody>
      </p:sp>
      <p:sp>
        <p:nvSpPr>
          <p:cNvPr id="4" name="Slide Number Placeholder 3"/>
          <p:cNvSpPr>
            <a:spLocks noGrp="1"/>
          </p:cNvSpPr>
          <p:nvPr>
            <p:ph type="sldNum" sz="quarter" idx="5"/>
          </p:nvPr>
        </p:nvSpPr>
        <p:spPr/>
        <p:txBody>
          <a:bodyPr/>
          <a:lstStyle/>
          <a:p>
            <a:fld id="{A2430F75-B5EC-044F-A636-30352D0A1350}" type="slidenum">
              <a:rPr lang="en-US" smtClean="0"/>
              <a:t>23</a:t>
            </a:fld>
            <a:endParaRPr lang="en-US"/>
          </a:p>
        </p:txBody>
      </p:sp>
    </p:spTree>
    <p:extLst>
      <p:ext uri="{BB962C8B-B14F-4D97-AF65-F5344CB8AC3E}">
        <p14:creationId xmlns:p14="http://schemas.microsoft.com/office/powerpoint/2010/main" val="3562482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78A2-FB36-46F2-B168-A33C39653CA4}"/>
              </a:ext>
            </a:extLst>
          </p:cNvPr>
          <p:cNvSpPr>
            <a:spLocks noGrp="1"/>
          </p:cNvSpPr>
          <p:nvPr>
            <p:ph type="ctrTitle" hasCustomPrompt="1"/>
          </p:nvPr>
        </p:nvSpPr>
        <p:spPr>
          <a:xfrm>
            <a:off x="300681" y="304800"/>
            <a:ext cx="11590638" cy="1625599"/>
          </a:xfrm>
          <a:solidFill>
            <a:schemeClr val="accent4"/>
          </a:solidFill>
          <a:effectLst>
            <a:outerShdw blurRad="50800" dist="114300" dir="2700000" algn="tl" rotWithShape="0">
              <a:prstClr val="black">
                <a:alpha val="40000"/>
              </a:prstClr>
            </a:outerShdw>
            <a:softEdge rad="0"/>
          </a:effectLst>
        </p:spPr>
        <p:txBody>
          <a:bodyPr tIns="274320" anchor="t" anchorCtr="0"/>
          <a:lstStyle>
            <a:lvl1pPr algn="ctr">
              <a:defRPr sz="4000" b="1">
                <a:solidFill>
                  <a:schemeClr val="bg1"/>
                </a:solidFill>
                <a:latin typeface="Arial" panose="020B0604020202020204" pitchFamily="34" charset="0"/>
                <a:cs typeface="Arial" panose="020B0604020202020204" pitchFamily="34" charset="0"/>
              </a:defRPr>
            </a:lvl1pPr>
          </a:lstStyle>
          <a:p>
            <a:r>
              <a:rPr lang="en-US" dirty="0"/>
              <a:t>Insert title</a:t>
            </a:r>
          </a:p>
        </p:txBody>
      </p:sp>
      <p:sp>
        <p:nvSpPr>
          <p:cNvPr id="3" name="Subtitle 2">
            <a:extLst>
              <a:ext uri="{FF2B5EF4-FFF2-40B4-BE49-F238E27FC236}">
                <a16:creationId xmlns:a16="http://schemas.microsoft.com/office/drawing/2014/main" id="{00C9E545-A6BD-4536-BBFE-65E9FE740015}"/>
              </a:ext>
            </a:extLst>
          </p:cNvPr>
          <p:cNvSpPr>
            <a:spLocks noGrp="1"/>
          </p:cNvSpPr>
          <p:nvPr>
            <p:ph type="subTitle" idx="1" hasCustomPrompt="1"/>
          </p:nvPr>
        </p:nvSpPr>
        <p:spPr>
          <a:xfrm>
            <a:off x="1524000" y="1191725"/>
            <a:ext cx="9144000" cy="430887"/>
          </a:xfrm>
        </p:spPr>
        <p:txBody>
          <a:bodyPr>
            <a:noAutofit/>
          </a:bodyPr>
          <a:lstStyle>
            <a:lvl1pPr marL="0" indent="0" algn="ctr">
              <a:buNone/>
              <a:defRPr sz="2600">
                <a:solidFill>
                  <a:schemeClr val="bg1"/>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Insert subtitle</a:t>
            </a:r>
          </a:p>
        </p:txBody>
      </p:sp>
      <p:sp>
        <p:nvSpPr>
          <p:cNvPr id="6" name="Slide Number Placeholder 5">
            <a:extLst>
              <a:ext uri="{FF2B5EF4-FFF2-40B4-BE49-F238E27FC236}">
                <a16:creationId xmlns:a16="http://schemas.microsoft.com/office/drawing/2014/main" id="{3E8196CB-6216-429D-BB7C-14107F75A75D}"/>
              </a:ext>
            </a:extLst>
          </p:cNvPr>
          <p:cNvSpPr>
            <a:spLocks noGrp="1"/>
          </p:cNvSpPr>
          <p:nvPr>
            <p:ph type="sldNum" sz="quarter" idx="12"/>
          </p:nvPr>
        </p:nvSpPr>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3436942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A19A1-7C50-429F-9DB9-DD723957CD3B}"/>
              </a:ext>
            </a:extLst>
          </p:cNvPr>
          <p:cNvSpPr>
            <a:spLocks noGrp="1"/>
          </p:cNvSpPr>
          <p:nvPr>
            <p:ph type="title" hasCustomPrompt="1"/>
          </p:nvPr>
        </p:nvSpPr>
        <p:spPr>
          <a:xfrm>
            <a:off x="838200" y="2002631"/>
            <a:ext cx="10515600" cy="2852737"/>
          </a:xfrm>
        </p:spPr>
        <p:txBody>
          <a:bodyPr anchor="ctr" anchorCtr="0">
            <a:normAutofit/>
          </a:bodyPr>
          <a:lstStyle>
            <a:lvl1pPr algn="ctr">
              <a:defRPr sz="6600" b="1">
                <a:latin typeface="Arial" panose="020B0604020202020204" pitchFamily="34" charset="0"/>
                <a:cs typeface="Arial" panose="020B0604020202020204" pitchFamily="34" charset="0"/>
              </a:defRPr>
            </a:lvl1pPr>
          </a:lstStyle>
          <a:p>
            <a:r>
              <a:rPr lang="en-US" dirty="0"/>
              <a:t>Insert Section Title</a:t>
            </a:r>
          </a:p>
        </p:txBody>
      </p:sp>
      <p:sp>
        <p:nvSpPr>
          <p:cNvPr id="6" name="Slide Number Placeholder 5">
            <a:extLst>
              <a:ext uri="{FF2B5EF4-FFF2-40B4-BE49-F238E27FC236}">
                <a16:creationId xmlns:a16="http://schemas.microsoft.com/office/drawing/2014/main" id="{84DD028F-DF11-4FD0-9D50-FE5B719223FA}"/>
              </a:ext>
            </a:extLst>
          </p:cNvPr>
          <p:cNvSpPr>
            <a:spLocks noGrp="1"/>
          </p:cNvSpPr>
          <p:nvPr>
            <p:ph type="sldNum" sz="quarter" idx="12"/>
          </p:nvPr>
        </p:nvSpPr>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134805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453A51-6449-4702-A542-6016DBB73DAA}"/>
              </a:ext>
            </a:extLst>
          </p:cNvPr>
          <p:cNvSpPr/>
          <p:nvPr userDrawn="1"/>
        </p:nvSpPr>
        <p:spPr>
          <a:xfrm>
            <a:off x="9982200" y="0"/>
            <a:ext cx="2209800" cy="68103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A4FBF-BCAE-478D-967E-F0E642ADD2FC}"/>
              </a:ext>
            </a:extLst>
          </p:cNvPr>
          <p:cNvSpPr>
            <a:spLocks noGrp="1"/>
          </p:cNvSpPr>
          <p:nvPr>
            <p:ph type="title" hasCustomPrompt="1"/>
          </p:nvPr>
        </p:nvSpPr>
        <p:spPr>
          <a:xfrm>
            <a:off x="0" y="0"/>
            <a:ext cx="10580915" cy="681036"/>
          </a:xfrm>
          <a:ln>
            <a:solidFill>
              <a:schemeClr val="accent2"/>
            </a:solidFill>
          </a:ln>
        </p:spPr>
        <p:txBody>
          <a:bodyPr tIns="640080" bIns="548640">
            <a:normAutofit/>
          </a:bodyPr>
          <a:lstStyle>
            <a:lvl1pPr>
              <a:defRPr sz="3600" b="1">
                <a:latin typeface="Arial" panose="020B0604020202020204" pitchFamily="34" charset="0"/>
                <a:cs typeface="Arial" panose="020B0604020202020204" pitchFamily="34" charset="0"/>
              </a:defRPr>
            </a:lvl1pPr>
          </a:lstStyle>
          <a:p>
            <a:r>
              <a:rPr lang="en-US" dirty="0"/>
              <a:t>Insert slide title</a:t>
            </a:r>
          </a:p>
        </p:txBody>
      </p:sp>
      <p:sp>
        <p:nvSpPr>
          <p:cNvPr id="3" name="Content Placeholder 2">
            <a:extLst>
              <a:ext uri="{FF2B5EF4-FFF2-40B4-BE49-F238E27FC236}">
                <a16:creationId xmlns:a16="http://schemas.microsoft.com/office/drawing/2014/main" id="{DA8B7D56-9E7F-47D3-905A-E5B7ADF18EF7}"/>
              </a:ext>
            </a:extLst>
          </p:cNvPr>
          <p:cNvSpPr>
            <a:spLocks noGrp="1"/>
          </p:cNvSpPr>
          <p:nvPr>
            <p:ph idx="1"/>
          </p:nvPr>
        </p:nvSpPr>
        <p:spPr>
          <a:xfrm>
            <a:off x="402771" y="1089212"/>
            <a:ext cx="11426372" cy="4886591"/>
          </a:xfrm>
        </p:spPr>
        <p:txBody>
          <a:bodyPr bIns="0">
            <a:noAutofit/>
          </a:bodyPr>
          <a:lstStyle>
            <a:lvl1pPr>
              <a:spcBef>
                <a:spcPts val="1350"/>
              </a:spcBef>
              <a:buClr>
                <a:schemeClr val="accent1"/>
              </a:buClr>
              <a:defRPr>
                <a:latin typeface="Arial" panose="020B0604020202020204" pitchFamily="34" charset="0"/>
                <a:cs typeface="Arial" panose="020B0604020202020204" pitchFamily="34" charset="0"/>
              </a:defRPr>
            </a:lvl1pPr>
            <a:lvl2pPr>
              <a:buClr>
                <a:schemeClr val="accent1"/>
              </a:buClr>
              <a:defRPr>
                <a:latin typeface="Arial" panose="020B0604020202020204" pitchFamily="34" charset="0"/>
                <a:cs typeface="Arial" panose="020B0604020202020204" pitchFamily="34" charset="0"/>
              </a:defRPr>
            </a:lvl2pPr>
            <a:lvl3pPr>
              <a:buClr>
                <a:schemeClr val="accent1"/>
              </a:buClr>
              <a:defRPr>
                <a:latin typeface="Arial" panose="020B0604020202020204" pitchFamily="34" charset="0"/>
                <a:cs typeface="Arial" panose="020B0604020202020204" pitchFamily="34" charset="0"/>
              </a:defRPr>
            </a:lvl3pPr>
            <a:lvl4pPr>
              <a:buClr>
                <a:schemeClr val="accent1"/>
              </a:buClr>
              <a:defRPr>
                <a:latin typeface="Arial" panose="020B0604020202020204" pitchFamily="34" charset="0"/>
                <a:cs typeface="Arial" panose="020B0604020202020204" pitchFamily="34" charset="0"/>
              </a:defRPr>
            </a:lvl4pPr>
            <a:lvl5pPr>
              <a:buClr>
                <a:schemeClr val="accent1"/>
              </a:buCl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8C19AA8-179D-4C2E-B5EC-50A1FA49B5B7}"/>
              </a:ext>
            </a:extLst>
          </p:cNvPr>
          <p:cNvSpPr>
            <a:spLocks noGrp="1"/>
          </p:cNvSpPr>
          <p:nvPr>
            <p:ph type="sldNum" sz="quarter" idx="12"/>
          </p:nvPr>
        </p:nvSpPr>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1865476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itle slide">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9AF42BCC-F5D4-4161-A2A5-947B119B2DFB}"/>
              </a:ext>
            </a:extLst>
          </p:cNvPr>
          <p:cNvSpPr>
            <a:spLocks noGrp="1"/>
          </p:cNvSpPr>
          <p:nvPr>
            <p:ph type="sldNum" sz="quarter" idx="12"/>
          </p:nvPr>
        </p:nvSpPr>
        <p:spPr>
          <a:xfrm>
            <a:off x="8610600" y="6356351"/>
            <a:ext cx="2743200" cy="365125"/>
          </a:xfrm>
        </p:spPr>
        <p:txBody>
          <a:bodyPr/>
          <a:lstStyle/>
          <a:p>
            <a:fld id="{A7B37A42-1143-48FC-B4BA-4801294DBEED}" type="slidenum">
              <a:rPr lang="en-US" smtClean="0"/>
              <a:t>‹#›</a:t>
            </a:fld>
            <a:endParaRPr lang="en-US"/>
          </a:p>
        </p:txBody>
      </p:sp>
    </p:spTree>
    <p:extLst>
      <p:ext uri="{BB962C8B-B14F-4D97-AF65-F5344CB8AC3E}">
        <p14:creationId xmlns:p14="http://schemas.microsoft.com/office/powerpoint/2010/main" val="340435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Right_Imag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2F28699-D78A-4ADA-87DF-B863411060E8}"/>
              </a:ext>
            </a:extLst>
          </p:cNvPr>
          <p:cNvSpPr>
            <a:spLocks noGrp="1"/>
          </p:cNvSpPr>
          <p:nvPr>
            <p:ph type="pic" sz="quarter" idx="14" hasCustomPrompt="1"/>
          </p:nvPr>
        </p:nvSpPr>
        <p:spPr>
          <a:xfrm>
            <a:off x="6095999" y="1409701"/>
            <a:ext cx="5600701" cy="4610100"/>
          </a:xfrm>
          <a:prstGeom prst="rect">
            <a:avLst/>
          </a:prstGeom>
          <a:noFill/>
          <a:effectLst/>
        </p:spPr>
        <p:txBody>
          <a:bodyPr wrap="square">
            <a:noAutofit/>
          </a:bodyPr>
          <a:lstStyle>
            <a:lvl1pPr algn="ctr">
              <a:buFontTx/>
              <a:buNone/>
              <a:defRPr sz="2000" b="0" i="0">
                <a:latin typeface="Open Sans" panose="020B0606030504020204" pitchFamily="34" charset="0"/>
                <a:ea typeface="Open Sans" panose="020B0606030504020204" pitchFamily="34" charset="0"/>
                <a:cs typeface="Open Sans" panose="020B0606030504020204" pitchFamily="34" charset="0"/>
              </a:defRPr>
            </a:lvl1pPr>
          </a:lstStyle>
          <a:p>
            <a:r>
              <a:rPr lang="en-ID"/>
              <a:t>Click icon to add image</a:t>
            </a:r>
          </a:p>
        </p:txBody>
      </p:sp>
      <p:sp>
        <p:nvSpPr>
          <p:cNvPr id="28" name="Title Placeholder 1">
            <a:extLst>
              <a:ext uri="{FF2B5EF4-FFF2-40B4-BE49-F238E27FC236}">
                <a16:creationId xmlns:a16="http://schemas.microsoft.com/office/drawing/2014/main" id="{730076B0-314D-5448-BF20-EAF3F014C342}"/>
              </a:ext>
            </a:extLst>
          </p:cNvPr>
          <p:cNvSpPr>
            <a:spLocks noGrp="1"/>
          </p:cNvSpPr>
          <p:nvPr>
            <p:ph type="title" hasCustomPrompt="1"/>
          </p:nvPr>
        </p:nvSpPr>
        <p:spPr>
          <a:xfrm>
            <a:off x="647700" y="266701"/>
            <a:ext cx="10082442" cy="762000"/>
          </a:xfrm>
          <a:prstGeom prst="rect">
            <a:avLst/>
          </a:prstGeom>
        </p:spPr>
        <p:txBody>
          <a:bodyPr vert="horz" lIns="91440" tIns="45720" rIns="91440" bIns="45720" rtlCol="0" anchor="ctr">
            <a:normAutofit/>
          </a:bodyPr>
          <a:lstStyle/>
          <a:p>
            <a:r>
              <a:rPr lang="en-US" dirty="0"/>
              <a:t>RIGHT IMAGE - CLICK TO ADD TITLE</a:t>
            </a:r>
          </a:p>
        </p:txBody>
      </p:sp>
      <p:sp>
        <p:nvSpPr>
          <p:cNvPr id="8" name="Text Placeholder 9">
            <a:extLst>
              <a:ext uri="{FF2B5EF4-FFF2-40B4-BE49-F238E27FC236}">
                <a16:creationId xmlns:a16="http://schemas.microsoft.com/office/drawing/2014/main" id="{CBA55EFB-A81A-0D42-8D13-B2C7CE449BDC}"/>
              </a:ext>
            </a:extLst>
          </p:cNvPr>
          <p:cNvSpPr>
            <a:spLocks noGrp="1"/>
          </p:cNvSpPr>
          <p:nvPr>
            <p:ph type="body" sz="quarter" idx="15"/>
          </p:nvPr>
        </p:nvSpPr>
        <p:spPr>
          <a:xfrm>
            <a:off x="647700" y="1409700"/>
            <a:ext cx="5143500" cy="4610100"/>
          </a:xfrm>
        </p:spPr>
        <p:txBody>
          <a:bodyPr anchor="t"/>
          <a:lstStyle>
            <a:lvl1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2">
            <a:extLst>
              <a:ext uri="{FF2B5EF4-FFF2-40B4-BE49-F238E27FC236}">
                <a16:creationId xmlns:a16="http://schemas.microsoft.com/office/drawing/2014/main" id="{8D38656B-5D61-448A-9458-7A1E667FA420}"/>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9371853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2AB29-4763-446A-AA03-D1241954FDAA}"/>
              </a:ext>
            </a:extLst>
          </p:cNvPr>
          <p:cNvSpPr>
            <a:spLocks noGrp="1"/>
          </p:cNvSpPr>
          <p:nvPr>
            <p:ph type="title"/>
          </p:nvPr>
        </p:nvSpPr>
        <p:spPr>
          <a:xfrm>
            <a:off x="838200" y="365126"/>
            <a:ext cx="10515600" cy="1325563"/>
          </a:xfrm>
          <a:prstGeom prst="rect">
            <a:avLst/>
          </a:prstGeom>
          <a:solidFill>
            <a:schemeClr val="accent2"/>
          </a:solidFill>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700B5C-27DD-4D40-B0F1-A64C6F1D0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9470E9-06F8-42FE-8EF6-F52173CE1EC1}"/>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A905AABF-4A2F-47B4-97B4-3F1286B9DE8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7DB8A2D-A9FC-47F9-9511-F55D6BE9216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900">
                <a:solidFill>
                  <a:schemeClr val="tx1">
                    <a:tint val="75000"/>
                  </a:schemeClr>
                </a:solidFill>
                <a:latin typeface="Arial" panose="020B0604020202020204" pitchFamily="34" charset="0"/>
                <a:cs typeface="Arial" panose="020B0604020202020204" pitchFamily="34" charset="0"/>
              </a:defRPr>
            </a:lvl1pPr>
          </a:lstStyle>
          <a:p>
            <a:fld id="{3B71966A-2CC9-4C6B-B272-AC20E82FE5B1}" type="slidenum">
              <a:rPr lang="en-US" smtClean="0"/>
              <a:pPr/>
              <a:t>‹#›</a:t>
            </a:fld>
            <a:endParaRPr lang="en-US" dirty="0"/>
          </a:p>
        </p:txBody>
      </p:sp>
    </p:spTree>
    <p:extLst>
      <p:ext uri="{BB962C8B-B14F-4D97-AF65-F5344CB8AC3E}">
        <p14:creationId xmlns:p14="http://schemas.microsoft.com/office/powerpoint/2010/main" val="106879310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64" r:id="rId4"/>
    <p:sldLayoutId id="2147483666" r:id="rId5"/>
  </p:sldLayoutIdLst>
  <p:hf sldNum="0" hdr="0" ftr="0" dt="0"/>
  <p:txStyles>
    <p:titleStyle>
      <a:lvl1pPr algn="l" defTabSz="685800" rtl="0" eaLnBrk="1" latinLnBrk="0" hangingPunct="1">
        <a:lnSpc>
          <a:spcPct val="90000"/>
        </a:lnSpc>
        <a:spcBef>
          <a:spcPct val="0"/>
        </a:spcBef>
        <a:buNone/>
        <a:defRPr sz="3300" kern="1200">
          <a:solidFill>
            <a:schemeClr val="accent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microsoft.com/office/2018/10/relationships/comments" Target="../comments/modernComment_108_CE5647CC.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0A_9D0B7FD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10.png"/><Relationship Id="rId5" Type="http://schemas.openxmlformats.org/officeDocument/2006/relationships/image" Target="../media/image1610.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2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13" Type="http://schemas.openxmlformats.org/officeDocument/2006/relationships/image" Target="../media/image99.png"/><Relationship Id="rId3" Type="http://schemas.openxmlformats.org/officeDocument/2006/relationships/image" Target="../media/image31.png"/><Relationship Id="rId12"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8.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41.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32.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0.png"/><Relationship Id="rId4" Type="http://schemas.openxmlformats.org/officeDocument/2006/relationships/image" Target="../media/image5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00.png"/><Relationship Id="rId4" Type="http://schemas.openxmlformats.org/officeDocument/2006/relationships/image" Target="../media/image490.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00.png"/><Relationship Id="rId4" Type="http://schemas.openxmlformats.org/officeDocument/2006/relationships/image" Target="../media/image490.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png"/><Relationship Id="rId7"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2.pn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0.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29.png"/><Relationship Id="rId16"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4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04_D0E58F2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2.png"/><Relationship Id="rId2" Type="http://schemas.openxmlformats.org/officeDocument/2006/relationships/image" Target="../media/image150.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51.png"/><Relationship Id="rId4" Type="http://schemas.openxmlformats.org/officeDocument/2006/relationships/image" Target="../media/image148.png"/></Relationships>
</file>

<file path=ppt/slides/_rels/slide53.xml.rels><?xml version="1.0" encoding="UTF-8" standalone="yes"?>
<Relationships xmlns="http://schemas.openxmlformats.org/package/2006/relationships"><Relationship Id="rId3" Type="http://schemas.openxmlformats.org/officeDocument/2006/relationships/image" Target="../media/image1010.png"/><Relationship Id="rId2" Type="http://schemas.microsoft.com/office/2018/10/relationships/comments" Target="../comments/modernComment_799_A2D5C8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 Id="rId5" Type="http://schemas.openxmlformats.org/officeDocument/2006/relationships/image" Target="../media/image163.png"/><Relationship Id="rId4" Type="http://schemas.openxmlformats.org/officeDocument/2006/relationships/image" Target="../media/image162.png"/></Relationships>
</file>

<file path=ppt/slides/_rels/slide5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5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18/10/relationships/comments" Target="../comments/modernComment_3A6_7B91A6E.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6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181.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3A7_6EDEF09C.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32.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40.png"/><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5_59893E85.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microsoft.com/office/2018/10/relationships/comments" Target="../comments/modernComment_109_3CE2F87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E399-8F82-44BE-8483-44A39F339C3F}"/>
              </a:ext>
            </a:extLst>
          </p:cNvPr>
          <p:cNvSpPr>
            <a:spLocks noGrp="1"/>
          </p:cNvSpPr>
          <p:nvPr>
            <p:ph type="ctrTitle"/>
          </p:nvPr>
        </p:nvSpPr>
        <p:spPr>
          <a:xfrm>
            <a:off x="300681" y="406400"/>
            <a:ext cx="11590638" cy="1439072"/>
          </a:xfrm>
        </p:spPr>
        <p:txBody>
          <a:bodyPr lIns="0" tIns="182880" rIns="0">
            <a:normAutofit/>
          </a:bodyPr>
          <a:lstStyle/>
          <a:p>
            <a:r>
              <a:rPr lang="en-US" sz="2800" dirty="0">
                <a:effectLst/>
              </a:rPr>
              <a:t>Uncertainty Quantification and Global Sensitivity Analysis Methods for Monte Carlo Radiation Transport Solvers</a:t>
            </a:r>
            <a:endParaRPr lang="en-US" sz="2800" dirty="0"/>
          </a:p>
        </p:txBody>
      </p:sp>
      <p:sp>
        <p:nvSpPr>
          <p:cNvPr id="3" name="Subtitle 2">
            <a:extLst>
              <a:ext uri="{FF2B5EF4-FFF2-40B4-BE49-F238E27FC236}">
                <a16:creationId xmlns:a16="http://schemas.microsoft.com/office/drawing/2014/main" id="{674316E0-D1CA-4A13-881B-E154B2211010}"/>
              </a:ext>
            </a:extLst>
          </p:cNvPr>
          <p:cNvSpPr>
            <a:spLocks noGrp="1"/>
          </p:cNvSpPr>
          <p:nvPr>
            <p:ph type="subTitle" idx="1"/>
          </p:nvPr>
        </p:nvSpPr>
        <p:spPr>
          <a:xfrm>
            <a:off x="912340" y="1418935"/>
            <a:ext cx="10367319" cy="394805"/>
          </a:xfrm>
        </p:spPr>
        <p:txBody>
          <a:bodyPr/>
          <a:lstStyle/>
          <a:p>
            <a:r>
              <a:rPr lang="en-US" sz="1800" dirty="0"/>
              <a:t>Dissertation Presentation</a:t>
            </a:r>
          </a:p>
        </p:txBody>
      </p:sp>
      <p:sp>
        <p:nvSpPr>
          <p:cNvPr id="4" name="TextBox 3">
            <a:extLst>
              <a:ext uri="{FF2B5EF4-FFF2-40B4-BE49-F238E27FC236}">
                <a16:creationId xmlns:a16="http://schemas.microsoft.com/office/drawing/2014/main" id="{B66E1BA5-24E1-4B64-8B0B-B47330D01D66}"/>
              </a:ext>
            </a:extLst>
          </p:cNvPr>
          <p:cNvSpPr txBox="1"/>
          <p:nvPr/>
        </p:nvSpPr>
        <p:spPr>
          <a:xfrm>
            <a:off x="4489677" y="2264841"/>
            <a:ext cx="3212646"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Kayla Clements</a:t>
            </a:r>
          </a:p>
        </p:txBody>
      </p:sp>
      <p:sp>
        <p:nvSpPr>
          <p:cNvPr id="5" name="TextBox 4">
            <a:extLst>
              <a:ext uri="{FF2B5EF4-FFF2-40B4-BE49-F238E27FC236}">
                <a16:creationId xmlns:a16="http://schemas.microsoft.com/office/drawing/2014/main" id="{2E99EF90-A411-401F-8C14-7CDD3B1CA8B7}"/>
              </a:ext>
            </a:extLst>
          </p:cNvPr>
          <p:cNvSpPr txBox="1"/>
          <p:nvPr/>
        </p:nvSpPr>
        <p:spPr>
          <a:xfrm>
            <a:off x="2292350" y="3282061"/>
            <a:ext cx="7607300" cy="369332"/>
          </a:xfrm>
          <a:prstGeom prst="rect">
            <a:avLst/>
          </a:prstGeom>
          <a:noFill/>
        </p:spPr>
        <p:txBody>
          <a:bodyPr wrap="square" rtlCol="0">
            <a:spAutoFit/>
          </a:bodyPr>
          <a:lstStyle/>
          <a:p>
            <a:pPr algn="ctr"/>
            <a:r>
              <a:rPr lang="en-US" sz="1800" dirty="0">
                <a:latin typeface="Arial" panose="020B0604020202020204" pitchFamily="34" charset="0"/>
                <a:cs typeface="Arial" panose="020B0604020202020204" pitchFamily="34" charset="0"/>
              </a:rPr>
              <a:t>Advisor: Dr. Todd Palmer</a:t>
            </a:r>
          </a:p>
        </p:txBody>
      </p:sp>
      <p:sp>
        <p:nvSpPr>
          <p:cNvPr id="6" name="TextBox 5">
            <a:extLst>
              <a:ext uri="{FF2B5EF4-FFF2-40B4-BE49-F238E27FC236}">
                <a16:creationId xmlns:a16="http://schemas.microsoft.com/office/drawing/2014/main" id="{D658F4D9-1DAD-4C20-BA72-9CFFC30D09FD}"/>
              </a:ext>
            </a:extLst>
          </p:cNvPr>
          <p:cNvSpPr txBox="1"/>
          <p:nvPr/>
        </p:nvSpPr>
        <p:spPr>
          <a:xfrm>
            <a:off x="1110121" y="3609773"/>
            <a:ext cx="9971758" cy="369332"/>
          </a:xfrm>
          <a:prstGeom prst="rect">
            <a:avLst/>
          </a:prstGeom>
          <a:noFill/>
        </p:spPr>
        <p:txBody>
          <a:bodyPr wrap="square" rtlCol="0">
            <a:spAutoFit/>
          </a:bodyPr>
          <a:lstStyle/>
          <a:p>
            <a:pPr algn="ctr"/>
            <a:r>
              <a:rPr lang="en-US" sz="1800" b="0" i="0" u="none" strike="noStrike" baseline="0" dirty="0">
                <a:latin typeface="Arial" panose="020B0604020202020204" pitchFamily="34" charset="0"/>
                <a:cs typeface="Arial" panose="020B0604020202020204" pitchFamily="34" charset="0"/>
              </a:rPr>
              <a:t>School of Nuclear Science and Engineering</a:t>
            </a:r>
            <a:endParaRPr lang="en-US" sz="18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076DD63-216C-4262-804C-B9493E409238}"/>
              </a:ext>
            </a:extLst>
          </p:cNvPr>
          <p:cNvSpPr txBox="1"/>
          <p:nvPr/>
        </p:nvSpPr>
        <p:spPr>
          <a:xfrm>
            <a:off x="1549400" y="4306818"/>
            <a:ext cx="9093200" cy="369332"/>
          </a:xfrm>
          <a:prstGeom prst="rect">
            <a:avLst/>
          </a:prstGeom>
          <a:noFill/>
        </p:spPr>
        <p:txBody>
          <a:bodyPr wrap="square" rtlCol="0">
            <a:spAutoFit/>
          </a:bodyPr>
          <a:lstStyle/>
          <a:p>
            <a:pPr algn="ctr"/>
            <a:r>
              <a:rPr lang="en-US" sz="1800" b="0" i="0" u="none" strike="noStrike" baseline="0" dirty="0">
                <a:latin typeface="Arial" panose="020B0604020202020204" pitchFamily="34" charset="0"/>
                <a:cs typeface="Arial" panose="020B0604020202020204" pitchFamily="34" charset="0"/>
              </a:rPr>
              <a:t>December 10, 2024</a:t>
            </a:r>
            <a:endParaRPr lang="en-US" sz="1800" dirty="0">
              <a:latin typeface="Arial" panose="020B0604020202020204" pitchFamily="34" charset="0"/>
              <a:cs typeface="Arial" panose="020B0604020202020204" pitchFamily="34" charset="0"/>
            </a:endParaRPr>
          </a:p>
        </p:txBody>
      </p:sp>
      <p:pic>
        <p:nvPicPr>
          <p:cNvPr id="10" name="Graphic 9">
            <a:extLst>
              <a:ext uri="{FF2B5EF4-FFF2-40B4-BE49-F238E27FC236}">
                <a16:creationId xmlns:a16="http://schemas.microsoft.com/office/drawing/2014/main" id="{E7091D53-DD57-47EB-B0AF-A2FFE70549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1322" y="5644828"/>
            <a:ext cx="2313355" cy="740748"/>
          </a:xfrm>
          <a:prstGeom prst="rect">
            <a:avLst/>
          </a:prstGeom>
        </p:spPr>
      </p:pic>
    </p:spTree>
    <p:extLst>
      <p:ext uri="{BB962C8B-B14F-4D97-AF65-F5344CB8AC3E}">
        <p14:creationId xmlns:p14="http://schemas.microsoft.com/office/powerpoint/2010/main" val="2655532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E8A7-B433-EA1C-658D-65EC57696FF7}"/>
              </a:ext>
            </a:extLst>
          </p:cNvPr>
          <p:cNvSpPr>
            <a:spLocks noGrp="1"/>
          </p:cNvSpPr>
          <p:nvPr>
            <p:ph type="title"/>
          </p:nvPr>
        </p:nvSpPr>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12D9092B-1934-0559-70E4-0F28C54D065B}"/>
              </a:ext>
            </a:extLst>
          </p:cNvPr>
          <p:cNvSpPr>
            <a:spLocks noGrp="1"/>
          </p:cNvSpPr>
          <p:nvPr>
            <p:ph idx="1"/>
          </p:nvPr>
        </p:nvSpPr>
        <p:spPr/>
        <p:txBody>
          <a:bodyPr/>
          <a:lstStyle/>
          <a:p>
            <a:pPr>
              <a:spcBef>
                <a:spcPts val="2600"/>
              </a:spcBef>
            </a:pPr>
            <a:r>
              <a:rPr lang="en-US" dirty="0"/>
              <a:t>UQ and GSA methods generally assume that the underlying computational model is deterministic – all output variance is from input parameters (parametric).</a:t>
            </a:r>
          </a:p>
          <a:p>
            <a:pPr>
              <a:spcBef>
                <a:spcPts val="2600"/>
              </a:spcBef>
            </a:pPr>
            <a:r>
              <a:rPr lang="en-US" dirty="0"/>
              <a:t>Stochastic computational models have inherent uncertainty (solver).</a:t>
            </a:r>
          </a:p>
          <a:p>
            <a:pPr>
              <a:spcBef>
                <a:spcPts val="2600"/>
              </a:spcBef>
            </a:pPr>
            <a:r>
              <a:rPr lang="en-US" dirty="0"/>
              <a:t>Total observed output variance is a combination of parametric variance and solver variance.</a:t>
            </a:r>
          </a:p>
          <a:p>
            <a:pPr>
              <a:spcBef>
                <a:spcPts val="2600"/>
              </a:spcBef>
            </a:pPr>
            <a:r>
              <a:rPr lang="en-US" dirty="0"/>
              <a:t>Standard approach: increase number of stochastic solver samples to reduce solver variance towards zero, at high computational expense.</a:t>
            </a:r>
          </a:p>
          <a:p>
            <a:pPr>
              <a:spcBef>
                <a:spcPts val="2600"/>
              </a:spcBef>
            </a:pPr>
            <a:r>
              <a:rPr lang="en-US" dirty="0"/>
              <a:t>How can we perform efficient UQ and GSA on stochastic computational models?</a:t>
            </a:r>
          </a:p>
        </p:txBody>
      </p:sp>
    </p:spTree>
    <p:extLst>
      <p:ext uri="{BB962C8B-B14F-4D97-AF65-F5344CB8AC3E}">
        <p14:creationId xmlns:p14="http://schemas.microsoft.com/office/powerpoint/2010/main" val="346176097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56D86-C701-1070-C92D-70CA54DB14F8}"/>
              </a:ext>
            </a:extLst>
          </p:cNvPr>
          <p:cNvSpPr>
            <a:spLocks noGrp="1"/>
          </p:cNvSpPr>
          <p:nvPr>
            <p:ph type="title"/>
          </p:nvPr>
        </p:nvSpPr>
        <p:spPr/>
        <p:txBody>
          <a:bodyPr>
            <a:normAutofit fontScale="90000"/>
          </a:bodyPr>
          <a:lstStyle/>
          <a:p>
            <a:r>
              <a:rPr lang="en-US" dirty="0"/>
              <a:t>Existing approaches</a:t>
            </a:r>
          </a:p>
        </p:txBody>
      </p:sp>
      <p:sp>
        <p:nvSpPr>
          <p:cNvPr id="3" name="Content Placeholder 2">
            <a:extLst>
              <a:ext uri="{FF2B5EF4-FFF2-40B4-BE49-F238E27FC236}">
                <a16:creationId xmlns:a16="http://schemas.microsoft.com/office/drawing/2014/main" id="{D7D4A89F-BD16-D544-1878-D9DA09EA0124}"/>
              </a:ext>
            </a:extLst>
          </p:cNvPr>
          <p:cNvSpPr>
            <a:spLocks noGrp="1"/>
          </p:cNvSpPr>
          <p:nvPr>
            <p:ph idx="1"/>
          </p:nvPr>
        </p:nvSpPr>
        <p:spPr>
          <a:xfrm>
            <a:off x="0" y="815545"/>
            <a:ext cx="12192000" cy="3472249"/>
          </a:xfrm>
        </p:spPr>
        <p:txBody>
          <a:bodyPr/>
          <a:lstStyle/>
          <a:p>
            <a:r>
              <a:rPr lang="en-US" dirty="0"/>
              <a:t>Sampling-based UQ, solver variance will approach zero at the limit of infinite particle histories (e.g., MCNP’s </a:t>
            </a:r>
            <a:r>
              <a:rPr lang="en-US" dirty="0" err="1"/>
              <a:t>pstudy</a:t>
            </a:r>
            <a:r>
              <a:rPr lang="en-US" dirty="0"/>
              <a:t> [1], SCALE’s SAMPLER [2])</a:t>
            </a:r>
          </a:p>
          <a:p>
            <a:r>
              <a:rPr lang="en-US" dirty="0"/>
              <a:t>Fix random seed and explicitly treat covariance of now-correlated input parameters (e.g., Total Monte Carlo [3], </a:t>
            </a:r>
            <a:r>
              <a:rPr lang="en-US" dirty="0" err="1"/>
              <a:t>Iooss</a:t>
            </a:r>
            <a:r>
              <a:rPr lang="en-US" dirty="0"/>
              <a:t> and </a:t>
            </a:r>
            <a:r>
              <a:rPr lang="en-US" dirty="0" err="1"/>
              <a:t>Ribatet</a:t>
            </a:r>
            <a:r>
              <a:rPr lang="en-US" dirty="0"/>
              <a:t> [4]).</a:t>
            </a:r>
          </a:p>
          <a:p>
            <a:r>
              <a:rPr lang="en-US" dirty="0"/>
              <a:t>Analyze parametric statistics as functions of solver uncertainty (e.g., for Sobol’ indices [5], with polynomial chaos [6]).</a:t>
            </a:r>
          </a:p>
          <a:p>
            <a:r>
              <a:rPr lang="en-US" dirty="0"/>
              <a:t>Emulate stochastic solver as surrogate model and compute statistics of deterministic surrogate model (e.g. using generalized lambda models [115])</a:t>
            </a:r>
          </a:p>
          <a:p>
            <a:endParaRPr lang="en-US" dirty="0"/>
          </a:p>
        </p:txBody>
      </p:sp>
      <p:sp>
        <p:nvSpPr>
          <p:cNvPr id="4" name="TextBox 3">
            <a:extLst>
              <a:ext uri="{FF2B5EF4-FFF2-40B4-BE49-F238E27FC236}">
                <a16:creationId xmlns:a16="http://schemas.microsoft.com/office/drawing/2014/main" id="{9089F829-1D49-E1A6-0694-664BBFEA20BC}"/>
              </a:ext>
            </a:extLst>
          </p:cNvPr>
          <p:cNvSpPr txBox="1"/>
          <p:nvPr/>
        </p:nvSpPr>
        <p:spPr>
          <a:xfrm>
            <a:off x="0" y="4180344"/>
            <a:ext cx="12192000" cy="2677656"/>
          </a:xfrm>
          <a:prstGeom prst="rect">
            <a:avLst/>
          </a:prstGeom>
          <a:noFill/>
        </p:spPr>
        <p:txBody>
          <a:bodyPr wrap="square" rtlCol="0">
            <a:spAutoFit/>
          </a:bodyPr>
          <a:lstStyle/>
          <a:p>
            <a:pPr marL="342900" indent="-342900">
              <a:buAutoNum type="arabicPeriod"/>
            </a:pPr>
            <a:r>
              <a:rPr lang="en-US" sz="1400" dirty="0">
                <a:effectLst/>
                <a:latin typeface="TeXGyreTermesX"/>
              </a:rPr>
              <a:t>Forrest Brown, Jeremy Sweezy, and Robert Hayes. Monte </a:t>
            </a:r>
            <a:r>
              <a:rPr lang="en-US" sz="1400" dirty="0">
                <a:latin typeface="TeXGyreTermesX"/>
              </a:rPr>
              <a:t>C</a:t>
            </a:r>
            <a:r>
              <a:rPr lang="en-US" sz="1400" dirty="0">
                <a:effectLst/>
                <a:latin typeface="TeXGyreTermesX"/>
              </a:rPr>
              <a:t>arlo parameter studies and uncertainty analysis with MCNP5. In </a:t>
            </a:r>
            <a:r>
              <a:rPr lang="en-US" sz="1400" i="1" dirty="0">
                <a:effectLst/>
                <a:latin typeface="TeXGyreTermesX"/>
              </a:rPr>
              <a:t>Proceedings of PHYSOR 2004</a:t>
            </a:r>
            <a:r>
              <a:rPr lang="en-US" sz="1400" dirty="0">
                <a:effectLst/>
                <a:latin typeface="TeXGyreTermesX"/>
              </a:rPr>
              <a:t>, Chicago, Illinois, USA, 2004. PHYSOR. </a:t>
            </a:r>
          </a:p>
          <a:p>
            <a:pPr marL="342900" indent="-342900">
              <a:buFontTx/>
              <a:buAutoNum type="arabicPeriod"/>
            </a:pPr>
            <a:r>
              <a:rPr lang="en-US" sz="1400" dirty="0">
                <a:effectLst/>
                <a:latin typeface="TeXGyreTermesX"/>
              </a:rPr>
              <a:t>O. Buss, A. Hoefer, J. C. </a:t>
            </a:r>
            <a:r>
              <a:rPr lang="en-US" sz="1400" dirty="0" err="1">
                <a:effectLst/>
                <a:latin typeface="TeXGyreTermesX"/>
              </a:rPr>
              <a:t>Neuber</a:t>
            </a:r>
            <a:r>
              <a:rPr lang="en-US" sz="1400" dirty="0">
                <a:effectLst/>
                <a:latin typeface="TeXGyreTermesX"/>
              </a:rPr>
              <a:t>, and M. Schmid. Hierarchical Monte-Carlo ap- </a:t>
            </a:r>
            <a:r>
              <a:rPr lang="en-US" sz="1400" dirty="0" err="1">
                <a:effectLst/>
                <a:latin typeface="TeXGyreTermesX"/>
              </a:rPr>
              <a:t>proach</a:t>
            </a:r>
            <a:r>
              <a:rPr lang="en-US" sz="1400" dirty="0">
                <a:effectLst/>
                <a:latin typeface="TeXGyreTermesX"/>
              </a:rPr>
              <a:t> to bias estimation for criticality safety calculations. </a:t>
            </a:r>
            <a:r>
              <a:rPr lang="en-US" sz="1400" i="1" dirty="0">
                <a:effectLst/>
                <a:latin typeface="TeXGyreTermesX"/>
              </a:rPr>
              <a:t>Proceedings of PHYSOR 2010-Advances in Reactor Physics to Power the Nuclear Renaissance</a:t>
            </a:r>
            <a:r>
              <a:rPr lang="en-US" sz="1400" dirty="0">
                <a:effectLst/>
                <a:latin typeface="TeXGyreTermesX"/>
              </a:rPr>
              <a:t>, 2010. </a:t>
            </a:r>
          </a:p>
          <a:p>
            <a:pPr marL="342900" indent="-342900">
              <a:buFontTx/>
              <a:buAutoNum type="arabicPeriod"/>
            </a:pPr>
            <a:r>
              <a:rPr lang="en-US" sz="1400" dirty="0">
                <a:effectLst/>
                <a:latin typeface="TeXGyreTermesX"/>
              </a:rPr>
              <a:t>A.J. Koning and D. </a:t>
            </a:r>
            <a:r>
              <a:rPr lang="en-US" sz="1400" dirty="0" err="1">
                <a:effectLst/>
                <a:latin typeface="TeXGyreTermesX"/>
              </a:rPr>
              <a:t>Rochman</a:t>
            </a:r>
            <a:r>
              <a:rPr lang="en-US" sz="1400" dirty="0">
                <a:effectLst/>
                <a:latin typeface="TeXGyreTermesX"/>
              </a:rPr>
              <a:t>. Towards sustainable nuclear energy: Putting nuclear physics to work. </a:t>
            </a:r>
            <a:r>
              <a:rPr lang="en-US" sz="1400" i="1" dirty="0">
                <a:effectLst/>
                <a:latin typeface="TeXGyreTermesX"/>
              </a:rPr>
              <a:t>Annals of Nuclear Energy</a:t>
            </a:r>
            <a:r>
              <a:rPr lang="en-US" sz="1400" dirty="0">
                <a:effectLst/>
                <a:latin typeface="TeXGyreTermesX"/>
              </a:rPr>
              <a:t>, 2008. </a:t>
            </a:r>
          </a:p>
          <a:p>
            <a:pPr marL="342900" indent="-342900">
              <a:buFontTx/>
              <a:buAutoNum type="arabicPeriod"/>
            </a:pPr>
            <a:r>
              <a:rPr lang="en-US" sz="1400" dirty="0">
                <a:effectLst/>
                <a:latin typeface="TeXGyreTermesX"/>
              </a:rPr>
              <a:t>B. </a:t>
            </a:r>
            <a:r>
              <a:rPr lang="en-US" sz="1400" dirty="0" err="1">
                <a:effectLst/>
                <a:latin typeface="TeXGyreTermesX"/>
              </a:rPr>
              <a:t>Iooss</a:t>
            </a:r>
            <a:r>
              <a:rPr lang="en-US" sz="1400" dirty="0">
                <a:effectLst/>
                <a:latin typeface="TeXGyreTermesX"/>
              </a:rPr>
              <a:t> and M. </a:t>
            </a:r>
            <a:r>
              <a:rPr lang="en-US" sz="1400" dirty="0" err="1">
                <a:effectLst/>
                <a:latin typeface="TeXGyreTermesX"/>
              </a:rPr>
              <a:t>Ribatet</a:t>
            </a:r>
            <a:r>
              <a:rPr lang="en-US" sz="1400" dirty="0">
                <a:effectLst/>
                <a:latin typeface="TeXGyreTermesX"/>
              </a:rPr>
              <a:t>. Global sensitivity analysis of computer models with functional inputs. </a:t>
            </a:r>
            <a:r>
              <a:rPr lang="en-US" sz="1400" i="1" dirty="0">
                <a:effectLst/>
                <a:latin typeface="TeXGyreTermesX"/>
              </a:rPr>
              <a:t>Reliability engineering and system safety</a:t>
            </a:r>
            <a:r>
              <a:rPr lang="en-US" sz="1400" dirty="0">
                <a:effectLst/>
                <a:latin typeface="TeXGyreTermesX"/>
              </a:rPr>
              <a:t>, 94:1194–1204, 2009. </a:t>
            </a:r>
          </a:p>
          <a:p>
            <a:pPr marL="342900" indent="-342900">
              <a:buFontTx/>
              <a:buAutoNum type="arabicPeriod"/>
            </a:pPr>
            <a:r>
              <a:rPr lang="en-US" sz="1400" dirty="0">
                <a:effectLst/>
                <a:latin typeface="TeXGyreTermesX"/>
              </a:rPr>
              <a:t>J.L. Hart, A. </a:t>
            </a:r>
            <a:r>
              <a:rPr lang="en-US" sz="1400" dirty="0" err="1">
                <a:effectLst/>
                <a:latin typeface="TeXGyreTermesX"/>
              </a:rPr>
              <a:t>Alexanderian</a:t>
            </a:r>
            <a:r>
              <a:rPr lang="en-US" sz="1400" dirty="0">
                <a:effectLst/>
                <a:latin typeface="TeXGyreTermesX"/>
              </a:rPr>
              <a:t>, and P.A. Gremaud. Efficient computation of </a:t>
            </a:r>
            <a:r>
              <a:rPr lang="en-US" sz="1400" dirty="0" err="1">
                <a:effectLst/>
                <a:latin typeface="TeXGyreTermesX"/>
              </a:rPr>
              <a:t>sobol</a:t>
            </a:r>
            <a:r>
              <a:rPr lang="en-US" sz="1400" dirty="0">
                <a:effectLst/>
                <a:latin typeface="TeXGyreTermesX"/>
              </a:rPr>
              <a:t>’ indices for stochastic models. </a:t>
            </a:r>
            <a:r>
              <a:rPr lang="en-US" sz="1400" i="1" dirty="0">
                <a:effectLst/>
                <a:latin typeface="TeXGyreTermesX"/>
              </a:rPr>
              <a:t>SIAM Journal on Scientific Computing</a:t>
            </a:r>
            <a:r>
              <a:rPr lang="en-US" sz="1400" dirty="0">
                <a:effectLst/>
                <a:latin typeface="TeXGyreTermesX"/>
              </a:rPr>
              <a:t>, 39(4):A1514– A1530, 2017. </a:t>
            </a:r>
          </a:p>
          <a:p>
            <a:pPr marL="342900" indent="-342900">
              <a:buFontTx/>
              <a:buAutoNum type="arabicPeriod"/>
            </a:pPr>
            <a:r>
              <a:rPr lang="en-US" sz="1400" dirty="0">
                <a:effectLst/>
                <a:latin typeface="TeXGyreTermesX"/>
              </a:rPr>
              <a:t>M. Jimenez, O.P. Le </a:t>
            </a:r>
            <a:r>
              <a:rPr lang="en-US" sz="1400" dirty="0" err="1">
                <a:effectLst/>
                <a:latin typeface="TeXGyreTermesX"/>
              </a:rPr>
              <a:t>Maitre</a:t>
            </a:r>
            <a:r>
              <a:rPr lang="en-US" sz="1400" dirty="0">
                <a:effectLst/>
                <a:latin typeface="TeXGyreTermesX"/>
              </a:rPr>
              <a:t>, and O.M. </a:t>
            </a:r>
            <a:r>
              <a:rPr lang="en-US" sz="1400" dirty="0" err="1">
                <a:effectLst/>
                <a:latin typeface="TeXGyreTermesX"/>
              </a:rPr>
              <a:t>Knio</a:t>
            </a:r>
            <a:r>
              <a:rPr lang="en-US" sz="1400" dirty="0">
                <a:effectLst/>
                <a:latin typeface="TeXGyreTermesX"/>
              </a:rPr>
              <a:t>. Nonintrusive polynomial chaos ex- </a:t>
            </a:r>
            <a:r>
              <a:rPr lang="en-US" sz="1400" dirty="0" err="1">
                <a:effectLst/>
                <a:latin typeface="TeXGyreTermesX"/>
              </a:rPr>
              <a:t>pansions</a:t>
            </a:r>
            <a:r>
              <a:rPr lang="en-US" sz="1400" dirty="0">
                <a:effectLst/>
                <a:latin typeface="TeXGyreTermesX"/>
              </a:rPr>
              <a:t> for sensitivity analysis in stochastic differential equations. </a:t>
            </a:r>
            <a:r>
              <a:rPr lang="en-US" sz="1400" i="1" dirty="0">
                <a:effectLst/>
                <a:latin typeface="TeXGyreTermesX"/>
              </a:rPr>
              <a:t>SIAM Journal on Uncertainty Quantification</a:t>
            </a:r>
            <a:r>
              <a:rPr lang="en-US" sz="1400" dirty="0">
                <a:effectLst/>
                <a:latin typeface="TeXGyreTermesX"/>
              </a:rPr>
              <a:t>, 5(1), 2017. </a:t>
            </a:r>
          </a:p>
          <a:p>
            <a:pPr marL="342900" indent="-342900">
              <a:buFontTx/>
              <a:buAutoNum type="arabicPeriod"/>
            </a:pPr>
            <a:r>
              <a:rPr lang="en-US" sz="1400" dirty="0">
                <a:effectLst/>
                <a:latin typeface="TeXGyreTermesX"/>
              </a:rPr>
              <a:t>X. Zhu and B. </a:t>
            </a:r>
            <a:r>
              <a:rPr lang="en-US" sz="1400" dirty="0" err="1">
                <a:effectLst/>
                <a:latin typeface="TeXGyreTermesX"/>
              </a:rPr>
              <a:t>Sudret</a:t>
            </a:r>
            <a:r>
              <a:rPr lang="en-US" sz="1400" dirty="0">
                <a:effectLst/>
                <a:latin typeface="TeXGyreTermesX"/>
              </a:rPr>
              <a:t>. Global sensitivity analysis for stochastic simulators based on generalized lambda surrogate models. </a:t>
            </a:r>
            <a:r>
              <a:rPr lang="en-US" sz="1400" i="1" dirty="0">
                <a:effectLst/>
                <a:latin typeface="TeXGyreTermesX"/>
              </a:rPr>
              <a:t>Reliability Engineering and System Safety</a:t>
            </a:r>
            <a:r>
              <a:rPr lang="en-US" sz="1400" dirty="0">
                <a:effectLst/>
                <a:latin typeface="TeXGyreTermesX"/>
              </a:rPr>
              <a:t>, 214, 2021. </a:t>
            </a:r>
            <a:endParaRPr lang="en-US" sz="1400" dirty="0">
              <a:effectLst/>
            </a:endParaRPr>
          </a:p>
        </p:txBody>
      </p:sp>
    </p:spTree>
    <p:extLst>
      <p:ext uri="{BB962C8B-B14F-4D97-AF65-F5344CB8AC3E}">
        <p14:creationId xmlns:p14="http://schemas.microsoft.com/office/powerpoint/2010/main" val="2634776535"/>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1C25-3163-F18B-92A6-E9499CAB19CE}"/>
              </a:ext>
            </a:extLst>
          </p:cNvPr>
          <p:cNvSpPr>
            <a:spLocks noGrp="1"/>
          </p:cNvSpPr>
          <p:nvPr>
            <p:ph type="title"/>
          </p:nvPr>
        </p:nvSpPr>
        <p:spPr/>
        <p:txBody>
          <a:bodyPr>
            <a:normAutofit fontScale="90000"/>
          </a:bodyPr>
          <a:lstStyle/>
          <a:p>
            <a:r>
              <a:rPr lang="en-US" dirty="0"/>
              <a:t>Variance deconvolution</a:t>
            </a:r>
          </a:p>
        </p:txBody>
      </p:sp>
      <p:sp>
        <p:nvSpPr>
          <p:cNvPr id="3" name="Content Placeholder 2">
            <a:extLst>
              <a:ext uri="{FF2B5EF4-FFF2-40B4-BE49-F238E27FC236}">
                <a16:creationId xmlns:a16="http://schemas.microsoft.com/office/drawing/2014/main" id="{97C9F21F-9B20-868E-776D-DDD52EE52E99}"/>
              </a:ext>
            </a:extLst>
          </p:cNvPr>
          <p:cNvSpPr>
            <a:spLocks noGrp="1"/>
          </p:cNvSpPr>
          <p:nvPr>
            <p:ph idx="1"/>
          </p:nvPr>
        </p:nvSpPr>
        <p:spPr/>
        <p:txBody>
          <a:bodyPr/>
          <a:lstStyle/>
          <a:p>
            <a:r>
              <a:rPr lang="en-US" dirty="0"/>
              <a:t>Explicitly computes solver variance within simulation then removes from total observed variance after simulation.</a:t>
            </a:r>
          </a:p>
          <a:p>
            <a:r>
              <a:rPr lang="en-US" dirty="0"/>
              <a:t>Concept proposed for stochastic media in (Olson, 2019 [1]).</a:t>
            </a:r>
          </a:p>
          <a:p>
            <a:r>
              <a:rPr lang="en-US" dirty="0"/>
              <a:t>Can be used with any stochastic solver.</a:t>
            </a:r>
          </a:p>
          <a:p>
            <a:r>
              <a:rPr lang="en-US" dirty="0"/>
              <a:t>Non-intrusive, i.e., does not require modifying underlying computational model.</a:t>
            </a:r>
          </a:p>
          <a:p>
            <a:r>
              <a:rPr lang="en-US" dirty="0"/>
              <a:t>Existing code can be modified for improvement in computation time or parallelization.</a:t>
            </a:r>
          </a:p>
        </p:txBody>
      </p:sp>
      <p:sp>
        <p:nvSpPr>
          <p:cNvPr id="4" name="TextBox 3">
            <a:extLst>
              <a:ext uri="{FF2B5EF4-FFF2-40B4-BE49-F238E27FC236}">
                <a16:creationId xmlns:a16="http://schemas.microsoft.com/office/drawing/2014/main" id="{D9F4290A-E2F6-29C2-3082-264988F2BB1B}"/>
              </a:ext>
            </a:extLst>
          </p:cNvPr>
          <p:cNvSpPr txBox="1"/>
          <p:nvPr/>
        </p:nvSpPr>
        <p:spPr>
          <a:xfrm>
            <a:off x="177113" y="6383979"/>
            <a:ext cx="11837773" cy="307777"/>
          </a:xfrm>
          <a:prstGeom prst="rect">
            <a:avLst/>
          </a:prstGeom>
          <a:noFill/>
        </p:spPr>
        <p:txBody>
          <a:bodyPr wrap="square" rtlCol="0">
            <a:spAutoFit/>
          </a:bodyPr>
          <a:lstStyle/>
          <a:p>
            <a:pPr marL="342900" indent="-342900">
              <a:buAutoNum type="arabicPeriod"/>
            </a:pPr>
            <a:r>
              <a:rPr lang="en-US" sz="1400" dirty="0">
                <a:effectLst/>
                <a:latin typeface="TeXGyreTermesX"/>
              </a:rPr>
              <a:t>A. J. Olson. Calculation of parametric variance using variance deconvolution. In </a:t>
            </a:r>
            <a:r>
              <a:rPr lang="en-US" sz="1400" i="1" dirty="0">
                <a:effectLst/>
                <a:latin typeface="TeXGyreTermesX"/>
              </a:rPr>
              <a:t>Transactions of the American Nuclear Society</a:t>
            </a:r>
            <a:r>
              <a:rPr lang="en-US" sz="1400" dirty="0">
                <a:effectLst/>
                <a:latin typeface="TeXGyreTermesX"/>
              </a:rPr>
              <a:t>, volume 120, 2019. </a:t>
            </a:r>
            <a:endParaRPr lang="en-US" sz="1400" dirty="0">
              <a:effectLst/>
            </a:endParaRPr>
          </a:p>
        </p:txBody>
      </p:sp>
    </p:spTree>
    <p:extLst>
      <p:ext uri="{BB962C8B-B14F-4D97-AF65-F5344CB8AC3E}">
        <p14:creationId xmlns:p14="http://schemas.microsoft.com/office/powerpoint/2010/main" val="1518396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BAF6-B5EA-CAC4-C50D-706CA073F2AF}"/>
              </a:ext>
            </a:extLst>
          </p:cNvPr>
          <p:cNvSpPr>
            <a:spLocks noGrp="1"/>
          </p:cNvSpPr>
          <p:nvPr>
            <p:ph type="title"/>
          </p:nvPr>
        </p:nvSpPr>
        <p:spPr/>
        <p:txBody>
          <a:bodyPr>
            <a:normAutofit fontScale="90000"/>
          </a:bodyPr>
          <a:lstStyle/>
          <a:p>
            <a:r>
              <a:rPr lang="en-US" dirty="0"/>
              <a:t>Research objectives</a:t>
            </a:r>
          </a:p>
        </p:txBody>
      </p:sp>
      <p:sp>
        <p:nvSpPr>
          <p:cNvPr id="3" name="Content Placeholder 2">
            <a:extLst>
              <a:ext uri="{FF2B5EF4-FFF2-40B4-BE49-F238E27FC236}">
                <a16:creationId xmlns:a16="http://schemas.microsoft.com/office/drawing/2014/main" id="{1799DF58-6388-C700-BD2C-C753D9C1AEFD}"/>
              </a:ext>
            </a:extLst>
          </p:cNvPr>
          <p:cNvSpPr>
            <a:spLocks noGrp="1"/>
          </p:cNvSpPr>
          <p:nvPr>
            <p:ph idx="1"/>
          </p:nvPr>
        </p:nvSpPr>
        <p:spPr>
          <a:xfrm>
            <a:off x="402771" y="1089212"/>
            <a:ext cx="11426372" cy="5109882"/>
          </a:xfrm>
        </p:spPr>
        <p:txBody>
          <a:bodyPr/>
          <a:lstStyle/>
          <a:p>
            <a:pPr marL="457200" indent="-457200">
              <a:buFont typeface="+mj-lt"/>
              <a:buAutoNum type="arabicPeriod"/>
            </a:pPr>
            <a:r>
              <a:rPr lang="en-US" dirty="0"/>
              <a:t>Uncertainty quantification (UQ) </a:t>
            </a:r>
          </a:p>
          <a:p>
            <a:pPr lvl="1"/>
            <a:r>
              <a:rPr lang="en-US" dirty="0"/>
              <a:t>Develop robust theory for an accurate, efficient, and broadly applicable variance deconvolution estimator for uncertainty quantification with stochastic solvers.</a:t>
            </a:r>
          </a:p>
          <a:p>
            <a:pPr marL="457200" indent="-457200">
              <a:buFont typeface="+mj-lt"/>
              <a:buAutoNum type="arabicPeriod"/>
            </a:pPr>
            <a:endParaRPr lang="en-US" dirty="0"/>
          </a:p>
          <a:p>
            <a:pPr marL="457200" indent="-457200">
              <a:buFont typeface="+mj-lt"/>
              <a:buAutoNum type="arabicPeriod"/>
            </a:pPr>
            <a:r>
              <a:rPr lang="en-US" dirty="0"/>
              <a:t>Global sensitivity analysis (GSA)</a:t>
            </a:r>
          </a:p>
          <a:p>
            <a:pPr lvl="1"/>
            <a:r>
              <a:rPr lang="en-US" dirty="0"/>
              <a:t>Assess the effect of stochastic solvers on GSA sensitivity indices.</a:t>
            </a:r>
          </a:p>
          <a:p>
            <a:pPr lvl="1"/>
            <a:r>
              <a:rPr lang="en-US" dirty="0"/>
              <a:t>Extend UQ framework to develop robust theory for a variance deconvolution estimator for sampling-based sensitivity indices.</a:t>
            </a:r>
          </a:p>
          <a:p>
            <a:pPr marL="457200" indent="-457200">
              <a:buFont typeface="+mj-lt"/>
              <a:buAutoNum type="arabicPeriod"/>
            </a:pPr>
            <a:endParaRPr lang="en-US" dirty="0"/>
          </a:p>
          <a:p>
            <a:pPr marL="457200" indent="-457200">
              <a:buFont typeface="+mj-lt"/>
              <a:buAutoNum type="arabicPeriod"/>
            </a:pPr>
            <a:r>
              <a:rPr lang="en-US" dirty="0"/>
              <a:t>Real-world Monte Carlo (MC) radiation transport (RT) problem</a:t>
            </a:r>
          </a:p>
          <a:p>
            <a:pPr lvl="1"/>
            <a:r>
              <a:rPr lang="en-US" dirty="0"/>
              <a:t>Demonstrate applicability and impact of variance deconvolution on large-scale radiation transport simulations.</a:t>
            </a:r>
          </a:p>
          <a:p>
            <a:pPr lvl="1"/>
            <a:r>
              <a:rPr lang="en-US" dirty="0"/>
              <a:t>Focus on problems relevant to the Center for Exascale Monte Carlo Neutron Transport (</a:t>
            </a:r>
            <a:r>
              <a:rPr lang="en-US" dirty="0" err="1"/>
              <a:t>CEMeNT</a:t>
            </a:r>
            <a:r>
              <a:rPr lang="en-US" dirty="0"/>
              <a:t>).</a:t>
            </a:r>
          </a:p>
        </p:txBody>
      </p:sp>
    </p:spTree>
    <p:extLst>
      <p:ext uri="{BB962C8B-B14F-4D97-AF65-F5344CB8AC3E}">
        <p14:creationId xmlns:p14="http://schemas.microsoft.com/office/powerpoint/2010/main" val="409517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9C4B2-F107-1A6B-28B8-999D47439AA1}"/>
              </a:ext>
            </a:extLst>
          </p:cNvPr>
          <p:cNvSpPr>
            <a:spLocks noGrp="1"/>
          </p:cNvSpPr>
          <p:nvPr>
            <p:ph type="title"/>
          </p:nvPr>
        </p:nvSpPr>
        <p:spPr/>
        <p:txBody>
          <a:bodyPr/>
          <a:lstStyle/>
          <a:p>
            <a:r>
              <a:rPr lang="en-US" dirty="0"/>
              <a:t>Research work</a:t>
            </a:r>
          </a:p>
        </p:txBody>
      </p:sp>
    </p:spTree>
    <p:extLst>
      <p:ext uri="{BB962C8B-B14F-4D97-AF65-F5344CB8AC3E}">
        <p14:creationId xmlns:p14="http://schemas.microsoft.com/office/powerpoint/2010/main" val="3015633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046430-6506-BE92-8CBD-5BC572D1D949}"/>
              </a:ext>
            </a:extLst>
          </p:cNvPr>
          <p:cNvSpPr/>
          <p:nvPr/>
        </p:nvSpPr>
        <p:spPr>
          <a:xfrm>
            <a:off x="6433328" y="2290921"/>
            <a:ext cx="5536585" cy="2482785"/>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 Placeholder 3">
                <a:extLst>
                  <a:ext uri="{FF2B5EF4-FFF2-40B4-BE49-F238E27FC236}">
                    <a16:creationId xmlns:a16="http://schemas.microsoft.com/office/drawing/2014/main" id="{8B8E5BB6-DFB8-114E-9F54-0E288633F0F0}"/>
                  </a:ext>
                </a:extLst>
              </p:cNvPr>
              <p:cNvSpPr txBox="1">
                <a:spLocks/>
              </p:cNvSpPr>
              <p:nvPr/>
            </p:nvSpPr>
            <p:spPr>
              <a:xfrm>
                <a:off x="382814" y="3999683"/>
                <a:ext cx="8504708" cy="2383907"/>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u="sng" dirty="0"/>
                  <a:t>Sampling UQ algorithm:</a:t>
                </a:r>
              </a:p>
              <a:p>
                <a:pPr marL="685800" lvl="1" indent="-342900">
                  <a:buFont typeface="+mj-lt"/>
                  <a:buAutoNum type="arabicPeriod"/>
                </a:pPr>
                <a:r>
                  <a:rPr lang="en-US" sz="2400" dirty="0"/>
                  <a:t>Sample UQ parameter </a:t>
                </a:r>
                <a14:m>
                  <m:oMath xmlns:m="http://schemas.openxmlformats.org/officeDocument/2006/math">
                    <m:r>
                      <a:rPr lang="en-US" sz="2400" i="1">
                        <a:latin typeface="Cambria Math" panose="02040503050406030204" pitchFamily="18" charset="0"/>
                      </a:rPr>
                      <m:t>𝜉</m:t>
                    </m:r>
                  </m:oMath>
                </a14:m>
                <a:endParaRPr lang="en-US" sz="2400" dirty="0"/>
              </a:p>
              <a:p>
                <a:pPr marL="685800" lvl="1" indent="-342900">
                  <a:buFont typeface="+mj-lt"/>
                  <a:buAutoNum type="arabicPeriod"/>
                </a:pPr>
                <a:r>
                  <a:rPr lang="en-US" sz="2400" dirty="0"/>
                  <a:t>Solve for </a:t>
                </a:r>
                <a:r>
                  <a:rPr lang="en-US" sz="2400" dirty="0" err="1"/>
                  <a:t>QoI</a:t>
                </a:r>
                <a:r>
                  <a:rPr lang="en-US" sz="2400" dirty="0"/>
                  <a:t> </a:t>
                </a:r>
                <a14:m>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𝜉</m:t>
                        </m:r>
                      </m:e>
                    </m:d>
                  </m:oMath>
                </a14:m>
                <a:r>
                  <a:rPr lang="en-US" sz="2400" dirty="0"/>
                  <a:t> with existing solver</a:t>
                </a:r>
                <a:endParaRPr lang="en-US" sz="2400" b="1" dirty="0"/>
              </a:p>
              <a:p>
                <a:pPr marL="685800" lvl="1" indent="-342900">
                  <a:buFont typeface="+mj-lt"/>
                  <a:buAutoNum type="arabicPeriod"/>
                </a:pPr>
                <a:r>
                  <a:rPr lang="en-US" sz="2400" dirty="0"/>
                  <a:t>Repeat for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oMath>
                </a14:m>
                <a:r>
                  <a:rPr lang="en-US" sz="2400" dirty="0"/>
                  <a:t> UQ samples</a:t>
                </a:r>
              </a:p>
              <a:p>
                <a:pPr marL="685800" lvl="1" indent="-342900">
                  <a:buFont typeface="+mj-lt"/>
                  <a:buAutoNum type="arabicPeriod"/>
                </a:pPr>
                <a:r>
                  <a:rPr lang="en-US" sz="2400" dirty="0"/>
                  <a:t>Use sampling estimators for statistics</a:t>
                </a:r>
              </a:p>
              <a:p>
                <a:endParaRPr lang="en-US" sz="2400" dirty="0"/>
              </a:p>
            </p:txBody>
          </p:sp>
        </mc:Choice>
        <mc:Fallback>
          <p:sp>
            <p:nvSpPr>
              <p:cNvPr id="8" name="Text Placeholder 3">
                <a:extLst>
                  <a:ext uri="{FF2B5EF4-FFF2-40B4-BE49-F238E27FC236}">
                    <a16:creationId xmlns:a16="http://schemas.microsoft.com/office/drawing/2014/main" id="{8B8E5BB6-DFB8-114E-9F54-0E288633F0F0}"/>
                  </a:ext>
                </a:extLst>
              </p:cNvPr>
              <p:cNvSpPr txBox="1">
                <a:spLocks noRot="1" noChangeAspect="1" noMove="1" noResize="1" noEditPoints="1" noAdjustHandles="1" noChangeArrowheads="1" noChangeShapeType="1" noTextEdit="1"/>
              </p:cNvSpPr>
              <p:nvPr/>
            </p:nvSpPr>
            <p:spPr>
              <a:xfrm>
                <a:off x="382814" y="3999683"/>
                <a:ext cx="8504708" cy="2383907"/>
              </a:xfrm>
              <a:prstGeom prst="rect">
                <a:avLst/>
              </a:prstGeom>
              <a:blipFill>
                <a:blip r:embed="rId3"/>
                <a:stretch>
                  <a:fillRect l="-1194" t="-317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Background – Sampling uncertainty quantification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69B1069-EA70-4FB3-91DE-EDE32237ABCC}"/>
                  </a:ext>
                </a:extLst>
              </p:cNvPr>
              <p:cNvSpPr>
                <a:spLocks noGrp="1"/>
              </p:cNvSpPr>
              <p:nvPr>
                <p:ph idx="1"/>
              </p:nvPr>
            </p:nvSpPr>
            <p:spPr>
              <a:xfrm>
                <a:off x="222087" y="1382200"/>
                <a:ext cx="6000338" cy="1673288"/>
              </a:xfrm>
            </p:spPr>
            <p:txBody>
              <a:bodyPr>
                <a:noAutofit/>
              </a:bodyPr>
              <a:lstStyle/>
              <a:p>
                <a:pPr marL="342900" indent="-342900">
                  <a:buFont typeface="Arial" panose="020B0604020202020204" pitchFamily="34" charset="0"/>
                  <a:buChar char="•"/>
                </a:pPr>
                <a:r>
                  <a:rPr lang="en-US" sz="2400" dirty="0"/>
                  <a:t>Quantity of interest (</a:t>
                </a:r>
                <a:r>
                  <a:rPr lang="en-US" sz="2400" dirty="0" err="1"/>
                  <a:t>QoI</a:t>
                </a:r>
                <a:r>
                  <a:rPr lang="en-US" sz="2400" dirty="0"/>
                  <a:t>): </a:t>
                </a:r>
                <a14:m>
                  <m:oMath xmlns:m="http://schemas.openxmlformats.org/officeDocument/2006/math">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i="1">
                            <a:latin typeface="Cambria Math" panose="02040503050406030204" pitchFamily="18" charset="0"/>
                          </a:rPr>
                          <m:t>𝜉</m:t>
                        </m:r>
                      </m:e>
                    </m:d>
                  </m:oMath>
                </a14:m>
                <a:endParaRPr lang="en-US" sz="2400" dirty="0"/>
              </a:p>
              <a:p>
                <a:pPr marL="342900" indent="-342900">
                  <a:buFont typeface="Arial" panose="020B0604020202020204" pitchFamily="34" charset="0"/>
                  <a:buChar char="•"/>
                </a:pPr>
                <a:r>
                  <a:rPr lang="en-US" sz="2400" b="1" dirty="0"/>
                  <a:t>Characterize </a:t>
                </a:r>
                <a14:m>
                  <m:oMath xmlns:m="http://schemas.openxmlformats.org/officeDocument/2006/math">
                    <m:r>
                      <a:rPr lang="en-US" sz="2400" b="1" i="1" smtClean="0">
                        <a:latin typeface="Cambria Math" panose="02040503050406030204" pitchFamily="18" charset="0"/>
                      </a:rPr>
                      <m:t>𝑸</m:t>
                    </m:r>
                    <m:d>
                      <m:dPr>
                        <m:ctrlPr>
                          <a:rPr lang="en-US" sz="2400" b="1" i="1">
                            <a:latin typeface="Cambria Math" panose="02040503050406030204" pitchFamily="18" charset="0"/>
                          </a:rPr>
                        </m:ctrlPr>
                      </m:dPr>
                      <m:e>
                        <m:r>
                          <a:rPr lang="en-US" sz="2400" b="1" i="1">
                            <a:latin typeface="Cambria Math" panose="02040503050406030204" pitchFamily="18" charset="0"/>
                          </a:rPr>
                          <m:t>𝝃</m:t>
                        </m:r>
                      </m:e>
                    </m:d>
                    <m:r>
                      <a:rPr lang="en-US" sz="2400" b="1" i="1">
                        <a:latin typeface="Cambria Math" panose="02040503050406030204" pitchFamily="18" charset="0"/>
                      </a:rPr>
                      <m:t> </m:t>
                    </m:r>
                  </m:oMath>
                </a14:m>
                <a:r>
                  <a:rPr lang="en-US" sz="2400" dirty="0"/>
                  <a:t>with</a:t>
                </a:r>
              </a:p>
              <a:p>
                <a:pPr lvl="1"/>
                <a:r>
                  <a:rPr lang="en-US" sz="2400" dirty="0">
                    <a:ea typeface="Cambria Math" panose="02040503050406030204" pitchFamily="18" charset="0"/>
                  </a:rPr>
                  <a:t>Mean,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oMath>
                </a14:m>
                <a:r>
                  <a:rPr lang="en-US" sz="2400" i="1" dirty="0">
                    <a:ea typeface="Cambria Math" panose="02040503050406030204" pitchFamily="18" charset="0"/>
                  </a:rPr>
                  <a:t>		</a:t>
                </a:r>
              </a:p>
              <a:p>
                <a:pPr lvl="1"/>
                <a:r>
                  <a:rPr lang="en-US" sz="2400" b="1" dirty="0">
                    <a:ea typeface="Cambria Math" panose="02040503050406030204" pitchFamily="18" charset="0"/>
                  </a:rPr>
                  <a:t>Variance, </a:t>
                </a:r>
                <a14:m>
                  <m:oMath xmlns:m="http://schemas.openxmlformats.org/officeDocument/2006/math">
                    <m:r>
                      <a:rPr lang="en-US" sz="2400" b="1" i="1">
                        <a:latin typeface="Cambria Math" panose="02040503050406030204" pitchFamily="18" charset="0"/>
                        <a:ea typeface="Cambria Math" panose="02040503050406030204" pitchFamily="18" charset="0"/>
                      </a:rPr>
                      <m:t>𝕍</m:t>
                    </m:r>
                    <m:r>
                      <a:rPr lang="en-US" sz="2400" b="1" i="1">
                        <a:latin typeface="Cambria Math" panose="02040503050406030204" pitchFamily="18" charset="0"/>
                        <a:ea typeface="Cambria Math" panose="02040503050406030204" pitchFamily="18" charset="0"/>
                      </a:rPr>
                      <m:t>𝒂</m:t>
                    </m:r>
                    <m:sSub>
                      <m:sSubPr>
                        <m:ctrlPr>
                          <a:rPr lang="en-US" sz="2400" b="1" i="1" smtClean="0">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𝒓</m:t>
                        </m:r>
                      </m:e>
                      <m:sub>
                        <m:r>
                          <a:rPr lang="en-US" sz="2400" b="1" i="1" smtClean="0">
                            <a:latin typeface="Cambria Math" panose="02040503050406030204" pitchFamily="18" charset="0"/>
                            <a:ea typeface="Cambria Math" panose="02040503050406030204" pitchFamily="18" charset="0"/>
                          </a:rPr>
                          <m:t>𝝃</m:t>
                        </m:r>
                      </m:sub>
                    </m:sSub>
                    <m:d>
                      <m:dPr>
                        <m:begChr m:val="["/>
                        <m:endChr m:val="]"/>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𝑸</m:t>
                        </m:r>
                      </m:e>
                    </m:d>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𝑄</m:t>
                            </m:r>
                          </m:e>
                          <m:sup>
                            <m:r>
                              <a:rPr lang="en-US"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sSup>
                      <m:sSupPr>
                        <m:ctrlPr>
                          <a:rPr lang="en-US" sz="2400" i="1">
                            <a:latin typeface="Cambria Math" panose="02040503050406030204" pitchFamily="18" charset="0"/>
                            <a:ea typeface="Cambria Math" panose="02040503050406030204" pitchFamily="18" charset="0"/>
                          </a:rPr>
                        </m:ctrlPr>
                      </m:sSupPr>
                      <m:e>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e>
                      <m:sup>
                        <m:r>
                          <a:rPr lang="en-US" sz="2400" i="1">
                            <a:latin typeface="Cambria Math" panose="02040503050406030204" pitchFamily="18" charset="0"/>
                            <a:ea typeface="Cambria Math" panose="02040503050406030204" pitchFamily="18" charset="0"/>
                          </a:rPr>
                          <m:t>2</m:t>
                        </m:r>
                      </m:sup>
                    </m:sSup>
                  </m:oMath>
                </a14:m>
                <a:r>
                  <a:rPr lang="en-US" sz="2400" dirty="0"/>
                  <a:t>	</a:t>
                </a:r>
              </a:p>
            </p:txBody>
          </p:sp>
        </mc:Choice>
        <mc:Fallback xmlns="">
          <p:sp>
            <p:nvSpPr>
              <p:cNvPr id="4" name="Text Placeholder 3">
                <a:extLst>
                  <a:ext uri="{FF2B5EF4-FFF2-40B4-BE49-F238E27FC236}">
                    <a16:creationId xmlns:a16="http://schemas.microsoft.com/office/drawing/2014/main" id="{E69B1069-EA70-4FB3-91DE-EDE32237ABCC}"/>
                  </a:ext>
                </a:extLst>
              </p:cNvPr>
              <p:cNvSpPr>
                <a:spLocks noGrp="1" noRot="1" noChangeAspect="1" noMove="1" noResize="1" noEditPoints="1" noAdjustHandles="1" noChangeArrowheads="1" noChangeShapeType="1" noTextEdit="1"/>
              </p:cNvSpPr>
              <p:nvPr>
                <p:ph idx="1"/>
              </p:nvPr>
            </p:nvSpPr>
            <p:spPr>
              <a:xfrm>
                <a:off x="222087" y="1382200"/>
                <a:ext cx="6000338" cy="1673288"/>
              </a:xfrm>
              <a:blipFill>
                <a:blip r:embed="rId4"/>
                <a:stretch>
                  <a:fillRect l="-1266" t="-5263" b="-6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19A5C8-F2CC-161F-4AC4-029CA73892EA}"/>
                  </a:ext>
                </a:extLst>
              </p:cNvPr>
              <p:cNvSpPr txBox="1"/>
              <p:nvPr/>
            </p:nvSpPr>
            <p:spPr>
              <a:xfrm>
                <a:off x="6236770" y="2290921"/>
                <a:ext cx="5606718" cy="116923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r>
                            <a:rPr lang="en-US" sz="2400" b="0" i="1" smtClean="0">
                              <a:latin typeface="Cambria Math" panose="02040503050406030204" pitchFamily="18" charset="0"/>
                            </a:rPr>
                            <m:t>𝑄</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e>
                      </m:nary>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BC19A5C8-F2CC-161F-4AC4-029CA73892EA}"/>
                  </a:ext>
                </a:extLst>
              </p:cNvPr>
              <p:cNvSpPr txBox="1">
                <a:spLocks noRot="1" noChangeAspect="1" noMove="1" noResize="1" noEditPoints="1" noAdjustHandles="1" noChangeArrowheads="1" noChangeShapeType="1" noTextEdit="1"/>
              </p:cNvSpPr>
              <p:nvPr/>
            </p:nvSpPr>
            <p:spPr>
              <a:xfrm>
                <a:off x="6236770" y="2290921"/>
                <a:ext cx="5606718" cy="1169231"/>
              </a:xfrm>
              <a:prstGeom prst="rect">
                <a:avLst/>
              </a:prstGeom>
              <a:blipFill>
                <a:blip r:embed="rId5"/>
                <a:stretch>
                  <a:fillRect t="-95699" b="-1526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4B75053-D110-5827-0898-ED212BEEBC00}"/>
                  </a:ext>
                </a:extLst>
              </p:cNvPr>
              <p:cNvSpPr txBox="1"/>
              <p:nvPr/>
            </p:nvSpPr>
            <p:spPr>
              <a:xfrm>
                <a:off x="6433328" y="3460152"/>
                <a:ext cx="5606718" cy="116923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r>
                            <a:rPr lang="en-US" sz="2400" b="0" i="1" smtClean="0">
                              <a:latin typeface="Cambria Math" panose="02040503050406030204" pitchFamily="18" charset="0"/>
                            </a:rPr>
                            <m:t>−1</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0" i="1" smtClean="0">
                                      <a:latin typeface="Cambria Math" panose="02040503050406030204" pitchFamily="18" charset="0"/>
                                    </a:rPr>
                                    <m:t>𝑄</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r>
                                    <a:rPr lang="en-US" sz="2400" b="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𝑄</m:t>
                                      </m:r>
                                    </m:e>
                                  </m:d>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04B75053-D110-5827-0898-ED212BEEBC00}"/>
                  </a:ext>
                </a:extLst>
              </p:cNvPr>
              <p:cNvSpPr txBox="1">
                <a:spLocks noRot="1" noChangeAspect="1" noMove="1" noResize="1" noEditPoints="1" noAdjustHandles="1" noChangeArrowheads="1" noChangeShapeType="1" noTextEdit="1"/>
              </p:cNvSpPr>
              <p:nvPr/>
            </p:nvSpPr>
            <p:spPr>
              <a:xfrm>
                <a:off x="6433328" y="3460152"/>
                <a:ext cx="5606718" cy="1169231"/>
              </a:xfrm>
              <a:prstGeom prst="rect">
                <a:avLst/>
              </a:prstGeom>
              <a:blipFill>
                <a:blip r:embed="rId6"/>
                <a:stretch>
                  <a:fillRect t="-95699" b="-1526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0559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99A0472-63DE-13FA-B4FC-A3739A3DB3D2}"/>
              </a:ext>
            </a:extLst>
          </p:cNvPr>
          <p:cNvSpPr/>
          <p:nvPr/>
        </p:nvSpPr>
        <p:spPr>
          <a:xfrm>
            <a:off x="6061063" y="1382200"/>
            <a:ext cx="5536585" cy="2482785"/>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E100FA0-9BD9-0F49-7263-BAB695C42946}"/>
                  </a:ext>
                </a:extLst>
              </p:cNvPr>
              <p:cNvSpPr txBox="1"/>
              <p:nvPr/>
            </p:nvSpPr>
            <p:spPr>
              <a:xfrm>
                <a:off x="5969575" y="1728070"/>
                <a:ext cx="5536585" cy="1603772"/>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𝑄</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𝜂</m:t>
                          </m:r>
                        </m:sub>
                      </m:sSub>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𝜂</m:t>
                              </m:r>
                            </m:e>
                          </m:d>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den>
                      </m:f>
                      <m:nary>
                        <m:naryPr>
                          <m:chr m:val="∑"/>
                          <m:ctrlPr>
                            <a:rPr lang="en-US" sz="2400" i="1" smtClean="0">
                              <a:latin typeface="Cambria Math" panose="02040503050406030204" pitchFamily="18" charset="0"/>
                            </a:rPr>
                          </m:ctrlPr>
                        </m:naryPr>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sup>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r>
                                    <a:rPr lang="en-US" sz="2400" b="0" i="1" smtClean="0">
                                      <a:latin typeface="Cambria Math" panose="02040503050406030204" pitchFamily="18" charset="0"/>
                                    </a:rPr>
                                    <m:t>,</m:t>
                                  </m:r>
                                  <m:r>
                                    <a:rPr lang="en-US" sz="2400" b="0" i="1" smtClean="0">
                                      <a:latin typeface="Cambria Math" panose="02040503050406030204" pitchFamily="18" charset="0"/>
                                    </a:rPr>
                                    <m:t>𝜂</m:t>
                                  </m:r>
                                </m:e>
                                <m:sub>
                                  <m:r>
                                    <a:rPr lang="en-US" sz="2400" b="0" i="1" smtClean="0">
                                      <a:latin typeface="Cambria Math" panose="02040503050406030204" pitchFamily="18" charset="0"/>
                                    </a:rPr>
                                    <m:t>𝑗</m:t>
                                  </m:r>
                                </m:sub>
                              </m:sSub>
                            </m:e>
                          </m:d>
                        </m:e>
                      </m:nary>
                      <m:r>
                        <a:rPr lang="en-US" sz="2400" b="0" i="1" smtClean="0">
                          <a:latin typeface="Cambria Math" panose="02040503050406030204" pitchFamily="18" charset="0"/>
                        </a:rPr>
                        <m:t> ≝</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𝜉</m:t>
                          </m:r>
                        </m:e>
                      </m:d>
                      <m:r>
                        <a:rPr lang="en-US" sz="2400" b="0" i="1" smtClean="0">
                          <a:latin typeface="Cambria Math" panose="02040503050406030204" pitchFamily="18" charset="0"/>
                        </a:rPr>
                        <m:t>  </m:t>
                      </m:r>
                    </m:oMath>
                  </m:oMathPara>
                </a14:m>
                <a:endParaRPr lang="en-US" sz="2400" dirty="0"/>
              </a:p>
            </p:txBody>
          </p:sp>
        </mc:Choice>
        <mc:Fallback>
          <p:sp>
            <p:nvSpPr>
              <p:cNvPr id="14" name="TextBox 13">
                <a:extLst>
                  <a:ext uri="{FF2B5EF4-FFF2-40B4-BE49-F238E27FC236}">
                    <a16:creationId xmlns:a16="http://schemas.microsoft.com/office/drawing/2014/main" id="{BE100FA0-9BD9-0F49-7263-BAB695C42946}"/>
                  </a:ext>
                </a:extLst>
              </p:cNvPr>
              <p:cNvSpPr txBox="1">
                <a:spLocks noRot="1" noChangeAspect="1" noMove="1" noResize="1" noEditPoints="1" noAdjustHandles="1" noChangeArrowheads="1" noChangeShapeType="1" noTextEdit="1"/>
              </p:cNvSpPr>
              <p:nvPr/>
            </p:nvSpPr>
            <p:spPr>
              <a:xfrm>
                <a:off x="5969575" y="1728070"/>
                <a:ext cx="5536585" cy="1603772"/>
              </a:xfrm>
              <a:prstGeom prst="rect">
                <a:avLst/>
              </a:prstGeom>
              <a:blipFill>
                <a:blip r:embed="rId3"/>
                <a:stretch>
                  <a:fillRect t="-69531" b="-83594"/>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Background – Stochastic solvers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69B1069-EA70-4FB3-91DE-EDE32237ABCC}"/>
                  </a:ext>
                </a:extLst>
              </p:cNvPr>
              <p:cNvSpPr>
                <a:spLocks noGrp="1"/>
              </p:cNvSpPr>
              <p:nvPr>
                <p:ph idx="1"/>
              </p:nvPr>
            </p:nvSpPr>
            <p:spPr>
              <a:xfrm>
                <a:off x="382814" y="1382200"/>
                <a:ext cx="5586761" cy="1450942"/>
              </a:xfrm>
            </p:spPr>
            <p:txBody>
              <a:bodyPr>
                <a:noAutofit/>
              </a:bodyPr>
              <a:lstStyle/>
              <a:p>
                <a:pPr marL="342900" indent="-342900"/>
                <a:r>
                  <a:rPr lang="en-US" sz="2400" dirty="0"/>
                  <a:t>Solver uncertainty </a:t>
                </a:r>
                <a14:m>
                  <m:oMath xmlns:m="http://schemas.openxmlformats.org/officeDocument/2006/math">
                    <m:r>
                      <a:rPr lang="en-US" sz="2400" b="0" i="1" smtClean="0">
                        <a:latin typeface="Cambria Math" panose="02040503050406030204" pitchFamily="18" charset="0"/>
                      </a:rPr>
                      <m:t>𝜂</m:t>
                    </m:r>
                  </m:oMath>
                </a14:m>
                <a:endParaRPr lang="en-US" sz="2400" dirty="0"/>
              </a:p>
              <a:p>
                <a:pPr marL="342900" indent="-342900">
                  <a:buFont typeface="Arial" panose="020B0604020202020204" pitchFamily="34" charset="0"/>
                  <a:buChar char="•"/>
                </a:pPr>
                <a:r>
                  <a:rPr lang="en-US" sz="2400" dirty="0"/>
                  <a:t>Solver tally </a:t>
                </a:r>
                <a14:m>
                  <m:oMath xmlns:m="http://schemas.openxmlformats.org/officeDocument/2006/math">
                    <m:r>
                      <a:rPr lang="en-US" sz="240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𝜂</m:t>
                        </m:r>
                      </m:e>
                    </m:d>
                  </m:oMath>
                </a14:m>
                <a:endParaRPr lang="en-US" sz="2400" dirty="0"/>
              </a:p>
              <a:p>
                <a:pPr marL="342900" indent="-342900"/>
                <a:r>
                  <a:rPr lang="en-US" sz="2400" b="1" dirty="0"/>
                  <a:t>Approximate </a:t>
                </a:r>
                <a14:m>
                  <m:oMath xmlns:m="http://schemas.openxmlformats.org/officeDocument/2006/math">
                    <m:r>
                      <a:rPr lang="en-US" sz="2400" b="1" i="1">
                        <a:latin typeface="Cambria Math" panose="02040503050406030204" pitchFamily="18" charset="0"/>
                      </a:rPr>
                      <m:t>𝑸</m:t>
                    </m:r>
                    <m:d>
                      <m:dPr>
                        <m:ctrlPr>
                          <a:rPr lang="en-US" sz="2400" b="1" i="1">
                            <a:latin typeface="Cambria Math" panose="02040503050406030204" pitchFamily="18" charset="0"/>
                          </a:rPr>
                        </m:ctrlPr>
                      </m:dPr>
                      <m:e>
                        <m:r>
                          <a:rPr lang="en-US" sz="2400" b="1" i="1">
                            <a:latin typeface="Cambria Math" panose="02040503050406030204" pitchFamily="18" charset="0"/>
                          </a:rPr>
                          <m:t>𝝃</m:t>
                        </m:r>
                      </m:e>
                    </m:d>
                    <m:r>
                      <a:rPr lang="en-US" sz="2400" b="1" i="1">
                        <a:latin typeface="Cambria Math" panose="02040503050406030204" pitchFamily="18" charset="0"/>
                      </a:rPr>
                      <m:t> </m:t>
                    </m:r>
                  </m:oMath>
                </a14:m>
                <a:r>
                  <a:rPr lang="en-US" sz="2400" dirty="0"/>
                  <a:t> </a:t>
                </a:r>
              </a:p>
            </p:txBody>
          </p:sp>
        </mc:Choice>
        <mc:Fallback xmlns="">
          <p:sp>
            <p:nvSpPr>
              <p:cNvPr id="4" name="Text Placeholder 3">
                <a:extLst>
                  <a:ext uri="{FF2B5EF4-FFF2-40B4-BE49-F238E27FC236}">
                    <a16:creationId xmlns:a16="http://schemas.microsoft.com/office/drawing/2014/main" id="{E69B1069-EA70-4FB3-91DE-EDE32237ABCC}"/>
                  </a:ext>
                </a:extLst>
              </p:cNvPr>
              <p:cNvSpPr>
                <a:spLocks noGrp="1" noRot="1" noChangeAspect="1" noMove="1" noResize="1" noEditPoints="1" noAdjustHandles="1" noChangeArrowheads="1" noChangeShapeType="1" noTextEdit="1"/>
              </p:cNvSpPr>
              <p:nvPr>
                <p:ph idx="1"/>
              </p:nvPr>
            </p:nvSpPr>
            <p:spPr>
              <a:xfrm>
                <a:off x="382814" y="1382200"/>
                <a:ext cx="5586761" cy="1450942"/>
              </a:xfrm>
              <a:blipFill>
                <a:blip r:embed="rId4"/>
                <a:stretch>
                  <a:fillRect l="-1591" t="-60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 Placeholder 3">
                <a:extLst>
                  <a:ext uri="{FF2B5EF4-FFF2-40B4-BE49-F238E27FC236}">
                    <a16:creationId xmlns:a16="http://schemas.microsoft.com/office/drawing/2014/main" id="{3211950D-4CF2-0B73-2DBA-411CBC58445D}"/>
                  </a:ext>
                </a:extLst>
              </p:cNvPr>
              <p:cNvSpPr txBox="1">
                <a:spLocks/>
              </p:cNvSpPr>
              <p:nvPr/>
            </p:nvSpPr>
            <p:spPr>
              <a:xfrm>
                <a:off x="382814" y="4375910"/>
                <a:ext cx="7135586" cy="1813298"/>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u="sng" dirty="0"/>
                  <a:t>Example: Monte Carlo Radiation Transport</a:t>
                </a:r>
              </a:p>
              <a:p>
                <a:pPr marL="342900" indent="-342900"/>
                <a14:m>
                  <m:oMath xmlns:m="http://schemas.openxmlformats.org/officeDocument/2006/math">
                    <m:r>
                      <a:rPr lang="en-US" sz="2400" b="0" i="1" smtClean="0">
                        <a:latin typeface="Cambria Math" panose="02040503050406030204" pitchFamily="18" charset="0"/>
                      </a:rPr>
                      <m:t>𝑄</m:t>
                    </m:r>
                    <m:r>
                      <a:rPr lang="en-US" sz="2400" b="0" i="1" smtClean="0">
                        <a:latin typeface="Cambria Math" panose="02040503050406030204" pitchFamily="18" charset="0"/>
                      </a:rPr>
                      <m:t>→</m:t>
                    </m:r>
                  </m:oMath>
                </a14:m>
                <a:r>
                  <a:rPr lang="en-US" sz="2400" dirty="0"/>
                  <a:t> goal quantity (flux, energy dep., </a:t>
                </a:r>
                <a:r>
                  <a:rPr lang="en-US" sz="2400" i="1" dirty="0" err="1"/>
                  <a:t>etc</a:t>
                </a:r>
                <a:r>
                  <a:rPr lang="en-US" sz="2400" dirty="0"/>
                  <a:t>)</a:t>
                </a:r>
                <a:endParaRPr lang="en-US" sz="2400" i="1" dirty="0"/>
              </a:p>
              <a:p>
                <a:pPr marL="342900" indent="-342900"/>
                <a:r>
                  <a:rPr lang="en-US" sz="2400" dirty="0"/>
                  <a:t>Solver tally </a:t>
                </a:r>
                <a14:m>
                  <m:oMath xmlns:m="http://schemas.openxmlformats.org/officeDocument/2006/math">
                    <m:r>
                      <a:rPr lang="en-US" sz="2400" i="1" smtClean="0">
                        <a:latin typeface="Cambria Math" panose="02040503050406030204" pitchFamily="18" charset="0"/>
                      </a:rPr>
                      <m:t>𝑓</m:t>
                    </m:r>
                    <m:d>
                      <m:dPr>
                        <m:ctrlPr>
                          <a:rPr lang="en-US" sz="240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𝜂</m:t>
                            </m:r>
                          </m:e>
                          <m:sub>
                            <m:r>
                              <a:rPr lang="en-US" sz="2400" b="0" i="1" smtClean="0">
                                <a:latin typeface="Cambria Math" panose="02040503050406030204" pitchFamily="18" charset="0"/>
                              </a:rPr>
                              <m:t>𝑗</m:t>
                            </m:r>
                          </m:sub>
                        </m:sSub>
                      </m:e>
                    </m:d>
                    <m:r>
                      <a:rPr lang="en-US" sz="2400" b="0" i="1" smtClean="0">
                        <a:latin typeface="Cambria Math" panose="02040503050406030204" pitchFamily="18" charset="0"/>
                      </a:rPr>
                      <m:t>→</m:t>
                    </m:r>
                  </m:oMath>
                </a14:m>
                <a:r>
                  <a:rPr lang="en-US" sz="2400" dirty="0"/>
                  <a:t> single history’s tally</a:t>
                </a:r>
              </a:p>
              <a:p>
                <a:pPr marL="342900" indent="-342900"/>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r>
                      <a:rPr lang="en-US" sz="2400" b="0" i="1" smtClean="0">
                        <a:latin typeface="Cambria Math" panose="02040503050406030204" pitchFamily="18" charset="0"/>
                      </a:rPr>
                      <m:t>→</m:t>
                    </m:r>
                  </m:oMath>
                </a14:m>
                <a:r>
                  <a:rPr lang="en-US" sz="2400" dirty="0"/>
                  <a:t> number of particle histories</a:t>
                </a:r>
              </a:p>
              <a:p>
                <a:pPr marL="342900" indent="-342900"/>
                <a:endParaRPr lang="en-US" sz="2400" dirty="0"/>
              </a:p>
            </p:txBody>
          </p:sp>
        </mc:Choice>
        <mc:Fallback>
          <p:sp>
            <p:nvSpPr>
              <p:cNvPr id="3" name="Text Placeholder 3">
                <a:extLst>
                  <a:ext uri="{FF2B5EF4-FFF2-40B4-BE49-F238E27FC236}">
                    <a16:creationId xmlns:a16="http://schemas.microsoft.com/office/drawing/2014/main" id="{3211950D-4CF2-0B73-2DBA-411CBC58445D}"/>
                  </a:ext>
                </a:extLst>
              </p:cNvPr>
              <p:cNvSpPr txBox="1">
                <a:spLocks noRot="1" noChangeAspect="1" noMove="1" noResize="1" noEditPoints="1" noAdjustHandles="1" noChangeArrowheads="1" noChangeShapeType="1" noTextEdit="1"/>
              </p:cNvSpPr>
              <p:nvPr/>
            </p:nvSpPr>
            <p:spPr>
              <a:xfrm>
                <a:off x="382814" y="4375910"/>
                <a:ext cx="7135586" cy="1813298"/>
              </a:xfrm>
              <a:prstGeom prst="rect">
                <a:avLst/>
              </a:prstGeom>
              <a:blipFill>
                <a:blip r:embed="rId5"/>
                <a:stretch>
                  <a:fillRect l="-1423" t="-4861" b="-4167"/>
                </a:stretch>
              </a:blipFill>
            </p:spPr>
            <p:txBody>
              <a:bodyPr/>
              <a:lstStyle/>
              <a:p>
                <a:r>
                  <a:rPr lang="en-US">
                    <a:noFill/>
                  </a:rPr>
                  <a:t> </a:t>
                </a:r>
              </a:p>
            </p:txBody>
          </p:sp>
        </mc:Fallback>
      </mc:AlternateContent>
    </p:spTree>
    <p:extLst>
      <p:ext uri="{BB962C8B-B14F-4D97-AF65-F5344CB8AC3E}">
        <p14:creationId xmlns:p14="http://schemas.microsoft.com/office/powerpoint/2010/main" val="14249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3E0D2E-EC5E-9C2E-0051-AE8FB471DF1B}"/>
              </a:ext>
            </a:extLst>
          </p:cNvPr>
          <p:cNvSpPr/>
          <p:nvPr/>
        </p:nvSpPr>
        <p:spPr>
          <a:xfrm>
            <a:off x="2136493" y="5542044"/>
            <a:ext cx="7919014" cy="1242882"/>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3EC12CD-9983-CC44-962D-D65BC5F0C1CF}"/>
                  </a:ext>
                </a:extLst>
              </p:cNvPr>
              <p:cNvSpPr txBox="1"/>
              <p:nvPr/>
            </p:nvSpPr>
            <p:spPr>
              <a:xfrm>
                <a:off x="223663" y="2169788"/>
                <a:ext cx="8991457" cy="645433"/>
              </a:xfrm>
              <a:prstGeom prst="rect">
                <a:avLst/>
              </a:prstGeom>
              <a:noFill/>
            </p:spPr>
            <p:txBody>
              <a:bodyPr wrap="square">
                <a:spAutoFit/>
              </a:bodyPr>
              <a:lstStyle/>
              <a:p>
                <a:pPr marL="1371600" lvl="2" indent="-457200">
                  <a:lnSpc>
                    <a:spcPct val="150000"/>
                  </a:lnSpc>
                  <a:buClr>
                    <a:schemeClr val="accent1"/>
                  </a:buClr>
                  <a:buFont typeface="+mj-lt"/>
                  <a:buAutoNum type="alphaLcParenR" startAt="2"/>
                </a:pPr>
                <a:r>
                  <a:rPr lang="en-US" sz="2400" dirty="0">
                    <a:latin typeface="Arial" panose="020B0604020202020204" pitchFamily="34" charset="0"/>
                    <a:cs typeface="Arial" panose="020B0604020202020204" pitchFamily="34" charset="0"/>
                  </a:rPr>
                  <a:t>Run radiation transport simulation with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particles</a:t>
                </a:r>
                <a:endParaRPr lang="en-US" sz="2400" dirty="0"/>
              </a:p>
            </p:txBody>
          </p:sp>
        </mc:Choice>
        <mc:Fallback xmlns="">
          <p:sp>
            <p:nvSpPr>
              <p:cNvPr id="26" name="TextBox 25">
                <a:extLst>
                  <a:ext uri="{FF2B5EF4-FFF2-40B4-BE49-F238E27FC236}">
                    <a16:creationId xmlns:a16="http://schemas.microsoft.com/office/drawing/2014/main" id="{D3EC12CD-9983-CC44-962D-D65BC5F0C1CF}"/>
                  </a:ext>
                </a:extLst>
              </p:cNvPr>
              <p:cNvSpPr txBox="1">
                <a:spLocks noRot="1" noChangeAspect="1" noMove="1" noResize="1" noEditPoints="1" noAdjustHandles="1" noChangeArrowheads="1" noChangeShapeType="1" noTextEdit="1"/>
              </p:cNvSpPr>
              <p:nvPr/>
            </p:nvSpPr>
            <p:spPr>
              <a:xfrm>
                <a:off x="223663" y="2169788"/>
                <a:ext cx="8991457" cy="645433"/>
              </a:xfrm>
              <a:prstGeom prst="rect">
                <a:avLst/>
              </a:prstGeom>
              <a:blipFill>
                <a:blip r:embed="rId3"/>
                <a:stretch>
                  <a:fillRect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43ABBC-734B-B149-B249-648B8A622DEB}"/>
                  </a:ext>
                </a:extLst>
              </p:cNvPr>
              <p:cNvSpPr txBox="1"/>
              <p:nvPr/>
            </p:nvSpPr>
            <p:spPr>
              <a:xfrm>
                <a:off x="223664" y="1359812"/>
                <a:ext cx="11297344" cy="863698"/>
              </a:xfrm>
              <a:prstGeom prst="rect">
                <a:avLst/>
              </a:prstGeom>
              <a:noFill/>
            </p:spPr>
            <p:txBody>
              <a:bodyPr wrap="square" rtlCol="0">
                <a:spAutoFit/>
              </a:bodyPr>
              <a:lstStyle/>
              <a:p>
                <a:pPr marL="457200" indent="-457200">
                  <a:buClr>
                    <a:schemeClr val="accent1"/>
                  </a:buClr>
                  <a:buFont typeface="+mj-lt"/>
                  <a:buAutoNum type="arabicPeriod" startAt="2"/>
                </a:pPr>
                <a:r>
                  <a:rPr lang="en-US" sz="2400" dirty="0">
                    <a:latin typeface="Arial" panose="020B0604020202020204" pitchFamily="34" charset="0"/>
                    <a:cs typeface="Arial" panose="020B0604020202020204" pitchFamily="34" charset="0"/>
                  </a:rPr>
                  <a:t>For </a:t>
                </a:r>
                <a:r>
                  <a:rPr lang="en-US" sz="2400" i="1"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 1:</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oMath>
                </a14:m>
                <a:endParaRPr lang="en-US" sz="2400" dirty="0">
                  <a:latin typeface="Arial" panose="020B0604020202020204" pitchFamily="34" charset="0"/>
                  <a:cs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Sample </a:t>
                </a:r>
                <a14:m>
                  <m:oMath xmlns:m="http://schemas.openxmlformats.org/officeDocument/2006/math">
                    <m:r>
                      <a:rPr lang="en-US" sz="2400" b="0" i="1" smtClean="0">
                        <a:latin typeface="Cambria Math" panose="02040503050406030204" pitchFamily="18" charset="0"/>
                      </a:rPr>
                      <m:t>𝜉</m:t>
                    </m:r>
                  </m:oMath>
                </a14:m>
                <a:endParaRPr lang="en-US" sz="2400"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7043ABBC-734B-B149-B249-648B8A622DEB}"/>
                  </a:ext>
                </a:extLst>
              </p:cNvPr>
              <p:cNvSpPr txBox="1">
                <a:spLocks noRot="1" noChangeAspect="1" noMove="1" noResize="1" noEditPoints="1" noAdjustHandles="1" noChangeArrowheads="1" noChangeShapeType="1" noTextEdit="1"/>
              </p:cNvSpPr>
              <p:nvPr/>
            </p:nvSpPr>
            <p:spPr>
              <a:xfrm>
                <a:off x="223664" y="1359812"/>
                <a:ext cx="11297344" cy="863698"/>
              </a:xfrm>
              <a:prstGeom prst="rect">
                <a:avLst/>
              </a:prstGeom>
              <a:blipFill>
                <a:blip r:embed="rId4"/>
                <a:stretch>
                  <a:fillRect l="-673" t="-5797" b="-1449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p:txBody>
          <a:bodyPr>
            <a:normAutofit fontScale="90000"/>
          </a:bodyPr>
          <a:lstStyle/>
          <a:p>
            <a:r>
              <a:rPr lang="en-US" dirty="0"/>
              <a:t>Approach – Standard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7FE415-6C29-EA4C-AF11-969EB3903CE5}"/>
                  </a:ext>
                </a:extLst>
              </p:cNvPr>
              <p:cNvSpPr txBox="1"/>
              <p:nvPr/>
            </p:nvSpPr>
            <p:spPr>
              <a:xfrm>
                <a:off x="223664" y="553975"/>
                <a:ext cx="11297344" cy="716350"/>
              </a:xfrm>
              <a:prstGeom prst="rect">
                <a:avLst/>
              </a:prstGeom>
              <a:noFill/>
            </p:spPr>
            <p:txBody>
              <a:bodyPr wrap="square" rtlCol="0">
                <a:spAutoFit/>
              </a:bodyPr>
              <a:lstStyle/>
              <a:p>
                <a:pPr marL="457200" indent="-457200">
                  <a:lnSpc>
                    <a:spcPct val="200000"/>
                  </a:lnSpc>
                  <a:buClr>
                    <a:schemeClr val="accent1"/>
                  </a:buClr>
                  <a:buFont typeface="+mj-lt"/>
                  <a:buAutoNum type="arabicPeriod"/>
                </a:pPr>
                <a:r>
                  <a:rPr lang="en-US" sz="2400" dirty="0">
                    <a:latin typeface="Arial" panose="020B0604020202020204" pitchFamily="34" charset="0"/>
                    <a:cs typeface="Arial" panose="020B0604020202020204" pitchFamily="34" charset="0"/>
                  </a:rPr>
                  <a:t>Stochastic parameter </a:t>
                </a:r>
                <a14:m>
                  <m:oMath xmlns:m="http://schemas.openxmlformats.org/officeDocument/2006/math">
                    <m:r>
                      <a:rPr lang="en-US" sz="2400" b="0" i="1" smtClean="0">
                        <a:latin typeface="Cambria Math" panose="02040503050406030204" pitchFamily="18" charset="0"/>
                      </a:rPr>
                      <m:t>𝜉</m:t>
                    </m:r>
                  </m:oMath>
                </a14:m>
                <a:r>
                  <a:rPr lang="en-US" sz="2400" dirty="0">
                    <a:latin typeface="Arial" panose="020B0604020202020204" pitchFamily="34" charset="0"/>
                    <a:cs typeface="Arial" panose="020B0604020202020204" pitchFamily="34" charset="0"/>
                  </a:rPr>
                  <a:t> that influences output </a:t>
                </a:r>
                <a14:m>
                  <m:oMath xmlns:m="http://schemas.openxmlformats.org/officeDocument/2006/math">
                    <m:r>
                      <a:rPr lang="en-US" sz="2400" b="0" i="1" smtClean="0">
                        <a:latin typeface="Cambria Math" panose="02040503050406030204" pitchFamily="18" charset="0"/>
                      </a:rPr>
                      <m:t>𝑄</m:t>
                    </m:r>
                  </m:oMath>
                </a14:m>
                <a:r>
                  <a:rPr lang="en-US" sz="2400" dirty="0">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467FE415-6C29-EA4C-AF11-969EB3903CE5}"/>
                  </a:ext>
                </a:extLst>
              </p:cNvPr>
              <p:cNvSpPr txBox="1">
                <a:spLocks noRot="1" noChangeAspect="1" noMove="1" noResize="1" noEditPoints="1" noAdjustHandles="1" noChangeArrowheads="1" noChangeShapeType="1" noTextEdit="1"/>
              </p:cNvSpPr>
              <p:nvPr/>
            </p:nvSpPr>
            <p:spPr>
              <a:xfrm>
                <a:off x="223664" y="553975"/>
                <a:ext cx="11297344" cy="716350"/>
              </a:xfrm>
              <a:prstGeom prst="rect">
                <a:avLst/>
              </a:prstGeom>
              <a:blipFill>
                <a:blip r:embed="rId5"/>
                <a:stretch>
                  <a:fillRect l="-673"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364054-03C0-B946-9FBD-4D3C7C94BCFB}"/>
                  </a:ext>
                </a:extLst>
              </p:cNvPr>
              <p:cNvSpPr txBox="1"/>
              <p:nvPr/>
            </p:nvSpPr>
            <p:spPr>
              <a:xfrm>
                <a:off x="223664" y="2800955"/>
                <a:ext cx="11297344" cy="717697"/>
              </a:xfrm>
              <a:prstGeom prst="rect">
                <a:avLst/>
              </a:prstGeom>
              <a:noFill/>
            </p:spPr>
            <p:txBody>
              <a:bodyPr wrap="square" rtlCol="0">
                <a:spAutoFit/>
              </a:bodyPr>
              <a:lstStyle/>
              <a:p>
                <a:pPr marL="1371600" lvl="2" indent="-457200">
                  <a:buClr>
                    <a:schemeClr val="accent1"/>
                  </a:buClr>
                  <a:buFont typeface="+mj-lt"/>
                  <a:buAutoNum type="alphaLcParenR" startAt="3"/>
                </a:pPr>
                <a:r>
                  <a:rPr lang="en-US" sz="2400" dirty="0">
                    <a:latin typeface="Arial" panose="020B0604020202020204" pitchFamily="34" charset="0"/>
                    <a:cs typeface="Arial" panose="020B0604020202020204" pitchFamily="34" charset="0"/>
                  </a:rPr>
                  <a:t>Calculate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𝑖</m:t>
                            </m:r>
                          </m:sub>
                        </m:sSub>
                      </m:e>
                    </m:d>
                    <m:r>
                      <a:rPr lang="en-US" sz="2400" i="1">
                        <a:latin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sup>
                      <m:e>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𝜂</m:t>
                                </m:r>
                              </m:e>
                              <m:sub>
                                <m:r>
                                  <a:rPr lang="en-US" sz="2400" i="1">
                                    <a:latin typeface="Cambria Math" panose="02040503050406030204" pitchFamily="18" charset="0"/>
                                    <a:ea typeface="Cambria Math" panose="02040503050406030204" pitchFamily="18" charset="0"/>
                                  </a:rPr>
                                  <m:t>𝑗</m:t>
                                </m:r>
                              </m:sub>
                            </m:sSub>
                          </m:e>
                        </m:d>
                        <m:r>
                          <a:rPr lang="en-US" sz="2400" b="0" i="1" smtClean="0">
                            <a:latin typeface="Cambria Math" panose="02040503050406030204" pitchFamily="18" charset="0"/>
                            <a:ea typeface="Cambria Math" panose="02040503050406030204" pitchFamily="18" charset="0"/>
                          </a:rPr>
                          <m:t> </m:t>
                        </m:r>
                      </m:e>
                    </m:nary>
                  </m:oMath>
                </a14:m>
                <a:r>
                  <a:rPr lang="en-US" sz="2400" dirty="0">
                    <a:latin typeface="Arial" panose="020B0604020202020204" pitchFamily="34" charset="0"/>
                    <a:cs typeface="Arial" panose="020B0604020202020204" pitchFamily="34" charset="0"/>
                  </a:rPr>
                  <a:t>		</a:t>
                </a:r>
              </a:p>
            </p:txBody>
          </p:sp>
        </mc:Choice>
        <mc:Fallback xmlns="">
          <p:sp>
            <p:nvSpPr>
              <p:cNvPr id="18" name="TextBox 17">
                <a:extLst>
                  <a:ext uri="{FF2B5EF4-FFF2-40B4-BE49-F238E27FC236}">
                    <a16:creationId xmlns:a16="http://schemas.microsoft.com/office/drawing/2014/main" id="{8E364054-03C0-B946-9FBD-4D3C7C94BCFB}"/>
                  </a:ext>
                </a:extLst>
              </p:cNvPr>
              <p:cNvSpPr txBox="1">
                <a:spLocks noRot="1" noChangeAspect="1" noMove="1" noResize="1" noEditPoints="1" noAdjustHandles="1" noChangeArrowheads="1" noChangeShapeType="1" noTextEdit="1"/>
              </p:cNvSpPr>
              <p:nvPr/>
            </p:nvSpPr>
            <p:spPr>
              <a:xfrm>
                <a:off x="223664" y="2800955"/>
                <a:ext cx="11297344" cy="717697"/>
              </a:xfrm>
              <a:prstGeom prst="rect">
                <a:avLst/>
              </a:prstGeom>
              <a:blipFill>
                <a:blip r:embed="rId6"/>
                <a:stretch>
                  <a:fillRect t="-70175" b="-1035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0116CDC-0088-E685-C860-421402F771AC}"/>
              </a:ext>
            </a:extLst>
          </p:cNvPr>
          <p:cNvSpPr txBox="1"/>
          <p:nvPr/>
        </p:nvSpPr>
        <p:spPr>
          <a:xfrm>
            <a:off x="223663" y="4788869"/>
            <a:ext cx="6380337" cy="716350"/>
          </a:xfrm>
          <a:prstGeom prst="rect">
            <a:avLst/>
          </a:prstGeom>
          <a:noFill/>
        </p:spPr>
        <p:txBody>
          <a:bodyPr wrap="square" rtlCol="0">
            <a:spAutoFit/>
          </a:bodyPr>
          <a:lstStyle/>
          <a:p>
            <a:pPr marL="457200" indent="-457200">
              <a:lnSpc>
                <a:spcPct val="200000"/>
              </a:lnSpc>
              <a:buClr>
                <a:schemeClr val="accent1"/>
              </a:buClr>
              <a:buFont typeface="+mj-lt"/>
              <a:buAutoNum type="arabicPeriod" startAt="4"/>
            </a:pPr>
            <a:r>
              <a:rPr lang="en-US" sz="2400" dirty="0">
                <a:latin typeface="Arial" panose="020B0604020202020204" pitchFamily="34" charset="0"/>
                <a:cs typeface="Arial" panose="020B0604020202020204" pitchFamily="34" charset="0"/>
              </a:rPr>
              <a:t>Approximate variance over UQ space </a:t>
            </a:r>
          </a:p>
        </p:txBody>
      </p:sp>
      <p:sp>
        <p:nvSpPr>
          <p:cNvPr id="7" name="TextBox 6">
            <a:extLst>
              <a:ext uri="{FF2B5EF4-FFF2-40B4-BE49-F238E27FC236}">
                <a16:creationId xmlns:a16="http://schemas.microsoft.com/office/drawing/2014/main" id="{07507F5A-6785-7CD6-4C73-610EF285BE9B}"/>
              </a:ext>
            </a:extLst>
          </p:cNvPr>
          <p:cNvSpPr txBox="1"/>
          <p:nvPr/>
        </p:nvSpPr>
        <p:spPr>
          <a:xfrm>
            <a:off x="223663" y="3300606"/>
            <a:ext cx="6670781" cy="716350"/>
          </a:xfrm>
          <a:prstGeom prst="rect">
            <a:avLst/>
          </a:prstGeom>
          <a:noFill/>
        </p:spPr>
        <p:txBody>
          <a:bodyPr wrap="square">
            <a:spAutoFit/>
          </a:bodyPr>
          <a:lstStyle/>
          <a:p>
            <a:pPr marL="457200" indent="-457200">
              <a:lnSpc>
                <a:spcPct val="200000"/>
              </a:lnSpc>
              <a:buClr>
                <a:schemeClr val="accent1"/>
              </a:buClr>
              <a:buFont typeface="+mj-lt"/>
              <a:buAutoNum type="arabicPeriod" startAt="3"/>
            </a:pPr>
            <a:r>
              <a:rPr lang="en-US" sz="2400" dirty="0">
                <a:latin typeface="Arial" panose="020B0604020202020204" pitchFamily="34" charset="0"/>
                <a:cs typeface="Arial" panose="020B0604020202020204" pitchFamily="34" charset="0"/>
              </a:rPr>
              <a:t>Approximate mean over UQ space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8442BD-FCE1-BF33-F543-F11FA8EB6223}"/>
                  </a:ext>
                </a:extLst>
              </p:cNvPr>
              <p:cNvSpPr txBox="1"/>
              <p:nvPr/>
            </p:nvSpPr>
            <p:spPr>
              <a:xfrm>
                <a:off x="2237434" y="3892216"/>
                <a:ext cx="4657010" cy="1169231"/>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e>
                      </m:nary>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oMath>
                  </m:oMathPara>
                </a14:m>
                <a:endParaRPr lang="en-US" sz="2400" dirty="0"/>
              </a:p>
            </p:txBody>
          </p:sp>
        </mc:Choice>
        <mc:Fallback xmlns="">
          <p:sp>
            <p:nvSpPr>
              <p:cNvPr id="11" name="TextBox 10">
                <a:extLst>
                  <a:ext uri="{FF2B5EF4-FFF2-40B4-BE49-F238E27FC236}">
                    <a16:creationId xmlns:a16="http://schemas.microsoft.com/office/drawing/2014/main" id="{EA8442BD-FCE1-BF33-F543-F11FA8EB6223}"/>
                  </a:ext>
                </a:extLst>
              </p:cNvPr>
              <p:cNvSpPr txBox="1">
                <a:spLocks noRot="1" noChangeAspect="1" noMove="1" noResize="1" noEditPoints="1" noAdjustHandles="1" noChangeArrowheads="1" noChangeShapeType="1" noTextEdit="1"/>
              </p:cNvSpPr>
              <p:nvPr/>
            </p:nvSpPr>
            <p:spPr>
              <a:xfrm>
                <a:off x="2237434" y="3892216"/>
                <a:ext cx="4657010" cy="1169231"/>
              </a:xfrm>
              <a:prstGeom prst="rect">
                <a:avLst/>
              </a:prstGeom>
              <a:blipFill>
                <a:blip r:embed="rId7"/>
                <a:stretch>
                  <a:fillRect l="-272" t="-95699" b="-15268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AD0EB4B-7E4B-C136-1266-51AFAFF3866F}"/>
                  </a:ext>
                </a:extLst>
              </p:cNvPr>
              <p:cNvSpPr txBox="1"/>
              <p:nvPr/>
            </p:nvSpPr>
            <p:spPr>
              <a:xfrm>
                <a:off x="1969677" y="5578869"/>
                <a:ext cx="8252645" cy="1169231"/>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r>
                            <a:rPr lang="en-US" sz="2400" b="0" i="1" smtClean="0">
                              <a:latin typeface="Cambria Math" panose="02040503050406030204" pitchFamily="18" charset="0"/>
                            </a:rPr>
                            <m:t>−1</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e>
                                    <m:sub>
                                      <m:r>
                                        <a:rPr lang="en-US" sz="2400" b="0" i="1" smtClean="0">
                                          <a:latin typeface="Cambria Math" panose="02040503050406030204" pitchFamily="18" charset="0"/>
                                        </a:rPr>
                                        <m:t>𝑎𝑣𝑔</m:t>
                                      </m:r>
                                    </m:sub>
                                  </m:sSub>
                                </m:e>
                              </m:d>
                            </m:e>
                            <m:sup>
                              <m:r>
                                <a:rPr lang="en-US" sz="2400" b="0" i="1" smtClean="0">
                                  <a:latin typeface="Cambria Math" panose="02040503050406030204" pitchFamily="18" charset="0"/>
                                </a:rPr>
                                <m:t>2</m:t>
                              </m:r>
                            </m:sup>
                          </m:sSup>
                        </m:e>
                      </m:nary>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𝑆</m:t>
                              </m:r>
                            </m:e>
                          </m:acc>
                        </m:e>
                        <m:sup>
                          <m:r>
                            <a:rPr lang="en-US" sz="2400" b="0" i="1" smtClean="0">
                              <a:latin typeface="Cambria Math" panose="02040503050406030204" pitchFamily="18" charset="0"/>
                            </a:rPr>
                            <m:t>2</m:t>
                          </m:r>
                        </m:sup>
                      </m:sSup>
                    </m:oMath>
                  </m:oMathPara>
                </a14:m>
                <a:endParaRPr lang="en-US" sz="2400" dirty="0"/>
              </a:p>
            </p:txBody>
          </p:sp>
        </mc:Choice>
        <mc:Fallback>
          <p:sp>
            <p:nvSpPr>
              <p:cNvPr id="12" name="TextBox 11">
                <a:extLst>
                  <a:ext uri="{FF2B5EF4-FFF2-40B4-BE49-F238E27FC236}">
                    <a16:creationId xmlns:a16="http://schemas.microsoft.com/office/drawing/2014/main" id="{9AD0EB4B-7E4B-C136-1266-51AFAFF3866F}"/>
                  </a:ext>
                </a:extLst>
              </p:cNvPr>
              <p:cNvSpPr txBox="1">
                <a:spLocks noRot="1" noChangeAspect="1" noMove="1" noResize="1" noEditPoints="1" noAdjustHandles="1" noChangeArrowheads="1" noChangeShapeType="1" noTextEdit="1"/>
              </p:cNvSpPr>
              <p:nvPr/>
            </p:nvSpPr>
            <p:spPr>
              <a:xfrm>
                <a:off x="1969677" y="5578869"/>
                <a:ext cx="8252645" cy="1169231"/>
              </a:xfrm>
              <a:prstGeom prst="rect">
                <a:avLst/>
              </a:prstGeom>
              <a:blipFill>
                <a:blip r:embed="rId8"/>
                <a:stretch>
                  <a:fillRect t="-95699" b="-15161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0720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7"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119D74C-0E6F-ADE7-A4CC-DC329DFA0E59}"/>
                  </a:ext>
                </a:extLst>
              </p:cNvPr>
              <p:cNvSpPr txBox="1"/>
              <p:nvPr/>
            </p:nvSpPr>
            <p:spPr>
              <a:xfrm>
                <a:off x="2303581" y="2544764"/>
                <a:ext cx="7584833" cy="6423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𝑎𝑟</m:t>
                      </m:r>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𝜂</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𝜂</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𝑄</m:t>
                                  </m:r>
                                </m:e>
                              </m:acc>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e>
                      </m:d>
                    </m:oMath>
                  </m:oMathPara>
                </a14:m>
                <a:endParaRPr dirty="0"/>
              </a:p>
            </p:txBody>
          </p:sp>
        </mc:Choice>
        <mc:Fallback>
          <p:sp>
            <p:nvSpPr>
              <p:cNvPr id="2" name="TextBox 1">
                <a:extLst>
                  <a:ext uri="{FF2B5EF4-FFF2-40B4-BE49-F238E27FC236}">
                    <a16:creationId xmlns:a16="http://schemas.microsoft.com/office/drawing/2014/main" id="{3119D74C-0E6F-ADE7-A4CC-DC329DFA0E59}"/>
                  </a:ext>
                </a:extLst>
              </p:cNvPr>
              <p:cNvSpPr txBox="1">
                <a:spLocks noRot="1" noChangeAspect="1" noMove="1" noResize="1" noEditPoints="1" noAdjustHandles="1" noChangeArrowheads="1" noChangeShapeType="1" noTextEdit="1"/>
              </p:cNvSpPr>
              <p:nvPr/>
            </p:nvSpPr>
            <p:spPr>
              <a:xfrm>
                <a:off x="2303581" y="2544764"/>
                <a:ext cx="7584833" cy="642355"/>
              </a:xfrm>
              <a:prstGeom prst="rect">
                <a:avLst/>
              </a:prstGeom>
              <a:blipFill>
                <a:blip r:embed="rId3"/>
                <a:stretch>
                  <a:fillRect/>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7C3A2E04-EA4B-309C-0D0A-A65B63A7D4DC}"/>
              </a:ext>
            </a:extLst>
          </p:cNvPr>
          <p:cNvSpPr>
            <a:spLocks noGrp="1"/>
          </p:cNvSpPr>
          <p:nvPr>
            <p:ph type="title"/>
          </p:nvPr>
        </p:nvSpPr>
        <p:spPr>
          <a:xfrm>
            <a:off x="0" y="0"/>
            <a:ext cx="11997549" cy="681036"/>
          </a:xfrm>
        </p:spPr>
        <p:txBody>
          <a:bodyPr>
            <a:normAutofit fontScale="90000"/>
          </a:bodyPr>
          <a:lstStyle/>
          <a:p>
            <a:r>
              <a:rPr lang="en-US" dirty="0"/>
              <a:t>Formulation – Variance deconvolution</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9FDD967-FB0A-2289-298E-2A0AB9DD9713}"/>
                  </a:ext>
                </a:extLst>
              </p:cNvPr>
              <p:cNvSpPr txBox="1"/>
              <p:nvPr/>
            </p:nvSpPr>
            <p:spPr>
              <a:xfrm>
                <a:off x="426525" y="1050046"/>
                <a:ext cx="8226552" cy="47070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400" b="0" dirty="0">
                    <a:latin typeface="Arial" panose="020B0604020202020204" pitchFamily="34" charset="0"/>
                    <a:cs typeface="Arial" panose="020B0604020202020204" pitchFamily="34" charset="0"/>
                  </a:rPr>
                  <a:t>How do </a:t>
                </a:r>
                <a14:m>
                  <m:oMath xmlns:m="http://schemas.openxmlformats.org/officeDocument/2006/math">
                    <m:r>
                      <a:rPr lang="en-US" sz="2400" b="0" i="1" smtClean="0">
                        <a:latin typeface="Cambria Math" panose="02040503050406030204" pitchFamily="18" charset="0"/>
                        <a:ea typeface="Cambria Math" panose="02040503050406030204" pitchFamily="18" charset="0"/>
                      </a:rPr>
                      <m:t>𝜂</m:t>
                    </m:r>
                  </m:oMath>
                </a14:m>
                <a:r>
                  <a:rPr lang="en-US" sz="2400" b="0" dirty="0">
                    <a:latin typeface="Arial" panose="020B0604020202020204" pitchFamily="34" charset="0"/>
                    <a:cs typeface="Arial" panose="020B0604020202020204" pitchFamily="34" charset="0"/>
                  </a:rPr>
                  <a:t> and </a:t>
                </a:r>
                <a14:m>
                  <m:oMath xmlns:m="http://schemas.openxmlformats.org/officeDocument/2006/math">
                    <m:r>
                      <a:rPr lang="en-US" sz="2400" b="0" i="1" dirty="0" smtClean="0">
                        <a:latin typeface="Cambria Math" panose="02040503050406030204" pitchFamily="18" charset="0"/>
                        <a:cs typeface="Arial" panose="020B0604020202020204" pitchFamily="34" charset="0"/>
                      </a:rPr>
                      <m:t>𝜉</m:t>
                    </m:r>
                  </m:oMath>
                </a14:m>
                <a:r>
                  <a:rPr lang="en-US" sz="2400" b="0" dirty="0">
                    <a:latin typeface="Arial" panose="020B0604020202020204" pitchFamily="34" charset="0"/>
                    <a:cs typeface="Arial" panose="020B0604020202020204" pitchFamily="34" charset="0"/>
                  </a:rPr>
                  <a:t> influence the variance of </a:t>
                </a:r>
                <a14:m>
                  <m:oMath xmlns:m="http://schemas.openxmlformats.org/officeDocument/2006/math">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𝑄</m:t>
                        </m:r>
                      </m:e>
                    </m:acc>
                  </m:oMath>
                </a14:m>
                <a:r>
                  <a:rPr lang="en-US" sz="2400" b="0" dirty="0">
                    <a:latin typeface="Arial" panose="020B0604020202020204" pitchFamily="34" charset="0"/>
                    <a:cs typeface="Arial" panose="020B0604020202020204" pitchFamily="34" charset="0"/>
                  </a:rPr>
                  <a:t>?</a:t>
                </a:r>
                <a:endParaRPr lang="en-US" sz="2400" b="0" i="1" dirty="0">
                  <a:latin typeface="Arial" panose="020B0604020202020204" pitchFamily="34" charset="0"/>
                  <a:cs typeface="Arial" panose="020B0604020202020204" pitchFamily="34" charset="0"/>
                </a:endParaRPr>
              </a:p>
            </p:txBody>
          </p:sp>
        </mc:Choice>
        <mc:Fallback>
          <p:sp>
            <p:nvSpPr>
              <p:cNvPr id="11" name="TextBox 10">
                <a:extLst>
                  <a:ext uri="{FF2B5EF4-FFF2-40B4-BE49-F238E27FC236}">
                    <a16:creationId xmlns:a16="http://schemas.microsoft.com/office/drawing/2014/main" id="{C9FDD967-FB0A-2289-298E-2A0AB9DD9713}"/>
                  </a:ext>
                </a:extLst>
              </p:cNvPr>
              <p:cNvSpPr txBox="1">
                <a:spLocks noRot="1" noChangeAspect="1" noMove="1" noResize="1" noEditPoints="1" noAdjustHandles="1" noChangeArrowheads="1" noChangeShapeType="1" noTextEdit="1"/>
              </p:cNvSpPr>
              <p:nvPr/>
            </p:nvSpPr>
            <p:spPr>
              <a:xfrm>
                <a:off x="426525" y="1050046"/>
                <a:ext cx="8226552" cy="470706"/>
              </a:xfrm>
              <a:prstGeom prst="rect">
                <a:avLst/>
              </a:prstGeom>
              <a:blipFill>
                <a:blip r:embed="rId4"/>
                <a:stretch>
                  <a:fillRect l="-1079" t="-7895"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A18DF0B-961D-7038-22AE-38F650A8A79D}"/>
                  </a:ext>
                </a:extLst>
              </p:cNvPr>
              <p:cNvSpPr txBox="1"/>
              <p:nvPr/>
            </p:nvSpPr>
            <p:spPr>
              <a:xfrm>
                <a:off x="426525" y="1866450"/>
                <a:ext cx="9621779" cy="520784"/>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400" dirty="0">
                    <a:latin typeface="Arial" panose="020B0604020202020204" pitchFamily="34" charset="0"/>
                    <a:cs typeface="Arial" panose="020B0604020202020204" pitchFamily="34" charset="0"/>
                  </a:rPr>
                  <a:t>Apply law of total variance to </a:t>
                </a:r>
                <a14:m>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oMath>
                </a14:m>
                <a:endParaRPr lang="en-US" sz="2400" dirty="0">
                  <a:latin typeface="Arial" panose="020B0604020202020204" pitchFamily="34" charset="0"/>
                  <a:cs typeface="Arial" panose="020B0604020202020204" pitchFamily="34" charset="0"/>
                </a:endParaRPr>
              </a:p>
            </p:txBody>
          </p:sp>
        </mc:Choice>
        <mc:Fallback>
          <p:sp>
            <p:nvSpPr>
              <p:cNvPr id="14" name="TextBox 13">
                <a:extLst>
                  <a:ext uri="{FF2B5EF4-FFF2-40B4-BE49-F238E27FC236}">
                    <a16:creationId xmlns:a16="http://schemas.microsoft.com/office/drawing/2014/main" id="{5A18DF0B-961D-7038-22AE-38F650A8A79D}"/>
                  </a:ext>
                </a:extLst>
              </p:cNvPr>
              <p:cNvSpPr txBox="1">
                <a:spLocks noRot="1" noChangeAspect="1" noMove="1" noResize="1" noEditPoints="1" noAdjustHandles="1" noChangeArrowheads="1" noChangeShapeType="1" noTextEdit="1"/>
              </p:cNvSpPr>
              <p:nvPr/>
            </p:nvSpPr>
            <p:spPr>
              <a:xfrm>
                <a:off x="426525" y="1866450"/>
                <a:ext cx="9621779" cy="520784"/>
              </a:xfrm>
              <a:prstGeom prst="rect">
                <a:avLst/>
              </a:prstGeom>
              <a:blipFill>
                <a:blip r:embed="rId5"/>
                <a:stretch>
                  <a:fillRect l="-922" t="-4651" b="-16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E6DF7C0-C9A7-F2AE-B064-0BF2FF58C0FF}"/>
                  </a:ext>
                </a:extLst>
              </p:cNvPr>
              <p:cNvSpPr txBox="1"/>
              <p:nvPr/>
            </p:nvSpPr>
            <p:spPr>
              <a:xfrm>
                <a:off x="2596842" y="4923372"/>
                <a:ext cx="6998309" cy="1027012"/>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𝑎𝑟</m:t>
                      </m:r>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𝕍</m:t>
                      </m:r>
                      <m:r>
                        <a:rPr lang="en-US" sz="2800" i="1">
                          <a:latin typeface="Cambria Math" panose="02040503050406030204" pitchFamily="18" charset="0"/>
                          <a:ea typeface="Cambria Math" panose="02040503050406030204" pitchFamily="18" charset="0"/>
                        </a:rPr>
                        <m:t>𝑎</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𝑄</m:t>
                          </m:r>
                        </m:e>
                      </m:d>
                      <m:r>
                        <a:rPr lang="en-US" sz="2800" b="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i="1">
                                  <a:latin typeface="Cambria Math" panose="02040503050406030204" pitchFamily="18" charset="0"/>
                                  <a:ea typeface="Cambria Math" panose="02040503050406030204" pitchFamily="18" charset="0"/>
                                </a:rPr>
                                <m:t>𝜂</m:t>
                              </m:r>
                            </m:sub>
                          </m:sSub>
                        </m:den>
                      </m:f>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𝜎</m:t>
                              </m:r>
                            </m:e>
                            <m:sub>
                              <m:r>
                                <a:rPr lang="en-US" sz="2800" i="1">
                                  <a:latin typeface="Cambria Math" panose="02040503050406030204" pitchFamily="18" charset="0"/>
                                  <a:ea typeface="Cambria Math" panose="02040503050406030204" pitchFamily="18" charset="0"/>
                                </a:rPr>
                                <m:t>𝜂</m:t>
                              </m:r>
                            </m:sub>
                            <m:sup>
                              <m:r>
                                <a:rPr lang="en-US" sz="2800" i="1">
                                  <a:latin typeface="Cambria Math" panose="02040503050406030204" pitchFamily="18" charset="0"/>
                                  <a:ea typeface="Cambria Math" panose="02040503050406030204" pitchFamily="18" charset="0"/>
                                </a:rPr>
                                <m:t>2</m:t>
                              </m:r>
                            </m:sup>
                          </m:sSub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𝜉</m:t>
                              </m:r>
                            </m:e>
                          </m:d>
                        </m:e>
                      </m:d>
                    </m:oMath>
                  </m:oMathPara>
                </a14:m>
                <a:endParaRPr lang="en-US" sz="2800" dirty="0"/>
              </a:p>
            </p:txBody>
          </p:sp>
        </mc:Choice>
        <mc:Fallback>
          <p:sp>
            <p:nvSpPr>
              <p:cNvPr id="3" name="TextBox 2">
                <a:extLst>
                  <a:ext uri="{FF2B5EF4-FFF2-40B4-BE49-F238E27FC236}">
                    <a16:creationId xmlns:a16="http://schemas.microsoft.com/office/drawing/2014/main" id="{6E6DF7C0-C9A7-F2AE-B064-0BF2FF58C0FF}"/>
                  </a:ext>
                </a:extLst>
              </p:cNvPr>
              <p:cNvSpPr txBox="1">
                <a:spLocks noRot="1" noChangeAspect="1" noMove="1" noResize="1" noEditPoints="1" noAdjustHandles="1" noChangeArrowheads="1" noChangeShapeType="1" noTextEdit="1"/>
              </p:cNvSpPr>
              <p:nvPr/>
            </p:nvSpPr>
            <p:spPr>
              <a:xfrm>
                <a:off x="2596842" y="4923372"/>
                <a:ext cx="6998309" cy="1027012"/>
              </a:xfrm>
              <a:prstGeom prst="rect">
                <a:avLst/>
              </a:prstGeom>
              <a:blipFill>
                <a:blip r:embed="rId6"/>
                <a:stretch>
                  <a:fillRect b="-365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5404FF5-A5BF-2025-C9FF-6500AAF1A73C}"/>
                  </a:ext>
                </a:extLst>
              </p:cNvPr>
              <p:cNvSpPr txBox="1"/>
              <p:nvPr/>
            </p:nvSpPr>
            <p:spPr>
              <a:xfrm>
                <a:off x="5051335" y="3253840"/>
                <a:ext cx="1894878" cy="7715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oMath>
                  </m:oMathPara>
                </a14:m>
                <a:endParaRPr lang="en-US" sz="240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e>
                      </m:d>
                    </m:oMath>
                  </m:oMathPara>
                </a14:m>
                <a:endParaRPr lang="en-US" sz="2400" dirty="0"/>
              </a:p>
            </p:txBody>
          </p:sp>
        </mc:Choice>
        <mc:Fallback>
          <p:sp>
            <p:nvSpPr>
              <p:cNvPr id="9" name="TextBox 8">
                <a:extLst>
                  <a:ext uri="{FF2B5EF4-FFF2-40B4-BE49-F238E27FC236}">
                    <a16:creationId xmlns:a16="http://schemas.microsoft.com/office/drawing/2014/main" id="{45404FF5-A5BF-2025-C9FF-6500AAF1A73C}"/>
                  </a:ext>
                </a:extLst>
              </p:cNvPr>
              <p:cNvSpPr txBox="1">
                <a:spLocks noRot="1" noChangeAspect="1" noMove="1" noResize="1" noEditPoints="1" noAdjustHandles="1" noChangeArrowheads="1" noChangeShapeType="1" noTextEdit="1"/>
              </p:cNvSpPr>
              <p:nvPr/>
            </p:nvSpPr>
            <p:spPr>
              <a:xfrm>
                <a:off x="5051335" y="3253840"/>
                <a:ext cx="1894878" cy="771558"/>
              </a:xfrm>
              <a:prstGeom prst="rect">
                <a:avLst/>
              </a:prstGeom>
              <a:blipFill>
                <a:blip r:embed="rId7"/>
                <a:stretch>
                  <a:fillRect l="-667" t="-3279" b="-163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88E3F30-516A-4DA5-F893-9DD800240C66}"/>
                  </a:ext>
                </a:extLst>
              </p:cNvPr>
              <p:cNvSpPr txBox="1"/>
              <p:nvPr/>
            </p:nvSpPr>
            <p:spPr>
              <a:xfrm>
                <a:off x="7971891" y="3218382"/>
                <a:ext cx="2590645" cy="163826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𝜂</m:t>
                          </m:r>
                        </m:sub>
                      </m:sSub>
                      <m:d>
                        <m:dPr>
                          <m:begChr m:val="["/>
                          <m:endChr m:val="]"/>
                          <m:ctrlPr>
                            <a:rPr lang="en-US" sz="2400" i="1">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r>
                            <a:rPr lang="en-US" sz="2400" b="0" i="1" smtClean="0">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𝜂</m:t>
                              </m:r>
                            </m:e>
                          </m:d>
                        </m:e>
                      </m:d>
                    </m:oMath>
                  </m:oMathPara>
                </a14:m>
                <a:endParaRPr lang="en-US" sz="2400" i="1"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𝜂</m:t>
                          </m:r>
                        </m:sub>
                        <m:sup>
                          <m:r>
                            <a:rPr lang="en-US" sz="2400" b="0" i="1" smtClean="0">
                              <a:latin typeface="Cambria Math" panose="02040503050406030204" pitchFamily="18" charset="0"/>
                              <a:ea typeface="Cambria Math" panose="02040503050406030204" pitchFamily="18" charset="0"/>
                            </a:rPr>
                            <m:t>2</m:t>
                          </m:r>
                        </m:sup>
                      </m:sSub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𝜉</m:t>
                          </m:r>
                        </m:e>
                      </m:d>
                    </m:oMath>
                  </m:oMathPara>
                </a14:m>
                <a:endParaRPr lang="en-US" sz="2400" dirty="0"/>
              </a:p>
            </p:txBody>
          </p:sp>
        </mc:Choice>
        <mc:Fallback>
          <p:sp>
            <p:nvSpPr>
              <p:cNvPr id="10" name="TextBox 9">
                <a:extLst>
                  <a:ext uri="{FF2B5EF4-FFF2-40B4-BE49-F238E27FC236}">
                    <a16:creationId xmlns:a16="http://schemas.microsoft.com/office/drawing/2014/main" id="{B88E3F30-516A-4DA5-F893-9DD800240C66}"/>
                  </a:ext>
                </a:extLst>
              </p:cNvPr>
              <p:cNvSpPr txBox="1">
                <a:spLocks noRot="1" noChangeAspect="1" noMove="1" noResize="1" noEditPoints="1" noAdjustHandles="1" noChangeArrowheads="1" noChangeShapeType="1" noTextEdit="1"/>
              </p:cNvSpPr>
              <p:nvPr/>
            </p:nvSpPr>
            <p:spPr>
              <a:xfrm>
                <a:off x="7971891" y="3218382"/>
                <a:ext cx="2590645" cy="1638269"/>
              </a:xfrm>
              <a:prstGeom prst="rect">
                <a:avLst/>
              </a:prstGeom>
              <a:blipFill>
                <a:blip r:embed="rId8"/>
                <a:stretch>
                  <a:fillRect l="-976" b="-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8A3FA79-D06A-8E5B-1A3D-E98396D33C62}"/>
                  </a:ext>
                </a:extLst>
              </p:cNvPr>
              <p:cNvSpPr txBox="1"/>
              <p:nvPr/>
            </p:nvSpPr>
            <p:spPr>
              <a:xfrm>
                <a:off x="426525" y="6122198"/>
                <a:ext cx="8226552" cy="49436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400" b="0" dirty="0">
                    <a:latin typeface="Arial" panose="020B0604020202020204" pitchFamily="34" charset="0"/>
                    <a:cs typeface="Arial" panose="020B0604020202020204" pitchFamily="34" charset="0"/>
                  </a:rPr>
                  <a:t>How to estimate </a:t>
                </a:r>
                <a14:m>
                  <m:oMath xmlns:m="http://schemas.openxmlformats.org/officeDocument/2006/math">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oMath>
                </a14:m>
                <a:r>
                  <a:rPr lang="en-US" sz="2400" b="0" dirty="0">
                    <a:latin typeface="Arial" panose="020B0604020202020204" pitchFamily="34" charset="0"/>
                    <a:cs typeface="Arial" panose="020B0604020202020204" pitchFamily="34" charset="0"/>
                  </a:rPr>
                  <a:t> using </a:t>
                </a:r>
                <a14:m>
                  <m:oMath xmlns:m="http://schemas.openxmlformats.org/officeDocument/2006/math">
                    <m:acc>
                      <m:accPr>
                        <m:chr m:val="̃"/>
                        <m:ctrlPr>
                          <a:rPr lang="en-US" sz="2400" b="0" i="1" smtClean="0">
                            <a:latin typeface="Cambria Math" panose="02040503050406030204" pitchFamily="18" charset="0"/>
                            <a:cs typeface="Arial" panose="020B0604020202020204" pitchFamily="34" charset="0"/>
                          </a:rPr>
                        </m:ctrlPr>
                      </m:accPr>
                      <m:e>
                        <m:r>
                          <a:rPr lang="en-US" sz="2400" b="0" i="1" smtClean="0">
                            <a:latin typeface="Cambria Math" panose="02040503050406030204" pitchFamily="18" charset="0"/>
                            <a:cs typeface="Arial" panose="020B0604020202020204" pitchFamily="34" charset="0"/>
                          </a:rPr>
                          <m:t>𝑄</m:t>
                        </m:r>
                      </m:e>
                    </m:acc>
                  </m:oMath>
                </a14:m>
                <a:r>
                  <a:rPr lang="en-US" sz="2400" b="0" dirty="0">
                    <a:latin typeface="Arial" panose="020B0604020202020204" pitchFamily="34" charset="0"/>
                    <a:cs typeface="Arial" panose="020B0604020202020204" pitchFamily="34" charset="0"/>
                  </a:rPr>
                  <a:t>?</a:t>
                </a:r>
                <a:endParaRPr lang="en-US" sz="2400" b="0" i="1" dirty="0">
                  <a:latin typeface="Arial" panose="020B0604020202020204" pitchFamily="34" charset="0"/>
                  <a:cs typeface="Arial" panose="020B0604020202020204" pitchFamily="34" charset="0"/>
                </a:endParaRPr>
              </a:p>
            </p:txBody>
          </p:sp>
        </mc:Choice>
        <mc:Fallback>
          <p:sp>
            <p:nvSpPr>
              <p:cNvPr id="12" name="TextBox 11">
                <a:extLst>
                  <a:ext uri="{FF2B5EF4-FFF2-40B4-BE49-F238E27FC236}">
                    <a16:creationId xmlns:a16="http://schemas.microsoft.com/office/drawing/2014/main" id="{D8A3FA79-D06A-8E5B-1A3D-E98396D33C62}"/>
                  </a:ext>
                </a:extLst>
              </p:cNvPr>
              <p:cNvSpPr txBox="1">
                <a:spLocks noRot="1" noChangeAspect="1" noMove="1" noResize="1" noEditPoints="1" noAdjustHandles="1" noChangeArrowheads="1" noChangeShapeType="1" noTextEdit="1"/>
              </p:cNvSpPr>
              <p:nvPr/>
            </p:nvSpPr>
            <p:spPr>
              <a:xfrm>
                <a:off x="426525" y="6122198"/>
                <a:ext cx="8226552" cy="494366"/>
              </a:xfrm>
              <a:prstGeom prst="rect">
                <a:avLst/>
              </a:prstGeom>
              <a:blipFill>
                <a:blip r:embed="rId9"/>
                <a:stretch>
                  <a:fillRect l="-1079" t="-7500" b="-20000"/>
                </a:stretch>
              </a:blipFill>
            </p:spPr>
            <p:txBody>
              <a:bodyPr/>
              <a:lstStyle/>
              <a:p>
                <a:r>
                  <a:rPr lang="en-US">
                    <a:noFill/>
                  </a:rPr>
                  <a:t> </a:t>
                </a:r>
              </a:p>
            </p:txBody>
          </p:sp>
        </mc:Fallback>
      </mc:AlternateContent>
    </p:spTree>
    <p:extLst>
      <p:ext uri="{BB962C8B-B14F-4D97-AF65-F5344CB8AC3E}">
        <p14:creationId xmlns:p14="http://schemas.microsoft.com/office/powerpoint/2010/main" val="155553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Formulation – Variance Deconvolution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226918-AACC-B8E4-1396-140FDD19832B}"/>
                  </a:ext>
                </a:extLst>
              </p:cNvPr>
              <p:cNvSpPr txBox="1"/>
              <p:nvPr/>
            </p:nvSpPr>
            <p:spPr>
              <a:xfrm>
                <a:off x="3767495" y="1111757"/>
                <a:ext cx="4657010" cy="734047"/>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𝔼</m:t>
                      </m:r>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r>
                        <a:rPr lang="en-US" sz="2800" b="0" i="1" smtClean="0">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b="0" i="1" smtClean="0">
                              <a:latin typeface="Cambria Math" panose="02040503050406030204" pitchFamily="18" charset="0"/>
                              <a:ea typeface="Cambria Math" panose="02040503050406030204" pitchFamily="18" charset="0"/>
                            </a:rPr>
                          </m:ctrlPr>
                        </m:dPr>
                        <m:e>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ea typeface="Cambria Math" panose="02040503050406030204" pitchFamily="18" charset="0"/>
                                </a:rPr>
                                <m:t>𝜂</m:t>
                              </m:r>
                            </m:sub>
                          </m:sSub>
                          <m:d>
                            <m:dPr>
                              <m:begChr m:val="["/>
                              <m:endChr m:val="]"/>
                              <m:ctrlPr>
                                <a:rPr lang="en-US" sz="2800" b="0" i="1" smtClean="0">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ea typeface="Cambria Math" panose="02040503050406030204" pitchFamily="18" charset="0"/>
                            </a:rPr>
                            <m:t>𝜉</m:t>
                          </m:r>
                        </m:sub>
                      </m:sSub>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𝑄</m:t>
                          </m:r>
                        </m:e>
                      </m:d>
                    </m:oMath>
                  </m:oMathPara>
                </a14:m>
                <a:endParaRPr lang="en-US" sz="2800" dirty="0"/>
              </a:p>
            </p:txBody>
          </p:sp>
        </mc:Choice>
        <mc:Fallback xmlns="">
          <p:sp>
            <p:nvSpPr>
              <p:cNvPr id="4" name="TextBox 3">
                <a:extLst>
                  <a:ext uri="{FF2B5EF4-FFF2-40B4-BE49-F238E27FC236}">
                    <a16:creationId xmlns:a16="http://schemas.microsoft.com/office/drawing/2014/main" id="{B2226918-AACC-B8E4-1396-140FDD19832B}"/>
                  </a:ext>
                </a:extLst>
              </p:cNvPr>
              <p:cNvSpPr txBox="1">
                <a:spLocks noRot="1" noChangeAspect="1" noMove="1" noResize="1" noEditPoints="1" noAdjustHandles="1" noChangeArrowheads="1" noChangeShapeType="1" noTextEdit="1"/>
              </p:cNvSpPr>
              <p:nvPr/>
            </p:nvSpPr>
            <p:spPr>
              <a:xfrm>
                <a:off x="3767495" y="1111757"/>
                <a:ext cx="4657010" cy="734047"/>
              </a:xfrm>
              <a:prstGeom prst="rect">
                <a:avLst/>
              </a:prstGeom>
              <a:blipFill>
                <a:blip r:embed="rId3"/>
                <a:stretch>
                  <a:fillRect b="-1695"/>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499DF04-A40E-14B0-4477-2F23053DD430}"/>
                  </a:ext>
                </a:extLst>
              </p:cNvPr>
              <p:cNvSpPr txBox="1"/>
              <p:nvPr/>
            </p:nvSpPr>
            <p:spPr>
              <a:xfrm>
                <a:off x="3005298" y="3903948"/>
                <a:ext cx="6998309" cy="1027012"/>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𝑎𝑟</m:t>
                      </m:r>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𝕍</m:t>
                      </m:r>
                      <m:r>
                        <a:rPr lang="en-US" sz="2800" i="1">
                          <a:latin typeface="Cambria Math" panose="02040503050406030204" pitchFamily="18" charset="0"/>
                          <a:ea typeface="Cambria Math" panose="02040503050406030204" pitchFamily="18" charset="0"/>
                        </a:rPr>
                        <m:t>𝑎</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𝑄</m:t>
                          </m:r>
                        </m:e>
                      </m:d>
                      <m:r>
                        <a:rPr lang="en-US" sz="2800" b="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i="1">
                                  <a:latin typeface="Cambria Math" panose="02040503050406030204" pitchFamily="18" charset="0"/>
                                  <a:ea typeface="Cambria Math" panose="02040503050406030204" pitchFamily="18" charset="0"/>
                                </a:rPr>
                                <m:t>𝜂</m:t>
                              </m:r>
                            </m:sub>
                          </m:sSub>
                        </m:den>
                      </m:f>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𝜎</m:t>
                              </m:r>
                            </m:e>
                            <m:sub>
                              <m:r>
                                <a:rPr lang="en-US" sz="2800" i="1">
                                  <a:latin typeface="Cambria Math" panose="02040503050406030204" pitchFamily="18" charset="0"/>
                                  <a:ea typeface="Cambria Math" panose="02040503050406030204" pitchFamily="18" charset="0"/>
                                </a:rPr>
                                <m:t>𝜂</m:t>
                              </m:r>
                            </m:sub>
                            <m:sup>
                              <m:r>
                                <a:rPr lang="en-US" sz="2800" i="1">
                                  <a:latin typeface="Cambria Math" panose="02040503050406030204" pitchFamily="18" charset="0"/>
                                  <a:ea typeface="Cambria Math" panose="02040503050406030204" pitchFamily="18" charset="0"/>
                                </a:rPr>
                                <m:t>2</m:t>
                              </m:r>
                            </m:sup>
                          </m:sSub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𝜉</m:t>
                              </m:r>
                            </m:e>
                          </m:d>
                        </m:e>
                      </m:d>
                    </m:oMath>
                  </m:oMathPara>
                </a14:m>
                <a:endParaRPr lang="en-US" sz="2800" dirty="0"/>
              </a:p>
            </p:txBody>
          </p:sp>
        </mc:Choice>
        <mc:Fallback>
          <p:sp>
            <p:nvSpPr>
              <p:cNvPr id="5" name="TextBox 4">
                <a:extLst>
                  <a:ext uri="{FF2B5EF4-FFF2-40B4-BE49-F238E27FC236}">
                    <a16:creationId xmlns:a16="http://schemas.microsoft.com/office/drawing/2014/main" id="{D499DF04-A40E-14B0-4477-2F23053DD430}"/>
                  </a:ext>
                </a:extLst>
              </p:cNvPr>
              <p:cNvSpPr txBox="1">
                <a:spLocks noRot="1" noChangeAspect="1" noMove="1" noResize="1" noEditPoints="1" noAdjustHandles="1" noChangeArrowheads="1" noChangeShapeType="1" noTextEdit="1"/>
              </p:cNvSpPr>
              <p:nvPr/>
            </p:nvSpPr>
            <p:spPr>
              <a:xfrm>
                <a:off x="3005298" y="3903948"/>
                <a:ext cx="6998309" cy="1027012"/>
              </a:xfrm>
              <a:prstGeom prst="rect">
                <a:avLst/>
              </a:prstGeom>
              <a:blipFill>
                <a:blip r:embed="rId4"/>
                <a:stretch>
                  <a:fillRect b="-3659"/>
                </a:stretch>
              </a:blipFill>
              <a:ln>
                <a:noFill/>
              </a:ln>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E082E25C-2AAA-CBF7-0DCA-629DD1203726}"/>
              </a:ext>
            </a:extLst>
          </p:cNvPr>
          <p:cNvSpPr>
            <a:spLocks noGrp="1"/>
          </p:cNvSpPr>
          <p:nvPr>
            <p:ph type="sldNum" sz="quarter" idx="12"/>
          </p:nvPr>
        </p:nvSpPr>
        <p:spPr/>
        <p:txBody>
          <a:bodyPr/>
          <a:lstStyle/>
          <a:p>
            <a:fld id="{A7B37A42-1143-48FC-B4BA-4801294DBEED}" type="slidenum">
              <a:rPr lang="en-US" smtClean="0"/>
              <a:t>19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CB4B80-F593-1FCD-ED50-1F0A73413C9B}"/>
                  </a:ext>
                </a:extLst>
              </p:cNvPr>
              <p:cNvSpPr txBox="1"/>
              <p:nvPr/>
            </p:nvSpPr>
            <p:spPr>
              <a:xfrm>
                <a:off x="157288" y="2387877"/>
                <a:ext cx="6393659" cy="592213"/>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Apply law of total variance to </a:t>
                </a:r>
                <a14:m>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m:t>
                    </m:r>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𝑟</m:t>
                        </m:r>
                      </m:e>
                      <m:sub>
                        <m:r>
                          <a:rPr lang="en-US" sz="2800" b="0" i="1" smtClean="0">
                            <a:latin typeface="Cambria Math" panose="02040503050406030204" pitchFamily="18" charset="0"/>
                            <a:ea typeface="Cambria Math" panose="02040503050406030204" pitchFamily="18" charset="0"/>
                          </a:rPr>
                          <m:t>𝜉</m:t>
                        </m:r>
                      </m:sub>
                    </m:sSub>
                    <m:d>
                      <m:dPr>
                        <m:begChr m:val="["/>
                        <m:endChr m:val="]"/>
                        <m:ctrlPr>
                          <a:rPr lang="en-US" sz="2800" i="1">
                            <a:latin typeface="Cambria Math" panose="02040503050406030204" pitchFamily="18" charset="0"/>
                            <a:ea typeface="Cambria Math" panose="02040503050406030204" pitchFamily="18" charset="0"/>
                          </a:rPr>
                        </m:ctrlPr>
                      </m:dPr>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𝑄</m:t>
                            </m:r>
                          </m:e>
                        </m:acc>
                      </m:e>
                    </m:d>
                  </m:oMath>
                </a14:m>
                <a:endParaRPr lang="en-US" sz="28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54CB4B80-F593-1FCD-ED50-1F0A73413C9B}"/>
                  </a:ext>
                </a:extLst>
              </p:cNvPr>
              <p:cNvSpPr txBox="1">
                <a:spLocks noRot="1" noChangeAspect="1" noMove="1" noResize="1" noEditPoints="1" noAdjustHandles="1" noChangeArrowheads="1" noChangeShapeType="1" noTextEdit="1"/>
              </p:cNvSpPr>
              <p:nvPr/>
            </p:nvSpPr>
            <p:spPr>
              <a:xfrm>
                <a:off x="157288" y="2387877"/>
                <a:ext cx="6393659" cy="592213"/>
              </a:xfrm>
              <a:prstGeom prst="rect">
                <a:avLst/>
              </a:prstGeom>
              <a:blipFill>
                <a:blip r:embed="rId5"/>
                <a:stretch>
                  <a:fillRect l="-1984" t="-8511" b="-19149"/>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E91CCE6-C269-D759-59E7-47C3B18A5552}"/>
              </a:ext>
            </a:extLst>
          </p:cNvPr>
          <p:cNvSpPr/>
          <p:nvPr/>
        </p:nvSpPr>
        <p:spPr>
          <a:xfrm>
            <a:off x="5398988" y="4046450"/>
            <a:ext cx="1394024" cy="745653"/>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C09C2A7-41EC-A76C-A75C-A46C139BA997}"/>
              </a:ext>
            </a:extLst>
          </p:cNvPr>
          <p:cNvSpPr txBox="1"/>
          <p:nvPr/>
        </p:nvSpPr>
        <p:spPr>
          <a:xfrm>
            <a:off x="4403870" y="3000895"/>
            <a:ext cx="3384260" cy="954107"/>
          </a:xfrm>
          <a:prstGeom prst="rect">
            <a:avLst/>
          </a:prstGeom>
          <a:noFill/>
        </p:spPr>
        <p:txBody>
          <a:bodyPr wrap="none" rtlCol="0">
            <a:spAutoFit/>
          </a:bodyPr>
          <a:lstStyle/>
          <a:p>
            <a:pPr algn="ctr"/>
            <a:r>
              <a:rPr lang="en-US" sz="2800" dirty="0">
                <a:solidFill>
                  <a:srgbClr val="C00000"/>
                </a:solidFill>
                <a:latin typeface="Arial" panose="020B0604020202020204" pitchFamily="34" charset="0"/>
                <a:cs typeface="Arial" panose="020B0604020202020204" pitchFamily="34" charset="0"/>
              </a:rPr>
              <a:t>Goal: </a:t>
            </a:r>
            <a:br>
              <a:rPr lang="en-US" sz="2800" dirty="0">
                <a:solidFill>
                  <a:srgbClr val="C00000"/>
                </a:solidFill>
                <a:latin typeface="Arial" panose="020B0604020202020204" pitchFamily="34" charset="0"/>
                <a:cs typeface="Arial" panose="020B0604020202020204" pitchFamily="34" charset="0"/>
              </a:rPr>
            </a:br>
            <a:r>
              <a:rPr lang="en-US" sz="2800" dirty="0">
                <a:solidFill>
                  <a:srgbClr val="C00000"/>
                </a:solidFill>
                <a:latin typeface="Arial" panose="020B0604020202020204" pitchFamily="34" charset="0"/>
                <a:cs typeface="Arial" panose="020B0604020202020204" pitchFamily="34" charset="0"/>
              </a:rPr>
              <a:t>Parametric variance</a:t>
            </a:r>
          </a:p>
        </p:txBody>
      </p:sp>
      <p:sp>
        <p:nvSpPr>
          <p:cNvPr id="13" name="TextBox 12">
            <a:extLst>
              <a:ext uri="{FF2B5EF4-FFF2-40B4-BE49-F238E27FC236}">
                <a16:creationId xmlns:a16="http://schemas.microsoft.com/office/drawing/2014/main" id="{9A79A760-E57D-137F-DBBE-F6CF18CE54F5}"/>
              </a:ext>
            </a:extLst>
          </p:cNvPr>
          <p:cNvSpPr txBox="1"/>
          <p:nvPr/>
        </p:nvSpPr>
        <p:spPr>
          <a:xfrm>
            <a:off x="3069949" y="5355556"/>
            <a:ext cx="2584145" cy="954107"/>
          </a:xfrm>
          <a:prstGeom prst="rect">
            <a:avLst/>
          </a:prstGeom>
          <a:noFill/>
        </p:spPr>
        <p:txBody>
          <a:bodyPr wrap="square" rtlCol="0">
            <a:spAutoFit/>
          </a:bodyPr>
          <a:lstStyle/>
          <a:p>
            <a:pPr algn="ctr"/>
            <a:r>
              <a:rPr lang="en-US" sz="2800" dirty="0">
                <a:solidFill>
                  <a:srgbClr val="0070C0"/>
                </a:solidFill>
                <a:latin typeface="Arial" panose="020B0604020202020204" pitchFamily="34" charset="0"/>
                <a:cs typeface="Arial" panose="020B0604020202020204" pitchFamily="34" charset="0"/>
              </a:rPr>
              <a:t>Accessible: Total variance</a:t>
            </a:r>
          </a:p>
        </p:txBody>
      </p:sp>
      <p:sp>
        <p:nvSpPr>
          <p:cNvPr id="16" name="Right Brace 15">
            <a:extLst>
              <a:ext uri="{FF2B5EF4-FFF2-40B4-BE49-F238E27FC236}">
                <a16:creationId xmlns:a16="http://schemas.microsoft.com/office/drawing/2014/main" id="{0393A9DE-FDEA-DBF3-B3A8-A4D42D76EA1E}"/>
              </a:ext>
            </a:extLst>
          </p:cNvPr>
          <p:cNvSpPr/>
          <p:nvPr/>
        </p:nvSpPr>
        <p:spPr>
          <a:xfrm rot="5400000">
            <a:off x="4015516" y="4208741"/>
            <a:ext cx="693013" cy="149160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Graphic 16" descr="Checkmark with solid fill">
            <a:extLst>
              <a:ext uri="{FF2B5EF4-FFF2-40B4-BE49-F238E27FC236}">
                <a16:creationId xmlns:a16="http://schemas.microsoft.com/office/drawing/2014/main" id="{4BF81D34-29F0-FE9F-27E0-8A7DED2F73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68250" y="1167866"/>
            <a:ext cx="526297" cy="526297"/>
          </a:xfrm>
          <a:prstGeom prst="rect">
            <a:avLst/>
          </a:prstGeom>
        </p:spPr>
      </p:pic>
      <p:sp>
        <p:nvSpPr>
          <p:cNvPr id="21" name="Right Brace 20">
            <a:extLst>
              <a:ext uri="{FF2B5EF4-FFF2-40B4-BE49-F238E27FC236}">
                <a16:creationId xmlns:a16="http://schemas.microsoft.com/office/drawing/2014/main" id="{EFD6145B-47A8-AC80-EE1E-603A87323D09}"/>
              </a:ext>
            </a:extLst>
          </p:cNvPr>
          <p:cNvSpPr/>
          <p:nvPr/>
        </p:nvSpPr>
        <p:spPr>
          <a:xfrm rot="5400000">
            <a:off x="7735166" y="3931293"/>
            <a:ext cx="693013" cy="2186641"/>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248650F-74DB-6108-8ECB-B669AD32C620}"/>
              </a:ext>
            </a:extLst>
          </p:cNvPr>
          <p:cNvSpPr txBox="1"/>
          <p:nvPr/>
        </p:nvSpPr>
        <p:spPr>
          <a:xfrm>
            <a:off x="6214947" y="5356959"/>
            <a:ext cx="3746101" cy="954107"/>
          </a:xfrm>
          <a:prstGeom prst="rect">
            <a:avLst/>
          </a:prstGeom>
          <a:noFill/>
        </p:spPr>
        <p:txBody>
          <a:bodyPr wrap="square" rtlCol="0">
            <a:spAutoFit/>
          </a:bodyPr>
          <a:lstStyle/>
          <a:p>
            <a:pPr algn="ctr"/>
            <a:r>
              <a:rPr lang="en-US" sz="2800" dirty="0">
                <a:solidFill>
                  <a:srgbClr val="0070C0"/>
                </a:solidFill>
                <a:latin typeface="Arial" panose="020B0604020202020204" pitchFamily="34" charset="0"/>
                <a:cs typeface="Arial" panose="020B0604020202020204" pitchFamily="34" charset="0"/>
              </a:rPr>
              <a:t>Accessible: Average MCRT solver variance</a:t>
            </a:r>
          </a:p>
        </p:txBody>
      </p:sp>
    </p:spTree>
    <p:extLst>
      <p:ext uri="{BB962C8B-B14F-4D97-AF65-F5344CB8AC3E}">
        <p14:creationId xmlns:p14="http://schemas.microsoft.com/office/powerpoint/2010/main" val="372337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animBg="1"/>
      <p:bldP spid="10" grpId="0"/>
      <p:bldP spid="13" grpId="0"/>
      <p:bldP spid="16" grpId="0" animBg="1"/>
      <p:bldP spid="21"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92F009-6585-06DA-1F85-94E4839B214A}"/>
              </a:ext>
            </a:extLst>
          </p:cNvPr>
          <p:cNvSpPr txBox="1">
            <a:spLocks/>
          </p:cNvSpPr>
          <p:nvPr/>
        </p:nvSpPr>
        <p:spPr>
          <a:xfrm>
            <a:off x="838200" y="1219209"/>
            <a:ext cx="10515600" cy="2852737"/>
          </a:xfrm>
          <a:prstGeom prst="rect">
            <a:avLst/>
          </a:prstGeom>
          <a:solidFill>
            <a:schemeClr val="accent2"/>
          </a:solidFill>
          <a:ln>
            <a:solidFill>
              <a:schemeClr val="accent2"/>
            </a:solidFill>
          </a:ln>
        </p:spPr>
        <p:txBody>
          <a:bodyPr vert="horz" lIns="91440" tIns="640080" rIns="91440" bIns="548640" rtlCol="0" anchor="ctr">
            <a:noAutofit/>
          </a:bodyPr>
          <a:lstStyle>
            <a:lvl1pPr marL="91440" algn="l" defTabSz="685800" rtl="0" eaLnBrk="1" latinLnBrk="0" hangingPunct="1">
              <a:lnSpc>
                <a:spcPct val="90000"/>
              </a:lnSpc>
              <a:spcBef>
                <a:spcPct val="0"/>
              </a:spcBef>
              <a:buNone/>
              <a:defRPr sz="3600" b="1" i="0" kern="1200">
                <a:solidFill>
                  <a:schemeClr val="accent1"/>
                </a:solidFill>
                <a:latin typeface="+mj-lt"/>
                <a:ea typeface="+mj-ea"/>
                <a:cs typeface="Arial" panose="020B0604020202020204" pitchFamily="34" charset="0"/>
              </a:defRPr>
            </a:lvl1pPr>
          </a:lstStyle>
          <a:p>
            <a:pPr algn="ctr"/>
            <a:r>
              <a:rPr lang="en-US" sz="6000" dirty="0"/>
              <a:t>Zoom out: what are we talking about?</a:t>
            </a:r>
          </a:p>
        </p:txBody>
      </p:sp>
      <p:sp>
        <p:nvSpPr>
          <p:cNvPr id="2" name="Title 1">
            <a:extLst>
              <a:ext uri="{FF2B5EF4-FFF2-40B4-BE49-F238E27FC236}">
                <a16:creationId xmlns:a16="http://schemas.microsoft.com/office/drawing/2014/main" id="{D0B64BF7-5625-83B6-063F-EFB5F71D28DF}"/>
              </a:ext>
            </a:extLst>
          </p:cNvPr>
          <p:cNvSpPr>
            <a:spLocks noGrp="1"/>
          </p:cNvSpPr>
          <p:nvPr>
            <p:ph type="title"/>
          </p:nvPr>
        </p:nvSpPr>
        <p:spPr/>
        <p:txBody>
          <a:bodyPr>
            <a:noAutofit/>
          </a:bodyPr>
          <a:lstStyle/>
          <a:p>
            <a:r>
              <a:rPr lang="en-US" dirty="0"/>
              <a:t>Bottom Line Up Front</a:t>
            </a:r>
          </a:p>
        </p:txBody>
      </p:sp>
      <p:sp>
        <p:nvSpPr>
          <p:cNvPr id="3" name="Content Placeholder 2">
            <a:extLst>
              <a:ext uri="{FF2B5EF4-FFF2-40B4-BE49-F238E27FC236}">
                <a16:creationId xmlns:a16="http://schemas.microsoft.com/office/drawing/2014/main" id="{F309FC53-0E28-1225-0375-34C9D6FA43CD}"/>
              </a:ext>
            </a:extLst>
          </p:cNvPr>
          <p:cNvSpPr>
            <a:spLocks noGrp="1"/>
          </p:cNvSpPr>
          <p:nvPr>
            <p:ph idx="1"/>
          </p:nvPr>
        </p:nvSpPr>
        <p:spPr>
          <a:xfrm>
            <a:off x="382814" y="900113"/>
            <a:ext cx="11426372" cy="5791143"/>
          </a:xfrm>
          <a:solidFill>
            <a:schemeClr val="bg1"/>
          </a:solidFill>
        </p:spPr>
        <p:txBody>
          <a:bodyPr>
            <a:noAutofit/>
          </a:bodyPr>
          <a:lstStyle/>
          <a:p>
            <a:pPr marL="228600" indent="-228600">
              <a:lnSpc>
                <a:spcPct val="110000"/>
              </a:lnSpc>
              <a:spcBef>
                <a:spcPts val="2600"/>
              </a:spcBef>
            </a:pPr>
            <a:r>
              <a:rPr lang="en-US" sz="2100" i="1" dirty="0"/>
              <a:t>Variance deconvolution</a:t>
            </a:r>
            <a:r>
              <a:rPr lang="en-US" sz="2100" dirty="0"/>
              <a:t> is a novel method for uncertainty quantification (UQ) and global sensitivity analysis (GSA) when the underlying solver is stochastic that does not require resolving the stochastic solver variance to near-zero.</a:t>
            </a:r>
          </a:p>
          <a:p>
            <a:pPr marL="228600" indent="-228600">
              <a:lnSpc>
                <a:spcPct val="110000"/>
              </a:lnSpc>
              <a:spcBef>
                <a:spcPts val="2600"/>
              </a:spcBef>
            </a:pPr>
            <a:r>
              <a:rPr lang="en-US" sz="2100" dirty="0"/>
              <a:t>Variance deconvolution is a </a:t>
            </a:r>
            <a:r>
              <a:rPr lang="en-US" sz="2100" i="1" dirty="0"/>
              <a:t>non-intrusive</a:t>
            </a:r>
            <a:r>
              <a:rPr lang="en-US" sz="2100" dirty="0"/>
              <a:t> approach that can be paired with any stochastic solver and was tested with multiple Monte Carlo radiation transport codes.</a:t>
            </a:r>
          </a:p>
          <a:p>
            <a:pPr marL="228600" indent="-228600">
              <a:lnSpc>
                <a:spcPct val="110000"/>
              </a:lnSpc>
              <a:spcBef>
                <a:spcPts val="2600"/>
              </a:spcBef>
            </a:pPr>
            <a:r>
              <a:rPr lang="en-US" sz="2100" dirty="0"/>
              <a:t>Variance deconvolution was shown theoretically and numerically to accurately compute key UQ and GSA statistics for a lower computational cost than the standard approach.</a:t>
            </a:r>
          </a:p>
          <a:p>
            <a:pPr marL="228600">
              <a:lnSpc>
                <a:spcPct val="110000"/>
              </a:lnSpc>
              <a:spcBef>
                <a:spcPts val="2600"/>
              </a:spcBef>
            </a:pPr>
            <a:r>
              <a:rPr lang="en-US" sz="2100" dirty="0"/>
              <a:t>This work has been published in the Journal of Quantitative Spectroscopy and Radiative Transfer and has been presented at academic conferences such as the International Conference on Mathematics and Computational Methods Applied to Nuclear Science and Engineering (aka M&amp;C) and the annual conferences of the American Nuclear Society and the Society of Industrial and Applied Mathematics.</a:t>
            </a:r>
          </a:p>
          <a:p>
            <a:pPr marL="228600">
              <a:lnSpc>
                <a:spcPct val="110000"/>
              </a:lnSpc>
              <a:spcBef>
                <a:spcPts val="2600"/>
              </a:spcBef>
            </a:pPr>
            <a:endParaRPr lang="en-US" sz="2100" dirty="0"/>
          </a:p>
          <a:p>
            <a:pPr marL="228600" indent="-228600">
              <a:lnSpc>
                <a:spcPct val="110000"/>
              </a:lnSpc>
              <a:spcBef>
                <a:spcPts val="2600"/>
              </a:spcBef>
            </a:pPr>
            <a:endParaRPr lang="en-US" sz="2100" i="1" dirty="0"/>
          </a:p>
        </p:txBody>
      </p:sp>
    </p:spTree>
    <p:extLst>
      <p:ext uri="{BB962C8B-B14F-4D97-AF65-F5344CB8AC3E}">
        <p14:creationId xmlns:p14="http://schemas.microsoft.com/office/powerpoint/2010/main" val="73412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043ABBC-734B-B149-B249-648B8A622DEB}"/>
                  </a:ext>
                </a:extLst>
              </p:cNvPr>
              <p:cNvSpPr txBox="1"/>
              <p:nvPr/>
            </p:nvSpPr>
            <p:spPr>
              <a:xfrm>
                <a:off x="223664" y="1343448"/>
                <a:ext cx="11297344" cy="2369495"/>
              </a:xfrm>
              <a:prstGeom prst="rect">
                <a:avLst/>
              </a:prstGeom>
              <a:noFill/>
            </p:spPr>
            <p:txBody>
              <a:bodyPr wrap="square" rtlCol="0">
                <a:spAutoFit/>
              </a:bodyPr>
              <a:lstStyle/>
              <a:p>
                <a:pPr marL="457200" indent="-457200">
                  <a:buClr>
                    <a:schemeClr val="accent1"/>
                  </a:buClr>
                  <a:buFont typeface="+mj-lt"/>
                  <a:buAutoNum type="arabicPeriod" startAt="2"/>
                </a:pPr>
                <a:r>
                  <a:rPr lang="en-US" sz="2400" dirty="0">
                    <a:latin typeface="Arial" panose="020B0604020202020204" pitchFamily="34" charset="0"/>
                    <a:cs typeface="Arial" panose="020B0604020202020204" pitchFamily="34" charset="0"/>
                  </a:rPr>
                  <a:t>For </a:t>
                </a:r>
                <a:r>
                  <a:rPr lang="en-US" sz="2400" i="1"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 1:</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𝜉</m:t>
                        </m:r>
                      </m:sub>
                    </m:sSub>
                  </m:oMath>
                </a14:m>
                <a:endParaRPr lang="en-US" sz="2400" dirty="0">
                  <a:latin typeface="Arial" panose="020B0604020202020204" pitchFamily="34" charset="0"/>
                  <a:cs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Sample </a:t>
                </a:r>
                <a14:m>
                  <m:oMath xmlns:m="http://schemas.openxmlformats.org/officeDocument/2006/math">
                    <m:r>
                      <a:rPr lang="en-US" sz="2400" b="0" i="1" smtClean="0">
                        <a:latin typeface="Cambria Math" panose="02040503050406030204" pitchFamily="18" charset="0"/>
                      </a:rPr>
                      <m:t>𝜉</m:t>
                    </m:r>
                  </m:oMath>
                </a14:m>
                <a:endParaRPr lang="en-US" sz="2400" b="0" dirty="0">
                  <a:latin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Run radiation transport simulation with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r>
                      <a:rPr lang="en-US" sz="2400" i="1">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particles</a:t>
                </a:r>
                <a:endParaRPr lang="en-US" sz="2400" dirty="0"/>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Calculate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𝑄</m:t>
                        </m:r>
                      </m:e>
                    </m:acc>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𝑖</m:t>
                            </m:r>
                          </m:sub>
                        </m:sSub>
                      </m:e>
                    </m:d>
                    <m:r>
                      <a:rPr lang="en-US" sz="2000" i="1">
                        <a:latin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den>
                    </m:f>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=1</m:t>
                        </m:r>
                      </m:sub>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sup>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𝜉</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𝑗</m:t>
                                </m:r>
                              </m:sub>
                            </m:sSub>
                          </m:e>
                        </m:d>
                        <m:r>
                          <a:rPr lang="en-US" sz="2000" b="0" i="1" smtClean="0">
                            <a:latin typeface="Cambria Math" panose="02040503050406030204" pitchFamily="18" charset="0"/>
                            <a:ea typeface="Cambria Math" panose="02040503050406030204" pitchFamily="18" charset="0"/>
                          </a:rPr>
                          <m:t> </m:t>
                        </m:r>
                      </m:e>
                    </m:nary>
                  </m:oMath>
                </a14:m>
                <a:endParaRPr lang="en-US" sz="2000" dirty="0">
                  <a:latin typeface="Arial" panose="020B0604020202020204" pitchFamily="34" charset="0"/>
                  <a:cs typeface="Arial" panose="020B0604020202020204" pitchFamily="34" charset="0"/>
                </a:endParaRPr>
              </a:p>
              <a:p>
                <a:pPr marL="1371600" lvl="2" indent="-457200">
                  <a:buClr>
                    <a:schemeClr val="accent1"/>
                  </a:buClr>
                  <a:buFont typeface="+mj-lt"/>
                  <a:buAutoNum type="alphaLcParenR"/>
                </a:pPr>
                <a:r>
                  <a:rPr lang="en-US" sz="2400" dirty="0">
                    <a:latin typeface="Arial" panose="020B0604020202020204" pitchFamily="34" charset="0"/>
                    <a:cs typeface="Arial" panose="020B0604020202020204" pitchFamily="34" charset="0"/>
                  </a:rPr>
                  <a:t>Calculate </a:t>
                </a:r>
                <a14:m>
                  <m:oMath xmlns:m="http://schemas.openxmlformats.org/officeDocument/2006/math">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𝜎</m:t>
                            </m:r>
                          </m:e>
                        </m:acc>
                      </m:e>
                      <m:sup>
                        <m:r>
                          <a:rPr lang="en-US" sz="2000" b="0" i="1" smtClean="0">
                            <a:latin typeface="Cambria Math" panose="02040503050406030204" pitchFamily="18" charset="0"/>
                          </a:rPr>
                          <m:t>2</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𝜉</m:t>
                            </m:r>
                          </m:e>
                          <m:sub>
                            <m:r>
                              <a:rPr lang="en-US" sz="2000" i="1">
                                <a:latin typeface="Cambria Math" panose="02040503050406030204" pitchFamily="18" charset="0"/>
                              </a:rPr>
                              <m:t>𝑖</m:t>
                            </m:r>
                          </m:sub>
                        </m:sSub>
                      </m:e>
                    </m:d>
                    <m:r>
                      <a:rPr lang="en-US" sz="2000" i="1">
                        <a:latin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r>
                          <a:rPr lang="en-US" sz="2000" b="0" i="1" smtClean="0">
                            <a:latin typeface="Cambria Math" panose="02040503050406030204" pitchFamily="18" charset="0"/>
                            <a:ea typeface="Cambria Math" panose="02040503050406030204" pitchFamily="18" charset="0"/>
                          </a:rPr>
                          <m:t>−1</m:t>
                        </m:r>
                      </m:den>
                    </m:f>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𝑗</m:t>
                        </m:r>
                        <m:r>
                          <a:rPr lang="en-US" sz="2000" i="1">
                            <a:latin typeface="Cambria Math" panose="02040503050406030204" pitchFamily="18" charset="0"/>
                            <a:ea typeface="Cambria Math" panose="02040503050406030204" pitchFamily="18" charset="0"/>
                          </a:rPr>
                          <m:t>=1</m:t>
                        </m:r>
                      </m:sub>
                      <m:sup>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sup>
                      <m:e>
                        <m:sSup>
                          <m:sSupPr>
                            <m:ctrlPr>
                              <a:rPr lang="en-US" sz="2000" b="0" i="1" smtClean="0">
                                <a:latin typeface="Cambria Math" panose="02040503050406030204" pitchFamily="18" charset="0"/>
                                <a:ea typeface="Cambria Math" panose="02040503050406030204" pitchFamily="18" charset="0"/>
                              </a:rPr>
                            </m:ctrlPr>
                          </m:sSupPr>
                          <m:e>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𝑓</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𝜉</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𝜂</m:t>
                                        </m:r>
                                      </m:e>
                                      <m:sub>
                                        <m:r>
                                          <a:rPr lang="en-US" sz="2000" i="1">
                                            <a:latin typeface="Cambria Math" panose="02040503050406030204" pitchFamily="18" charset="0"/>
                                            <a:ea typeface="Cambria Math" panose="02040503050406030204" pitchFamily="18" charset="0"/>
                                          </a:rPr>
                                          <m:t>𝑗</m:t>
                                        </m:r>
                                      </m:sub>
                                    </m:sSub>
                                  </m:e>
                                </m:d>
                                <m:r>
                                  <a:rPr lang="en-US" sz="2000" b="0" i="1" smtClean="0">
                                    <a:latin typeface="Cambria Math" panose="02040503050406030204" pitchFamily="18" charset="0"/>
                                    <a:ea typeface="Cambria Math" panose="02040503050406030204" pitchFamily="18" charset="0"/>
                                  </a:rPr>
                                  <m:t>−</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𝑄</m:t>
                                    </m:r>
                                  </m:e>
                                </m:acc>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𝜉</m:t>
                                        </m:r>
                                      </m:e>
                                      <m:sub>
                                        <m:r>
                                          <a:rPr lang="en-US" sz="2000" b="0" i="1" smtClean="0">
                                            <a:latin typeface="Cambria Math" panose="02040503050406030204" pitchFamily="18" charset="0"/>
                                            <a:ea typeface="Cambria Math" panose="02040503050406030204" pitchFamily="18" charset="0"/>
                                          </a:rPr>
                                          <m:t>𝑖</m:t>
                                        </m:r>
                                      </m:sub>
                                    </m:sSub>
                                  </m:e>
                                </m:d>
                              </m:e>
                            </m:d>
                          </m:e>
                          <m:sup>
                            <m:r>
                              <a:rPr lang="en-US" sz="2000" b="0" i="1" smtClean="0">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 </m:t>
                        </m:r>
                      </m:e>
                    </m:nary>
                  </m:oMath>
                </a14:m>
                <a:r>
                  <a:rPr lang="en-US" sz="2400" dirty="0">
                    <a:latin typeface="Arial" panose="020B0604020202020204" pitchFamily="34" charset="0"/>
                    <a:cs typeface="Arial" panose="020B0604020202020204" pitchFamily="34" charset="0"/>
                  </a:rPr>
                  <a:t>		</a:t>
                </a:r>
              </a:p>
            </p:txBody>
          </p:sp>
        </mc:Choice>
        <mc:Fallback xmlns="">
          <p:sp>
            <p:nvSpPr>
              <p:cNvPr id="16" name="TextBox 15">
                <a:extLst>
                  <a:ext uri="{FF2B5EF4-FFF2-40B4-BE49-F238E27FC236}">
                    <a16:creationId xmlns:a16="http://schemas.microsoft.com/office/drawing/2014/main" id="{7043ABBC-734B-B149-B249-648B8A622DEB}"/>
                  </a:ext>
                </a:extLst>
              </p:cNvPr>
              <p:cNvSpPr txBox="1">
                <a:spLocks noRot="1" noChangeAspect="1" noMove="1" noResize="1" noEditPoints="1" noAdjustHandles="1" noChangeArrowheads="1" noChangeShapeType="1" noTextEdit="1"/>
              </p:cNvSpPr>
              <p:nvPr/>
            </p:nvSpPr>
            <p:spPr>
              <a:xfrm>
                <a:off x="223664" y="1343448"/>
                <a:ext cx="11297344" cy="2369495"/>
              </a:xfrm>
              <a:prstGeom prst="rect">
                <a:avLst/>
              </a:prstGeom>
              <a:blipFill>
                <a:blip r:embed="rId3"/>
                <a:stretch>
                  <a:fillRect l="-673" t="-2128" b="-2393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p:txBody>
          <a:bodyPr>
            <a:normAutofit fontScale="90000"/>
          </a:bodyPr>
          <a:lstStyle/>
          <a:p>
            <a:r>
              <a:rPr lang="en-US" dirty="0"/>
              <a:t>Approach – Variance Deconvolution Approach</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7FE415-6C29-EA4C-AF11-969EB3903CE5}"/>
                  </a:ext>
                </a:extLst>
              </p:cNvPr>
              <p:cNvSpPr txBox="1"/>
              <p:nvPr/>
            </p:nvSpPr>
            <p:spPr>
              <a:xfrm>
                <a:off x="223664" y="588024"/>
                <a:ext cx="11297344" cy="716350"/>
              </a:xfrm>
              <a:prstGeom prst="rect">
                <a:avLst/>
              </a:prstGeom>
              <a:noFill/>
            </p:spPr>
            <p:txBody>
              <a:bodyPr wrap="square" rtlCol="0">
                <a:spAutoFit/>
              </a:bodyPr>
              <a:lstStyle/>
              <a:p>
                <a:pPr marL="457200" indent="-457200">
                  <a:lnSpc>
                    <a:spcPct val="200000"/>
                  </a:lnSpc>
                  <a:buClr>
                    <a:schemeClr val="accent1"/>
                  </a:buClr>
                  <a:buFont typeface="+mj-lt"/>
                  <a:buAutoNum type="arabicPeriod"/>
                </a:pPr>
                <a:r>
                  <a:rPr lang="en-US" sz="2400" dirty="0">
                    <a:latin typeface="Arial" panose="020B0604020202020204" pitchFamily="34" charset="0"/>
                    <a:cs typeface="Arial" panose="020B0604020202020204" pitchFamily="34" charset="0"/>
                  </a:rPr>
                  <a:t>Stochastic parameter </a:t>
                </a:r>
                <a14:m>
                  <m:oMath xmlns:m="http://schemas.openxmlformats.org/officeDocument/2006/math">
                    <m:r>
                      <a:rPr lang="en-US" sz="2400" b="0" i="1" smtClean="0">
                        <a:latin typeface="Cambria Math" panose="02040503050406030204" pitchFamily="18" charset="0"/>
                      </a:rPr>
                      <m:t>𝜉</m:t>
                    </m:r>
                  </m:oMath>
                </a14:m>
                <a:r>
                  <a:rPr lang="en-US" sz="2400" dirty="0">
                    <a:latin typeface="Arial" panose="020B0604020202020204" pitchFamily="34" charset="0"/>
                    <a:cs typeface="Arial" panose="020B0604020202020204" pitchFamily="34" charset="0"/>
                  </a:rPr>
                  <a:t> that influences output </a:t>
                </a:r>
                <a14:m>
                  <m:oMath xmlns:m="http://schemas.openxmlformats.org/officeDocument/2006/math">
                    <m:r>
                      <a:rPr lang="en-US" sz="2400" b="0" i="1" smtClean="0">
                        <a:latin typeface="Cambria Math" panose="02040503050406030204" pitchFamily="18" charset="0"/>
                      </a:rPr>
                      <m:t>𝑄</m:t>
                    </m:r>
                  </m:oMath>
                </a14:m>
                <a:r>
                  <a:rPr lang="en-US" sz="2400" dirty="0">
                    <a:latin typeface="Arial" panose="020B0604020202020204" pitchFamily="34" charset="0"/>
                    <a:cs typeface="Arial" panose="020B0604020202020204" pitchFamily="34" charset="0"/>
                  </a:rPr>
                  <a:t> </a:t>
                </a:r>
              </a:p>
            </p:txBody>
          </p:sp>
        </mc:Choice>
        <mc:Fallback xmlns="">
          <p:sp>
            <p:nvSpPr>
              <p:cNvPr id="10" name="TextBox 9">
                <a:extLst>
                  <a:ext uri="{FF2B5EF4-FFF2-40B4-BE49-F238E27FC236}">
                    <a16:creationId xmlns:a16="http://schemas.microsoft.com/office/drawing/2014/main" id="{467FE415-6C29-EA4C-AF11-969EB3903CE5}"/>
                  </a:ext>
                </a:extLst>
              </p:cNvPr>
              <p:cNvSpPr txBox="1">
                <a:spLocks noRot="1" noChangeAspect="1" noMove="1" noResize="1" noEditPoints="1" noAdjustHandles="1" noChangeArrowheads="1" noChangeShapeType="1" noTextEdit="1"/>
              </p:cNvSpPr>
              <p:nvPr/>
            </p:nvSpPr>
            <p:spPr>
              <a:xfrm>
                <a:off x="223664" y="588024"/>
                <a:ext cx="11297344" cy="716350"/>
              </a:xfrm>
              <a:prstGeom prst="rect">
                <a:avLst/>
              </a:prstGeom>
              <a:blipFill>
                <a:blip r:embed="rId4"/>
                <a:stretch>
                  <a:fillRect l="-673" b="-175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05FB5B9-7AA5-B7B5-B352-5E601DB6E240}"/>
              </a:ext>
            </a:extLst>
          </p:cNvPr>
          <p:cNvSpPr txBox="1"/>
          <p:nvPr/>
        </p:nvSpPr>
        <p:spPr>
          <a:xfrm>
            <a:off x="223664" y="3620089"/>
            <a:ext cx="6152547" cy="716350"/>
          </a:xfrm>
          <a:prstGeom prst="rect">
            <a:avLst/>
          </a:prstGeom>
          <a:noFill/>
        </p:spPr>
        <p:txBody>
          <a:bodyPr wrap="square">
            <a:spAutoFit/>
          </a:bodyPr>
          <a:lstStyle/>
          <a:p>
            <a:pPr marL="457200" indent="-457200">
              <a:lnSpc>
                <a:spcPct val="200000"/>
              </a:lnSpc>
              <a:buClr>
                <a:schemeClr val="accent1"/>
              </a:buClr>
              <a:buFont typeface="+mj-lt"/>
              <a:buAutoNum type="arabicPeriod" startAt="3"/>
            </a:pPr>
            <a:r>
              <a:rPr lang="en-US" sz="2400" dirty="0">
                <a:latin typeface="Arial" panose="020B0604020202020204" pitchFamily="34" charset="0"/>
                <a:cs typeface="Arial" panose="020B0604020202020204" pitchFamily="34" charset="0"/>
              </a:rPr>
              <a:t>Calculate average MCRT solver noise: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865DF32-45F8-B3AE-AAA6-F67D733C5803}"/>
                  </a:ext>
                </a:extLst>
              </p:cNvPr>
              <p:cNvSpPr txBox="1"/>
              <p:nvPr/>
            </p:nvSpPr>
            <p:spPr>
              <a:xfrm>
                <a:off x="4181924" y="5665577"/>
                <a:ext cx="3828152" cy="94673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𝑆</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𝑆</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sSubSup>
                            <m:sSubSupPr>
                              <m:ctrlPr>
                                <a:rPr lang="en-US" sz="2400" i="1">
                                  <a:solidFill>
                                    <a:prstClr val="black"/>
                                  </a:solidFill>
                                  <a:latin typeface="Cambria Math" panose="02040503050406030204" pitchFamily="18" charset="0"/>
                                  <a:ea typeface="Cambria Math" panose="02040503050406030204" pitchFamily="18" charset="0"/>
                                </a:rPr>
                              </m:ctrlPr>
                            </m:sSubSupPr>
                            <m:e>
                              <m:acc>
                                <m:accPr>
                                  <m:chr m:val="̂"/>
                                  <m:ctrlPr>
                                    <a:rPr lang="en-US" sz="2400" i="1">
                                      <a:solidFill>
                                        <a:prstClr val="black"/>
                                      </a:solidFill>
                                      <a:latin typeface="Cambria Math" panose="02040503050406030204" pitchFamily="18" charset="0"/>
                                      <a:ea typeface="Cambria Math" panose="02040503050406030204" pitchFamily="18" charset="0"/>
                                    </a:rPr>
                                  </m:ctrlPr>
                                </m:accPr>
                                <m:e>
                                  <m:r>
                                    <a:rPr lang="en-US" sz="2400" i="1">
                                      <a:solidFill>
                                        <a:prstClr val="black"/>
                                      </a:solidFill>
                                      <a:latin typeface="Cambria Math" panose="02040503050406030204" pitchFamily="18" charset="0"/>
                                      <a:ea typeface="Cambria Math" panose="02040503050406030204" pitchFamily="18" charset="0"/>
                                    </a:rPr>
                                    <m:t>𝜎</m:t>
                                  </m:r>
                                </m:e>
                              </m:acc>
                            </m:e>
                            <m:sub>
                              <m:r>
                                <a:rPr lang="en-US" sz="2400" i="1">
                                  <a:solidFill>
                                    <a:prstClr val="black"/>
                                  </a:solidFill>
                                  <a:latin typeface="Cambria Math" panose="02040503050406030204" pitchFamily="18" charset="0"/>
                                  <a:ea typeface="Cambria Math" panose="02040503050406030204" pitchFamily="18" charset="0"/>
                                </a:rPr>
                                <m:t>𝑅𝑇</m:t>
                              </m:r>
                            </m:sub>
                            <m:sup>
                              <m:r>
                                <a:rPr lang="en-US" sz="2400" i="1">
                                  <a:solidFill>
                                    <a:prstClr val="black"/>
                                  </a:solidFill>
                                  <a:latin typeface="Cambria Math" panose="02040503050406030204" pitchFamily="18" charset="0"/>
                                  <a:ea typeface="Cambria Math" panose="02040503050406030204" pitchFamily="18" charset="0"/>
                                </a:rPr>
                                <m:t>2</m:t>
                              </m:r>
                            </m:sup>
                          </m:sSubSup>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oMath>
                  </m:oMathPara>
                </a14:m>
                <a:endParaRPr lang="en-US" sz="2400" dirty="0"/>
              </a:p>
            </p:txBody>
          </p:sp>
        </mc:Choice>
        <mc:Fallback xmlns="">
          <p:sp>
            <p:nvSpPr>
              <p:cNvPr id="15" name="TextBox 14">
                <a:extLst>
                  <a:ext uri="{FF2B5EF4-FFF2-40B4-BE49-F238E27FC236}">
                    <a16:creationId xmlns:a16="http://schemas.microsoft.com/office/drawing/2014/main" id="{3865DF32-45F8-B3AE-AAA6-F67D733C5803}"/>
                  </a:ext>
                </a:extLst>
              </p:cNvPr>
              <p:cNvSpPr txBox="1">
                <a:spLocks noRot="1" noChangeAspect="1" noMove="1" noResize="1" noEditPoints="1" noAdjustHandles="1" noChangeArrowheads="1" noChangeShapeType="1" noTextEdit="1"/>
              </p:cNvSpPr>
              <p:nvPr/>
            </p:nvSpPr>
            <p:spPr>
              <a:xfrm>
                <a:off x="4181924" y="5665577"/>
                <a:ext cx="3828152" cy="946734"/>
              </a:xfrm>
              <a:prstGeom prst="rect">
                <a:avLst/>
              </a:prstGeom>
              <a:blipFill>
                <a:blip r:embed="rId5"/>
                <a:stretch>
                  <a:fillRect l="-331" b="-3947"/>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3CC4A45D-BDDA-CDF0-AAFE-D779935B42C2}"/>
              </a:ext>
            </a:extLst>
          </p:cNvPr>
          <p:cNvSpPr txBox="1"/>
          <p:nvPr/>
        </p:nvSpPr>
        <p:spPr>
          <a:xfrm>
            <a:off x="215501" y="4477900"/>
            <a:ext cx="4799844" cy="716350"/>
          </a:xfrm>
          <a:prstGeom prst="rect">
            <a:avLst/>
          </a:prstGeom>
          <a:noFill/>
        </p:spPr>
        <p:txBody>
          <a:bodyPr wrap="square" rtlCol="0">
            <a:spAutoFit/>
          </a:bodyPr>
          <a:lstStyle/>
          <a:p>
            <a:pPr marL="457200" indent="-457200">
              <a:lnSpc>
                <a:spcPct val="200000"/>
              </a:lnSpc>
              <a:buClr>
                <a:schemeClr val="accent1"/>
              </a:buClr>
              <a:buFont typeface="+mj-lt"/>
              <a:buAutoNum type="arabicPeriod" startAt="4"/>
            </a:pPr>
            <a:r>
              <a:rPr lang="en-US" sz="2400" dirty="0">
                <a:latin typeface="Arial" panose="020B0604020202020204" pitchFamily="34" charset="0"/>
                <a:cs typeface="Arial" panose="020B0604020202020204" pitchFamily="34" charset="0"/>
              </a:rPr>
              <a:t>Calculate total variance: </a:t>
            </a:r>
          </a:p>
        </p:txBody>
      </p:sp>
      <p:sp>
        <p:nvSpPr>
          <p:cNvPr id="17" name="TextBox 16">
            <a:extLst>
              <a:ext uri="{FF2B5EF4-FFF2-40B4-BE49-F238E27FC236}">
                <a16:creationId xmlns:a16="http://schemas.microsoft.com/office/drawing/2014/main" id="{5C2D21A2-2927-F58F-8328-BD3FE56A35B2}"/>
              </a:ext>
            </a:extLst>
          </p:cNvPr>
          <p:cNvSpPr txBox="1"/>
          <p:nvPr/>
        </p:nvSpPr>
        <p:spPr>
          <a:xfrm>
            <a:off x="215501" y="5501790"/>
            <a:ext cx="4799844" cy="461665"/>
          </a:xfrm>
          <a:prstGeom prst="rect">
            <a:avLst/>
          </a:prstGeom>
          <a:noFill/>
        </p:spPr>
        <p:txBody>
          <a:bodyPr wrap="square" rtlCol="0">
            <a:spAutoFit/>
          </a:bodyPr>
          <a:lstStyle/>
          <a:p>
            <a:pPr marL="457200" indent="-457200">
              <a:buClr>
                <a:schemeClr val="accent1"/>
              </a:buClr>
              <a:buFont typeface="+mj-lt"/>
              <a:buAutoNum type="arabicPeriod" startAt="5"/>
            </a:pPr>
            <a:r>
              <a:rPr lang="en-US" sz="2400" dirty="0">
                <a:latin typeface="Arial" panose="020B0604020202020204" pitchFamily="34" charset="0"/>
                <a:cs typeface="Arial" panose="020B0604020202020204" pitchFamily="34" charset="0"/>
              </a:rPr>
              <a:t>Solve for parametric variance: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3AB0D1-4076-CF82-B9C7-DCB7D8BE912B}"/>
                  </a:ext>
                </a:extLst>
              </p:cNvPr>
              <p:cNvSpPr txBox="1"/>
              <p:nvPr/>
            </p:nvSpPr>
            <p:spPr>
              <a:xfrm>
                <a:off x="3267694" y="4638396"/>
                <a:ext cx="7051964" cy="736677"/>
              </a:xfrm>
              <a:prstGeom prst="rect">
                <a:avLst/>
              </a:prstGeom>
              <a:noFill/>
            </p:spPr>
            <p:txBody>
              <a:bodyPr wrap="square" rtlCol="0">
                <a:spAutoFit/>
              </a:bodyPr>
              <a:lstStyle/>
              <a:p>
                <a:pPr lvl="2"/>
                <a14:m>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i="1">
                        <a:latin typeface="Cambria Math" panose="02040503050406030204" pitchFamily="18" charset="0"/>
                        <a:ea typeface="Cambria Math" panose="02040503050406030204" pitchFamily="18" charset="0"/>
                      </a:rPr>
                      <m:t> ≈</m:t>
                    </m:r>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𝑆</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𝜉</m:t>
                            </m:r>
                          </m:sub>
                        </m:sSub>
                        <m:r>
                          <a:rPr lang="en-US" sz="2400" i="1">
                            <a:latin typeface="Cambria Math" panose="02040503050406030204" pitchFamily="18" charset="0"/>
                            <a:ea typeface="Cambria Math" panose="02040503050406030204" pitchFamily="18" charset="0"/>
                          </a:rPr>
                          <m:t>−1</m:t>
                        </m:r>
                      </m:den>
                    </m:f>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𝜉</m:t>
                            </m:r>
                          </m:sub>
                        </m:sSub>
                      </m:sup>
                      <m:e>
                        <m:sSup>
                          <m:sSupPr>
                            <m:ctrlPr>
                              <a:rPr lang="en-US" sz="2400" i="1">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sub>
                                    <m:r>
                                      <a:rPr lang="en-US" sz="2400" i="1">
                                        <a:latin typeface="Cambria Math" panose="02040503050406030204" pitchFamily="18" charset="0"/>
                                        <a:ea typeface="Cambria Math" panose="02040503050406030204" pitchFamily="18" charset="0"/>
                                      </a:rPr>
                                      <m:t>𝑎𝑣𝑔</m:t>
                                    </m:r>
                                  </m:sub>
                                </m:sSub>
                              </m:e>
                            </m:d>
                          </m:e>
                          <m:sup>
                            <m:r>
                              <a:rPr lang="en-US" sz="2400" i="1">
                                <a:latin typeface="Cambria Math" panose="02040503050406030204" pitchFamily="18" charset="0"/>
                                <a:ea typeface="Cambria Math" panose="02040503050406030204" pitchFamily="18" charset="0"/>
                              </a:rPr>
                              <m:t>2</m:t>
                            </m:r>
                          </m:sup>
                        </m:sSup>
                      </m:e>
                    </m:nary>
                  </m:oMath>
                </a14:m>
                <a:r>
                  <a:rPr lang="en-US" sz="2400" dirty="0">
                    <a:latin typeface="Arial" panose="020B0604020202020204" pitchFamily="34" charset="0"/>
                    <a:cs typeface="Arial" panose="020B0604020202020204" pitchFamily="34" charset="0"/>
                  </a:rPr>
                  <a:t> </a:t>
                </a:r>
              </a:p>
            </p:txBody>
          </p:sp>
        </mc:Choice>
        <mc:Fallback xmlns="">
          <p:sp>
            <p:nvSpPr>
              <p:cNvPr id="6" name="TextBox 5">
                <a:extLst>
                  <a:ext uri="{FF2B5EF4-FFF2-40B4-BE49-F238E27FC236}">
                    <a16:creationId xmlns:a16="http://schemas.microsoft.com/office/drawing/2014/main" id="{493AB0D1-4076-CF82-B9C7-DCB7D8BE912B}"/>
                  </a:ext>
                </a:extLst>
              </p:cNvPr>
              <p:cNvSpPr txBox="1">
                <a:spLocks noRot="1" noChangeAspect="1" noMove="1" noResize="1" noEditPoints="1" noAdjustHandles="1" noChangeArrowheads="1" noChangeShapeType="1" noTextEdit="1"/>
              </p:cNvSpPr>
              <p:nvPr/>
            </p:nvSpPr>
            <p:spPr>
              <a:xfrm>
                <a:off x="3267694" y="4638396"/>
                <a:ext cx="7051964" cy="736677"/>
              </a:xfrm>
              <a:prstGeom prst="rect">
                <a:avLst/>
              </a:prstGeom>
              <a:blipFill>
                <a:blip r:embed="rId6"/>
                <a:stretch>
                  <a:fillRect t="-66102" b="-96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778DA8-457C-3665-9573-B39177DDFEBF}"/>
                  </a:ext>
                </a:extLst>
              </p:cNvPr>
              <p:cNvSpPr txBox="1"/>
              <p:nvPr/>
            </p:nvSpPr>
            <p:spPr>
              <a:xfrm>
                <a:off x="6016953" y="3752017"/>
                <a:ext cx="5571203" cy="736677"/>
              </a:xfrm>
              <a:prstGeom prst="rect">
                <a:avLst/>
              </a:prstGeom>
              <a:noFill/>
            </p:spPr>
            <p:txBody>
              <a:bodyPr wrap="square">
                <a:spAutoFit/>
              </a:bodyPr>
              <a:lstStyle/>
              <a:p>
                <a14:m>
                  <m:oMath xmlns:m="http://schemas.openxmlformats.org/officeDocument/2006/math">
                    <m:sSub>
                      <m:sSubPr>
                        <m:ctrlPr>
                          <a:rPr lang="en-US" sz="2400" i="1" smtClean="0">
                            <a:solidFill>
                              <a:prstClr val="black"/>
                            </a:solidFill>
                            <a:latin typeface="Cambria Math" panose="02040503050406030204" pitchFamily="18" charset="0"/>
                            <a:ea typeface="Cambria Math" panose="02040503050406030204" pitchFamily="18" charset="0"/>
                          </a:rPr>
                        </m:ctrlPr>
                      </m:sSubPr>
                      <m:e>
                        <m:r>
                          <a:rPr lang="en-US" sz="2400" i="1">
                            <a:solidFill>
                              <a:prstClr val="black"/>
                            </a:solidFill>
                            <a:latin typeface="Cambria Math" panose="02040503050406030204" pitchFamily="18" charset="0"/>
                            <a:ea typeface="Cambria Math" panose="02040503050406030204" pitchFamily="18" charset="0"/>
                          </a:rPr>
                          <m:t>𝔼</m:t>
                        </m:r>
                      </m:e>
                      <m:sub>
                        <m:r>
                          <a:rPr lang="en-US" sz="2400" i="1">
                            <a:solidFill>
                              <a:prstClr val="black"/>
                            </a:solidFill>
                            <a:latin typeface="Cambria Math" panose="02040503050406030204" pitchFamily="18" charset="0"/>
                            <a:ea typeface="Cambria Math" panose="02040503050406030204" pitchFamily="18" charset="0"/>
                          </a:rPr>
                          <m:t>𝜉</m:t>
                        </m:r>
                      </m:sub>
                    </m:sSub>
                    <m:d>
                      <m:dPr>
                        <m:begChr m:val="["/>
                        <m:endChr m:val="]"/>
                        <m:ctrlPr>
                          <a:rPr lang="en-US" sz="2400" i="1">
                            <a:solidFill>
                              <a:prstClr val="black"/>
                            </a:solidFill>
                            <a:latin typeface="Cambria Math" panose="02040503050406030204" pitchFamily="18" charset="0"/>
                            <a:ea typeface="Cambria Math" panose="02040503050406030204" pitchFamily="18" charset="0"/>
                          </a:rPr>
                        </m:ctrlPr>
                      </m:dPr>
                      <m:e>
                        <m:sSubSup>
                          <m:sSubSupPr>
                            <m:ctrlPr>
                              <a:rPr lang="en-US" sz="2400" i="1">
                                <a:solidFill>
                                  <a:prstClr val="black"/>
                                </a:solidFill>
                                <a:latin typeface="Cambria Math" panose="02040503050406030204" pitchFamily="18" charset="0"/>
                                <a:ea typeface="Cambria Math" panose="02040503050406030204" pitchFamily="18" charset="0"/>
                              </a:rPr>
                            </m:ctrlPr>
                          </m:sSub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i="1">
                                    <a:solidFill>
                                      <a:prstClr val="black"/>
                                    </a:solidFill>
                                    <a:latin typeface="Cambria Math" panose="02040503050406030204" pitchFamily="18" charset="0"/>
                                    <a:ea typeface="Cambria Math" panose="02040503050406030204" pitchFamily="18" charset="0"/>
                                  </a:rPr>
                                  <m:t>𝜎</m:t>
                                </m:r>
                              </m:e>
                            </m:acc>
                          </m:e>
                          <m:sub>
                            <m:r>
                              <a:rPr lang="en-US" sz="2400" i="1">
                                <a:solidFill>
                                  <a:prstClr val="black"/>
                                </a:solidFill>
                                <a:latin typeface="Cambria Math" panose="02040503050406030204" pitchFamily="18" charset="0"/>
                                <a:ea typeface="Cambria Math" panose="02040503050406030204" pitchFamily="18" charset="0"/>
                              </a:rPr>
                              <m:t>𝜂</m:t>
                            </m:r>
                          </m:sub>
                          <m:sup>
                            <m:r>
                              <a:rPr lang="en-US" sz="2400" i="1">
                                <a:solidFill>
                                  <a:prstClr val="black"/>
                                </a:solidFill>
                                <a:latin typeface="Cambria Math" panose="02040503050406030204" pitchFamily="18" charset="0"/>
                                <a:ea typeface="Cambria Math" panose="02040503050406030204" pitchFamily="18" charset="0"/>
                              </a:rPr>
                              <m:t>2</m:t>
                            </m:r>
                          </m:sup>
                        </m:sSubSup>
                        <m:d>
                          <m:dPr>
                            <m:ctrlPr>
                              <a:rPr lang="en-US" sz="2400" i="1">
                                <a:solidFill>
                                  <a:prstClr val="black"/>
                                </a:solidFill>
                                <a:latin typeface="Cambria Math" panose="02040503050406030204" pitchFamily="18" charset="0"/>
                                <a:ea typeface="Cambria Math" panose="02040503050406030204" pitchFamily="18" charset="0"/>
                              </a:rPr>
                            </m:ctrlPr>
                          </m:dPr>
                          <m:e>
                            <m:r>
                              <a:rPr lang="en-US" sz="2400" i="1">
                                <a:solidFill>
                                  <a:prstClr val="black"/>
                                </a:solidFill>
                                <a:latin typeface="Cambria Math" panose="02040503050406030204" pitchFamily="18" charset="0"/>
                                <a:ea typeface="Cambria Math" panose="02040503050406030204" pitchFamily="18" charset="0"/>
                              </a:rPr>
                              <m:t>𝜉</m:t>
                            </m:r>
                          </m:e>
                        </m:d>
                      </m:e>
                    </m:d>
                    <m:r>
                      <a:rPr lang="en-US" sz="2400" b="0" i="1" smtClean="0">
                        <a:solidFill>
                          <a:prstClr val="black"/>
                        </a:solidFill>
                        <a:latin typeface="Cambria Math" panose="02040503050406030204" pitchFamily="18" charset="0"/>
                        <a:ea typeface="Cambria Math" panose="02040503050406030204" pitchFamily="18" charset="0"/>
                      </a:rPr>
                      <m:t>≈</m:t>
                    </m:r>
                    <m:sSubSup>
                      <m:sSubSupPr>
                        <m:ctrlPr>
                          <a:rPr lang="en-US" sz="2400" b="0" i="1" smtClean="0">
                            <a:solidFill>
                              <a:prstClr val="black"/>
                            </a:solidFill>
                            <a:latin typeface="Cambria Math" panose="02040503050406030204" pitchFamily="18" charset="0"/>
                            <a:ea typeface="Cambria Math" panose="02040503050406030204" pitchFamily="18" charset="0"/>
                          </a:rPr>
                        </m:ctrlPr>
                      </m:sSub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b="0" i="1" smtClean="0">
                                <a:solidFill>
                                  <a:prstClr val="black"/>
                                </a:solidFill>
                                <a:latin typeface="Cambria Math" panose="02040503050406030204" pitchFamily="18" charset="0"/>
                                <a:ea typeface="Cambria Math" panose="02040503050406030204" pitchFamily="18" charset="0"/>
                              </a:rPr>
                              <m:t>𝜎</m:t>
                            </m:r>
                          </m:e>
                        </m:acc>
                      </m:e>
                      <m:sub>
                        <m:r>
                          <a:rPr lang="en-US" sz="2400" b="0" i="1" smtClean="0">
                            <a:solidFill>
                              <a:prstClr val="black"/>
                            </a:solidFill>
                            <a:latin typeface="Cambria Math" panose="02040503050406030204" pitchFamily="18" charset="0"/>
                            <a:ea typeface="Cambria Math" panose="02040503050406030204" pitchFamily="18" charset="0"/>
                          </a:rPr>
                          <m:t>𝑅𝑇</m:t>
                        </m:r>
                      </m:sub>
                      <m:sup>
                        <m:r>
                          <a:rPr lang="en-US" sz="2400" b="0" i="1" smtClean="0">
                            <a:solidFill>
                              <a:prstClr val="black"/>
                            </a:solidFill>
                            <a:latin typeface="Cambria Math" panose="02040503050406030204" pitchFamily="18" charset="0"/>
                            <a:ea typeface="Cambria Math" panose="02040503050406030204" pitchFamily="18" charset="0"/>
                          </a:rPr>
                          <m:t>2</m:t>
                        </m:r>
                      </m:sup>
                    </m:sSubSup>
                    <m:r>
                      <a:rPr lang="en-US" sz="2400" b="0" i="1" smtClean="0">
                        <a:solidFill>
                          <a:prstClr val="black"/>
                        </a:solidFill>
                        <a:latin typeface="Cambria Math" panose="02040503050406030204" pitchFamily="18" charset="0"/>
                        <a:ea typeface="Cambria Math" panose="02040503050406030204" pitchFamily="18" charset="0"/>
                      </a:rPr>
                      <m:t>:=</m:t>
                    </m:r>
                    <m:f>
                      <m:fPr>
                        <m:ctrlPr>
                          <a:rPr lang="en-US" sz="2400" b="0" i="1" smtClean="0">
                            <a:solidFill>
                              <a:prstClr val="black"/>
                            </a:solidFill>
                            <a:latin typeface="Cambria Math" panose="02040503050406030204" pitchFamily="18" charset="0"/>
                            <a:ea typeface="Cambria Math" panose="02040503050406030204" pitchFamily="18" charset="0"/>
                          </a:rPr>
                        </m:ctrlPr>
                      </m:fPr>
                      <m:num>
                        <m:r>
                          <a:rPr lang="en-US" sz="2400" b="0" i="1" smtClean="0">
                            <a:solidFill>
                              <a:prstClr val="black"/>
                            </a:solidFill>
                            <a:latin typeface="Cambria Math" panose="02040503050406030204" pitchFamily="18" charset="0"/>
                            <a:ea typeface="Cambria Math" panose="02040503050406030204" pitchFamily="18" charset="0"/>
                          </a:rPr>
                          <m:t>1</m:t>
                        </m:r>
                      </m:num>
                      <m:den>
                        <m:sSub>
                          <m:sSubPr>
                            <m:ctrlPr>
                              <a:rPr lang="en-US" sz="2400" b="0" i="1" smtClean="0">
                                <a:solidFill>
                                  <a:prstClr val="black"/>
                                </a:solidFill>
                                <a:latin typeface="Cambria Math" panose="02040503050406030204" pitchFamily="18" charset="0"/>
                                <a:ea typeface="Cambria Math" panose="02040503050406030204" pitchFamily="18" charset="0"/>
                              </a:rPr>
                            </m:ctrlPr>
                          </m:sSubPr>
                          <m:e>
                            <m:r>
                              <a:rPr lang="en-US" sz="2400" b="0" i="1" smtClean="0">
                                <a:solidFill>
                                  <a:prstClr val="black"/>
                                </a:solidFill>
                                <a:latin typeface="Cambria Math" panose="02040503050406030204" pitchFamily="18" charset="0"/>
                                <a:ea typeface="Cambria Math" panose="02040503050406030204" pitchFamily="18" charset="0"/>
                              </a:rPr>
                              <m:t>𝑁</m:t>
                            </m:r>
                          </m:e>
                          <m:sub>
                            <m:r>
                              <a:rPr lang="en-US" sz="2400" b="0" i="1" smtClean="0">
                                <a:solidFill>
                                  <a:prstClr val="black"/>
                                </a:solidFill>
                                <a:latin typeface="Cambria Math" panose="02040503050406030204" pitchFamily="18" charset="0"/>
                                <a:ea typeface="Cambria Math" panose="02040503050406030204" pitchFamily="18" charset="0"/>
                              </a:rPr>
                              <m:t>𝜉</m:t>
                            </m:r>
                          </m:sub>
                        </m:sSub>
                      </m:den>
                    </m:f>
                    <m:nary>
                      <m:naryPr>
                        <m:chr m:val="∑"/>
                        <m:ctrlPr>
                          <a:rPr lang="en-US" sz="2400" i="1">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𝜉</m:t>
                            </m:r>
                          </m:sub>
                        </m:sSub>
                      </m:sup>
                      <m:e>
                        <m:sSubSup>
                          <m:sSubSupPr>
                            <m:ctrlPr>
                              <a:rPr lang="en-US" sz="2400" b="0" i="1" smtClean="0">
                                <a:solidFill>
                                  <a:prstClr val="black"/>
                                </a:solidFill>
                                <a:latin typeface="Cambria Math" panose="02040503050406030204" pitchFamily="18" charset="0"/>
                                <a:ea typeface="Cambria Math" panose="02040503050406030204" pitchFamily="18" charset="0"/>
                              </a:rPr>
                            </m:ctrlPr>
                          </m:sSub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b="0" i="1" smtClean="0">
                                    <a:solidFill>
                                      <a:prstClr val="black"/>
                                    </a:solidFill>
                                    <a:latin typeface="Cambria Math" panose="02040503050406030204" pitchFamily="18" charset="0"/>
                                    <a:ea typeface="Cambria Math" panose="02040503050406030204" pitchFamily="18" charset="0"/>
                                  </a:rPr>
                                  <m:t>𝜎</m:t>
                                </m:r>
                              </m:e>
                            </m:acc>
                          </m:e>
                          <m:sub>
                            <m:r>
                              <a:rPr lang="en-US" sz="2400" b="0" i="1" smtClean="0">
                                <a:solidFill>
                                  <a:prstClr val="black"/>
                                </a:solidFill>
                                <a:latin typeface="Cambria Math" panose="02040503050406030204" pitchFamily="18" charset="0"/>
                                <a:ea typeface="Cambria Math" panose="02040503050406030204" pitchFamily="18" charset="0"/>
                              </a:rPr>
                              <m:t>𝜂</m:t>
                            </m:r>
                          </m:sub>
                          <m:sup>
                            <m:r>
                              <a:rPr lang="en-US" sz="2400" b="0" i="1" smtClean="0">
                                <a:solidFill>
                                  <a:prstClr val="black"/>
                                </a:solidFill>
                                <a:latin typeface="Cambria Math" panose="02040503050406030204" pitchFamily="18" charset="0"/>
                                <a:ea typeface="Cambria Math" panose="02040503050406030204" pitchFamily="18" charset="0"/>
                              </a:rPr>
                              <m:t>2</m:t>
                            </m:r>
                          </m:sup>
                        </m:sSubSup>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𝜉</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ea typeface="Cambria Math" panose="02040503050406030204" pitchFamily="18" charset="0"/>
                          </a:rPr>
                          <m:t> </m:t>
                        </m:r>
                      </m:e>
                    </m:nary>
                  </m:oMath>
                </a14:m>
                <a:r>
                  <a:rPr lang="en-US" sz="2400" dirty="0">
                    <a:latin typeface="Arial" panose="020B0604020202020204" pitchFamily="34" charset="0"/>
                    <a:cs typeface="Arial" panose="020B0604020202020204" pitchFamily="34" charset="0"/>
                  </a:rPr>
                  <a:t> </a:t>
                </a:r>
              </a:p>
            </p:txBody>
          </p:sp>
        </mc:Choice>
        <mc:Fallback xmlns="">
          <p:sp>
            <p:nvSpPr>
              <p:cNvPr id="9" name="TextBox 8">
                <a:extLst>
                  <a:ext uri="{FF2B5EF4-FFF2-40B4-BE49-F238E27FC236}">
                    <a16:creationId xmlns:a16="http://schemas.microsoft.com/office/drawing/2014/main" id="{58778DA8-457C-3665-9573-B39177DDFEBF}"/>
                  </a:ext>
                </a:extLst>
              </p:cNvPr>
              <p:cNvSpPr txBox="1">
                <a:spLocks noRot="1" noChangeAspect="1" noMove="1" noResize="1" noEditPoints="1" noAdjustHandles="1" noChangeArrowheads="1" noChangeShapeType="1" noTextEdit="1"/>
              </p:cNvSpPr>
              <p:nvPr/>
            </p:nvSpPr>
            <p:spPr>
              <a:xfrm>
                <a:off x="6016953" y="3752017"/>
                <a:ext cx="5571203" cy="736677"/>
              </a:xfrm>
              <a:prstGeom prst="rect">
                <a:avLst/>
              </a:prstGeom>
              <a:blipFill>
                <a:blip r:embed="rId7"/>
                <a:stretch>
                  <a:fillRect l="-227" t="-66102" b="-9830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818A854-B289-DAD8-FDBD-D38AB854A6F0}"/>
              </a:ext>
            </a:extLst>
          </p:cNvPr>
          <p:cNvSpPr txBox="1"/>
          <p:nvPr/>
        </p:nvSpPr>
        <p:spPr>
          <a:xfrm>
            <a:off x="9085943" y="1653869"/>
            <a:ext cx="2359943"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Now an MC/DC feature!</a:t>
            </a:r>
          </a:p>
        </p:txBody>
      </p:sp>
      <p:sp>
        <p:nvSpPr>
          <p:cNvPr id="14" name="Slide Number Placeholder 13">
            <a:extLst>
              <a:ext uri="{FF2B5EF4-FFF2-40B4-BE49-F238E27FC236}">
                <a16:creationId xmlns:a16="http://schemas.microsoft.com/office/drawing/2014/main" id="{F9042B6F-5869-8400-3D0A-712E98B36EF9}"/>
              </a:ext>
            </a:extLst>
          </p:cNvPr>
          <p:cNvSpPr>
            <a:spLocks noGrp="1"/>
          </p:cNvSpPr>
          <p:nvPr>
            <p:ph type="sldNum" sz="quarter" idx="12"/>
          </p:nvPr>
        </p:nvSpPr>
        <p:spPr/>
        <p:txBody>
          <a:bodyPr/>
          <a:lstStyle/>
          <a:p>
            <a:fld id="{A7B37A42-1143-48FC-B4BA-4801294DBEED}" type="slidenum">
              <a:rPr lang="en-US" smtClean="0"/>
              <a:t>20</a:t>
            </a:fld>
            <a:endParaRPr lang="en-US"/>
          </a:p>
        </p:txBody>
      </p:sp>
      <p:sp>
        <p:nvSpPr>
          <p:cNvPr id="19" name="Rectangle 18">
            <a:extLst>
              <a:ext uri="{FF2B5EF4-FFF2-40B4-BE49-F238E27FC236}">
                <a16:creationId xmlns:a16="http://schemas.microsoft.com/office/drawing/2014/main" id="{0E5BA664-C366-0ACE-C01E-0BF4F5992ED7}"/>
              </a:ext>
            </a:extLst>
          </p:cNvPr>
          <p:cNvSpPr/>
          <p:nvPr/>
        </p:nvSpPr>
        <p:spPr>
          <a:xfrm>
            <a:off x="5688767" y="5898630"/>
            <a:ext cx="472190" cy="632815"/>
          </a:xfrm>
          <a:prstGeom prst="rect">
            <a:avLst/>
          </a:pr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Brace 20">
            <a:extLst>
              <a:ext uri="{FF2B5EF4-FFF2-40B4-BE49-F238E27FC236}">
                <a16:creationId xmlns:a16="http://schemas.microsoft.com/office/drawing/2014/main" id="{5CE787BB-47CD-D2DB-EC87-8B61B55E583C}"/>
              </a:ext>
            </a:extLst>
          </p:cNvPr>
          <p:cNvSpPr/>
          <p:nvPr/>
        </p:nvSpPr>
        <p:spPr>
          <a:xfrm rot="5400000">
            <a:off x="6479194" y="6365103"/>
            <a:ext cx="365125" cy="50524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FBE72653-B900-9048-BC60-ACDFCAECBC8B}"/>
              </a:ext>
            </a:extLst>
          </p:cNvPr>
          <p:cNvSpPr/>
          <p:nvPr/>
        </p:nvSpPr>
        <p:spPr>
          <a:xfrm rot="5400000">
            <a:off x="7232616" y="6363453"/>
            <a:ext cx="365125" cy="505242"/>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a:extLst>
              <a:ext uri="{FF2B5EF4-FFF2-40B4-BE49-F238E27FC236}">
                <a16:creationId xmlns:a16="http://schemas.microsoft.com/office/drawing/2014/main" id="{B41FC819-6F90-2EA5-9D8B-5ACB9219CA09}"/>
              </a:ext>
            </a:extLst>
          </p:cNvPr>
          <p:cNvSpPr/>
          <p:nvPr/>
        </p:nvSpPr>
        <p:spPr>
          <a:xfrm>
            <a:off x="6914378" y="2072308"/>
            <a:ext cx="413885" cy="528483"/>
          </a:xfrm>
          <a:prstGeom prst="rect">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847281-B4B7-293C-F82A-E5BFAFAD4876}"/>
              </a:ext>
            </a:extLst>
          </p:cNvPr>
          <p:cNvSpPr/>
          <p:nvPr/>
        </p:nvSpPr>
        <p:spPr>
          <a:xfrm>
            <a:off x="2040450" y="1279121"/>
            <a:ext cx="475308" cy="613278"/>
          </a:xfrm>
          <a:prstGeom prst="rect">
            <a:avLst/>
          </a:prstGeom>
          <a:noFill/>
          <a:ln w="381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733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13A56-C081-7E65-39ED-F86826F730A8}"/>
              </a:ext>
            </a:extLst>
          </p:cNvPr>
          <p:cNvSpPr>
            <a:spLocks noGrp="1"/>
          </p:cNvSpPr>
          <p:nvPr>
            <p:ph type="title"/>
          </p:nvPr>
        </p:nvSpPr>
        <p:spPr/>
        <p:txBody>
          <a:bodyPr>
            <a:normAutofit fontScale="90000"/>
          </a:bodyPr>
          <a:lstStyle/>
          <a:p>
            <a:r>
              <a:rPr lang="en-US" dirty="0"/>
              <a:t>Formulation – Estimator evaluation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B98E48-0AF5-3F9B-0F51-2E55F046D620}"/>
                  </a:ext>
                </a:extLst>
              </p:cNvPr>
              <p:cNvSpPr>
                <a:spLocks noGrp="1"/>
              </p:cNvSpPr>
              <p:nvPr>
                <p:ph idx="1"/>
              </p:nvPr>
            </p:nvSpPr>
            <p:spPr/>
            <p:txBody>
              <a:bodyPr/>
              <a:lstStyle/>
              <a:p>
                <a:r>
                  <a:rPr lang="en-US" dirty="0"/>
                  <a:t>True or continuous value </a:t>
                </a:r>
                <a14:m>
                  <m:oMath xmlns:m="http://schemas.openxmlformats.org/officeDocument/2006/math">
                    <m:r>
                      <a:rPr lang="en-US" b="0" i="1" smtClean="0">
                        <a:latin typeface="Cambria Math" panose="02040503050406030204" pitchFamily="18" charset="0"/>
                      </a:rPr>
                      <m:t>𝜃</m:t>
                    </m:r>
                  </m:oMath>
                </a14:m>
                <a:r>
                  <a:rPr lang="en-US" dirty="0"/>
                  <a:t> is approximated using an estimator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oMath>
                </a14:m>
                <a:r>
                  <a:rPr lang="en-US" dirty="0"/>
                  <a:t>.</a:t>
                </a:r>
              </a:p>
              <a:p>
                <a:r>
                  <a:rPr lang="en-US" dirty="0"/>
                  <a:t>An estimator can be characterized by its mean-squared error (MSE), which captures both its variance and bias.</a:t>
                </a:r>
              </a:p>
              <a:p>
                <a:pPr lvl="1"/>
                <a:r>
                  <a:rPr lang="en-US" dirty="0"/>
                  <a:t>Variance characterizes how far the estimator is, on average, from its mean.</a:t>
                </a:r>
              </a:p>
              <a:p>
                <a:pPr lvl="1"/>
                <a:r>
                  <a:rPr lang="en-US" dirty="0"/>
                  <a:t>Bias characterizes how far the estimator’s mean is, on average, from the true value.</a:t>
                </a:r>
              </a:p>
            </p:txBody>
          </p:sp>
        </mc:Choice>
        <mc:Fallback>
          <p:sp>
            <p:nvSpPr>
              <p:cNvPr id="3" name="Content Placeholder 2">
                <a:extLst>
                  <a:ext uri="{FF2B5EF4-FFF2-40B4-BE49-F238E27FC236}">
                    <a16:creationId xmlns:a16="http://schemas.microsoft.com/office/drawing/2014/main" id="{87B98E48-0AF5-3F9B-0F51-2E55F046D620}"/>
                  </a:ext>
                </a:extLst>
              </p:cNvPr>
              <p:cNvSpPr>
                <a:spLocks noGrp="1" noRot="1" noChangeAspect="1" noMove="1" noResize="1" noEditPoints="1" noAdjustHandles="1" noChangeArrowheads="1" noChangeShapeType="1" noTextEdit="1"/>
              </p:cNvSpPr>
              <p:nvPr>
                <p:ph idx="1"/>
              </p:nvPr>
            </p:nvSpPr>
            <p:spPr>
              <a:blipFill>
                <a:blip r:embed="rId2"/>
                <a:stretch>
                  <a:fillRect l="-777" t="-12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D0F6251-02CF-9BB9-CDAB-1510FAEBA2A6}"/>
                  </a:ext>
                </a:extLst>
              </p:cNvPr>
              <p:cNvSpPr txBox="1"/>
              <p:nvPr/>
            </p:nvSpPr>
            <p:spPr>
              <a:xfrm>
                <a:off x="3865882" y="3565056"/>
                <a:ext cx="4460236" cy="648767"/>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𝑆𝐸</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𝔼</m:t>
                      </m:r>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acc>
                                    <m:accPr>
                                      <m:chr m:val="̂"/>
                                      <m:ctrlPr>
                                        <a:rPr lang="en-US" sz="240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e>
                            <m:sup>
                              <m:r>
                                <a:rPr lang="en-US" sz="2400" b="0" i="1" smtClean="0">
                                  <a:latin typeface="Cambria Math" panose="02040503050406030204" pitchFamily="18" charset="0"/>
                                  <a:ea typeface="Cambria Math" panose="02040503050406030204" pitchFamily="18" charset="0"/>
                                </a:rPr>
                                <m:t>2</m:t>
                              </m:r>
                            </m:sup>
                          </m:sSup>
                        </m:e>
                      </m:d>
                      <m:r>
                        <a:rPr lang="en-US" sz="2400" b="0" i="1" smtClean="0">
                          <a:latin typeface="Cambria Math" panose="02040503050406030204" pitchFamily="18" charset="0"/>
                          <a:ea typeface="Cambria Math" panose="02040503050406030204" pitchFamily="18" charset="0"/>
                        </a:rPr>
                        <m:t> </m:t>
                      </m:r>
                    </m:oMath>
                  </m:oMathPara>
                </a14:m>
                <a:endParaRPr lang="en-US" sz="2400" dirty="0"/>
              </a:p>
            </p:txBody>
          </p:sp>
        </mc:Choice>
        <mc:Fallback>
          <p:sp>
            <p:nvSpPr>
              <p:cNvPr id="4" name="TextBox 3">
                <a:extLst>
                  <a:ext uri="{FF2B5EF4-FFF2-40B4-BE49-F238E27FC236}">
                    <a16:creationId xmlns:a16="http://schemas.microsoft.com/office/drawing/2014/main" id="{6D0F6251-02CF-9BB9-CDAB-1510FAEBA2A6}"/>
                  </a:ext>
                </a:extLst>
              </p:cNvPr>
              <p:cNvSpPr txBox="1">
                <a:spLocks noRot="1" noChangeAspect="1" noMove="1" noResize="1" noEditPoints="1" noAdjustHandles="1" noChangeArrowheads="1" noChangeShapeType="1" noTextEdit="1"/>
              </p:cNvSpPr>
              <p:nvPr/>
            </p:nvSpPr>
            <p:spPr>
              <a:xfrm>
                <a:off x="3865882" y="3565056"/>
                <a:ext cx="4460236" cy="648767"/>
              </a:xfrm>
              <a:prstGeom prst="rect">
                <a:avLst/>
              </a:prstGeom>
              <a:blipFill>
                <a:blip r:embed="rId3"/>
                <a:stretch>
                  <a:fillRect b="-384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5D13563-9DA4-DFFF-5CD8-068D4D174AD5}"/>
                  </a:ext>
                </a:extLst>
              </p:cNvPr>
              <p:cNvSpPr txBox="1"/>
              <p:nvPr/>
            </p:nvSpPr>
            <p:spPr>
              <a:xfrm>
                <a:off x="4114059" y="5289872"/>
                <a:ext cx="4460236" cy="522707"/>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𝐵𝑖𝑎</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𝑠</m:t>
                          </m:r>
                        </m:e>
                        <m:sup>
                          <m:r>
                            <a:rPr lang="en-US" sz="2400" b="0" i="1" smtClean="0">
                              <a:latin typeface="Cambria Math" panose="02040503050406030204" pitchFamily="18" charset="0"/>
                              <a:ea typeface="Cambria Math" panose="02040503050406030204" pitchFamily="18" charset="0"/>
                            </a:rPr>
                            <m:t>2</m:t>
                          </m:r>
                        </m:sup>
                      </m:sSup>
                      <m:d>
                        <m:dPr>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oMath>
                  </m:oMathPara>
                </a14:m>
                <a:endParaRPr lang="en-US" sz="2400" dirty="0"/>
              </a:p>
            </p:txBody>
          </p:sp>
        </mc:Choice>
        <mc:Fallback>
          <p:sp>
            <p:nvSpPr>
              <p:cNvPr id="5" name="TextBox 4">
                <a:extLst>
                  <a:ext uri="{FF2B5EF4-FFF2-40B4-BE49-F238E27FC236}">
                    <a16:creationId xmlns:a16="http://schemas.microsoft.com/office/drawing/2014/main" id="{A5D13563-9DA4-DFFF-5CD8-068D4D174AD5}"/>
                  </a:ext>
                </a:extLst>
              </p:cNvPr>
              <p:cNvSpPr txBox="1">
                <a:spLocks noRot="1" noChangeAspect="1" noMove="1" noResize="1" noEditPoints="1" noAdjustHandles="1" noChangeArrowheads="1" noChangeShapeType="1" noTextEdit="1"/>
              </p:cNvSpPr>
              <p:nvPr/>
            </p:nvSpPr>
            <p:spPr>
              <a:xfrm>
                <a:off x="4114059" y="5289872"/>
                <a:ext cx="4460236" cy="522707"/>
              </a:xfrm>
              <a:prstGeom prst="rect">
                <a:avLst/>
              </a:prstGeom>
              <a:blipFill>
                <a:blip r:embed="rId4"/>
                <a:stretch>
                  <a:fillRect t="-714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CA20B87-AB38-211E-553C-1806CD9D06FA}"/>
                  </a:ext>
                </a:extLst>
              </p:cNvPr>
              <p:cNvSpPr txBox="1"/>
              <p:nvPr/>
            </p:nvSpPr>
            <p:spPr>
              <a:xfrm>
                <a:off x="4114059" y="4441753"/>
                <a:ext cx="4460236" cy="584071"/>
              </a:xfrm>
              <a:prstGeom prst="rect">
                <a:avLst/>
              </a:prstGeom>
              <a:noFill/>
              <a:ln>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𝜃</m:t>
                                      </m:r>
                                    </m:e>
                                  </m:acc>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e>
                          </m:d>
                        </m:e>
                        <m:sup>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6" name="TextBox 5">
                <a:extLst>
                  <a:ext uri="{FF2B5EF4-FFF2-40B4-BE49-F238E27FC236}">
                    <a16:creationId xmlns:a16="http://schemas.microsoft.com/office/drawing/2014/main" id="{9CA20B87-AB38-211E-553C-1806CD9D06FA}"/>
                  </a:ext>
                </a:extLst>
              </p:cNvPr>
              <p:cNvSpPr txBox="1">
                <a:spLocks noRot="1" noChangeAspect="1" noMove="1" noResize="1" noEditPoints="1" noAdjustHandles="1" noChangeArrowheads="1" noChangeShapeType="1" noTextEdit="1"/>
              </p:cNvSpPr>
              <p:nvPr/>
            </p:nvSpPr>
            <p:spPr>
              <a:xfrm>
                <a:off x="4114059" y="4441753"/>
                <a:ext cx="4460236" cy="584071"/>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24271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Results – Analytic problem</a:t>
            </a:r>
          </a:p>
        </p:txBody>
      </p:sp>
      <p:pic>
        <p:nvPicPr>
          <p:cNvPr id="28" name="Picture 27">
            <a:extLst>
              <a:ext uri="{FF2B5EF4-FFF2-40B4-BE49-F238E27FC236}">
                <a16:creationId xmlns:a16="http://schemas.microsoft.com/office/drawing/2014/main" id="{B74E7AAC-A7A0-E9EB-F720-0CBD29E0FB56}"/>
              </a:ext>
            </a:extLst>
          </p:cNvPr>
          <p:cNvPicPr>
            <a:picLocks noChangeAspect="1"/>
          </p:cNvPicPr>
          <p:nvPr/>
        </p:nvPicPr>
        <p:blipFill rotWithShape="1">
          <a:blip r:embed="rId2"/>
          <a:srcRect l="2773" t="30504" b="29340"/>
          <a:stretch/>
        </p:blipFill>
        <p:spPr>
          <a:xfrm>
            <a:off x="6599807" y="1060385"/>
            <a:ext cx="5017543" cy="1289684"/>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DCA400B-747C-1D44-5559-6E5187195B5C}"/>
                  </a:ext>
                </a:extLst>
              </p:cNvPr>
              <p:cNvSpPr/>
              <p:nvPr/>
            </p:nvSpPr>
            <p:spPr>
              <a:xfrm>
                <a:off x="6751479" y="1272210"/>
                <a:ext cx="875269" cy="87462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r>
                            <a:rPr lang="en-US" sz="2400" b="0" i="0" smtClean="0">
                              <a:latin typeface="Cambria Math" panose="02040503050406030204" pitchFamily="18" charset="0"/>
                            </a:rPr>
                            <m:t>,1</m:t>
                          </m:r>
                        </m:sub>
                      </m:sSub>
                    </m:oMath>
                  </m:oMathPara>
                </a14:m>
                <a:endParaRPr lang="en-US" sz="2400" b="0" dirty="0"/>
              </a:p>
            </p:txBody>
          </p:sp>
        </mc:Choice>
        <mc:Fallback xmlns="">
          <p:sp>
            <p:nvSpPr>
              <p:cNvPr id="29" name="Rectangle 28">
                <a:extLst>
                  <a:ext uri="{FF2B5EF4-FFF2-40B4-BE49-F238E27FC236}">
                    <a16:creationId xmlns:a16="http://schemas.microsoft.com/office/drawing/2014/main" id="{8DCA400B-747C-1D44-5559-6E5187195B5C}"/>
                  </a:ext>
                </a:extLst>
              </p:cNvPr>
              <p:cNvSpPr>
                <a:spLocks noRot="1" noChangeAspect="1" noMove="1" noResize="1" noEditPoints="1" noAdjustHandles="1" noChangeArrowheads="1" noChangeShapeType="1" noTextEdit="1"/>
              </p:cNvSpPr>
              <p:nvPr/>
            </p:nvSpPr>
            <p:spPr>
              <a:xfrm>
                <a:off x="6751479" y="1272210"/>
                <a:ext cx="875269" cy="87462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C44DED5C-CBE6-2C53-C0C5-11EA9F7400E2}"/>
                  </a:ext>
                </a:extLst>
              </p:cNvPr>
              <p:cNvSpPr/>
              <p:nvPr/>
            </p:nvSpPr>
            <p:spPr>
              <a:xfrm>
                <a:off x="10447275" y="1251585"/>
                <a:ext cx="1048090" cy="874627"/>
              </a:xfrm>
              <a:prstGeom prst="rect">
                <a:avLst/>
              </a:prstGeom>
              <a:solidFill>
                <a:srgbClr val="05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r>
                            <a:rPr lang="en-US" sz="2400" b="0" i="1" smtClean="0">
                              <a:latin typeface="Cambria Math" panose="02040503050406030204" pitchFamily="18" charset="0"/>
                            </a:rPr>
                            <m:t>3</m:t>
                          </m:r>
                        </m:sub>
                      </m:sSub>
                    </m:oMath>
                  </m:oMathPara>
                </a14:m>
                <a:endParaRPr lang="en-US" sz="2400" b="0" dirty="0"/>
              </a:p>
            </p:txBody>
          </p:sp>
        </mc:Choice>
        <mc:Fallback xmlns="">
          <p:sp>
            <p:nvSpPr>
              <p:cNvPr id="30" name="Rectangle 29">
                <a:extLst>
                  <a:ext uri="{FF2B5EF4-FFF2-40B4-BE49-F238E27FC236}">
                    <a16:creationId xmlns:a16="http://schemas.microsoft.com/office/drawing/2014/main" id="{C44DED5C-CBE6-2C53-C0C5-11EA9F7400E2}"/>
                  </a:ext>
                </a:extLst>
              </p:cNvPr>
              <p:cNvSpPr>
                <a:spLocks noRot="1" noChangeAspect="1" noMove="1" noResize="1" noEditPoints="1" noAdjustHandles="1" noChangeArrowheads="1" noChangeShapeType="1" noTextEdit="1"/>
              </p:cNvSpPr>
              <p:nvPr/>
            </p:nvSpPr>
            <p:spPr>
              <a:xfrm>
                <a:off x="10447275" y="1251585"/>
                <a:ext cx="1048090" cy="87462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5D05F9F-8CC9-D416-4CB1-A87A23D38D9F}"/>
                  </a:ext>
                </a:extLst>
              </p:cNvPr>
              <p:cNvSpPr/>
              <p:nvPr/>
            </p:nvSpPr>
            <p:spPr>
              <a:xfrm>
                <a:off x="8599377" y="1284018"/>
                <a:ext cx="875269" cy="874627"/>
              </a:xfrm>
              <a:prstGeom prst="rect">
                <a:avLst/>
              </a:prstGeom>
              <a:solidFill>
                <a:srgbClr val="05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r>
                            <a:rPr lang="en-US" sz="2400" b="0" i="1" smtClean="0">
                              <a:latin typeface="Cambria Math" panose="02040503050406030204" pitchFamily="18" charset="0"/>
                            </a:rPr>
                            <m:t>2</m:t>
                          </m:r>
                        </m:sub>
                      </m:sSub>
                    </m:oMath>
                  </m:oMathPara>
                </a14:m>
                <a:endParaRPr lang="en-US" sz="2400" b="0" dirty="0"/>
              </a:p>
            </p:txBody>
          </p:sp>
        </mc:Choice>
        <mc:Fallback xmlns="">
          <p:sp>
            <p:nvSpPr>
              <p:cNvPr id="31" name="Rectangle 30">
                <a:extLst>
                  <a:ext uri="{FF2B5EF4-FFF2-40B4-BE49-F238E27FC236}">
                    <a16:creationId xmlns:a16="http://schemas.microsoft.com/office/drawing/2014/main" id="{75D05F9F-8CC9-D416-4CB1-A87A23D38D9F}"/>
                  </a:ext>
                </a:extLst>
              </p:cNvPr>
              <p:cNvSpPr>
                <a:spLocks noRot="1" noChangeAspect="1" noMove="1" noResize="1" noEditPoints="1" noAdjustHandles="1" noChangeArrowheads="1" noChangeShapeType="1" noTextEdit="1"/>
              </p:cNvSpPr>
              <p:nvPr/>
            </p:nvSpPr>
            <p:spPr>
              <a:xfrm>
                <a:off x="8599377" y="1284018"/>
                <a:ext cx="875269" cy="874627"/>
              </a:xfrm>
              <a:prstGeom prst="rect">
                <a:avLst/>
              </a:prstGeom>
              <a:blipFill>
                <a:blip r:embed="rId5"/>
                <a:stretch>
                  <a:fillRect/>
                </a:stretch>
              </a:blipFill>
              <a:ln>
                <a:no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206A8D3-116C-0180-4FA4-503EDD1202AE}"/>
              </a:ext>
            </a:extLst>
          </p:cNvPr>
          <p:cNvCxnSpPr/>
          <p:nvPr/>
        </p:nvCxnSpPr>
        <p:spPr>
          <a:xfrm>
            <a:off x="5451353" y="1708309"/>
            <a:ext cx="108321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2811B179-8081-BD11-3EC6-809B65479213}"/>
                  </a:ext>
                </a:extLst>
              </p:cNvPr>
              <p:cNvGraphicFramePr>
                <a:graphicFrameLocks noGrp="1"/>
              </p:cNvGraphicFramePr>
              <p:nvPr/>
            </p:nvGraphicFramePr>
            <p:xfrm>
              <a:off x="7393354" y="2843300"/>
              <a:ext cx="3787979" cy="3019820"/>
            </p:xfrm>
            <a:graphic>
              <a:graphicData uri="http://schemas.openxmlformats.org/drawingml/2006/table">
                <a:tbl>
                  <a:tblPr firstRow="1" bandRow="1">
                    <a:tableStyleId>{5C22544A-7EE6-4342-B048-85BDC9FD1C3A}</a:tableStyleId>
                  </a:tblPr>
                  <a:tblGrid>
                    <a:gridCol w="1264880">
                      <a:extLst>
                        <a:ext uri="{9D8B030D-6E8A-4147-A177-3AD203B41FA5}">
                          <a16:colId xmlns:a16="http://schemas.microsoft.com/office/drawing/2014/main" val="4042718587"/>
                        </a:ext>
                      </a:extLst>
                    </a:gridCol>
                    <a:gridCol w="2523099">
                      <a:extLst>
                        <a:ext uri="{9D8B030D-6E8A-4147-A177-3AD203B41FA5}">
                          <a16:colId xmlns:a16="http://schemas.microsoft.com/office/drawing/2014/main" val="1834663267"/>
                        </a:ext>
                      </a:extLst>
                    </a:gridCol>
                  </a:tblGrid>
                  <a:tr h="754955">
                    <a:tc>
                      <a:txBody>
                        <a:bodyPr/>
                        <a:lstStyle/>
                        <a:p>
                          <a:pPr algn="r"/>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m:rPr>
                                        <m:sty m:val="p"/>
                                      </m:rPr>
                                      <a:rPr lang="en-US" sz="2400" b="0" i="0" smtClean="0">
                                        <a:latin typeface="Cambria Math" panose="02040503050406030204" pitchFamily="18" charset="0"/>
                                      </a:rPr>
                                      <m:t>t</m:t>
                                    </m:r>
                                  </m:sub>
                                </m:sSub>
                              </m:oMath>
                            </m:oMathPara>
                          </a14:m>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93925314"/>
                      </a:ext>
                    </a:extLst>
                  </a:tr>
                  <a:tr h="754955">
                    <a:tc>
                      <a:txBody>
                        <a:bodyPr/>
                        <a:lstStyle/>
                        <a:p>
                          <a:pPr algn="r"/>
                          <a:r>
                            <a:rPr lang="en-US" sz="2400" dirty="0">
                              <a:latin typeface="Arial" panose="020B0604020202020204" pitchFamily="34" charset="0"/>
                              <a:cs typeface="Arial" panose="020B0604020202020204" pitchFamily="34" charset="0"/>
                            </a:rPr>
                            <a:t>Mat 1</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𝒰</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1.6</m:t>
                                    </m:r>
                                  </m:e>
                                </m:d>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extLst>
                      <a:ext uri="{0D108BD9-81ED-4DB2-BD59-A6C34878D82A}">
                        <a16:rowId xmlns:a16="http://schemas.microsoft.com/office/drawing/2014/main" val="1820389909"/>
                      </a:ext>
                    </a:extLst>
                  </a:tr>
                  <a:tr h="754955">
                    <a:tc>
                      <a:txBody>
                        <a:bodyPr/>
                        <a:lstStyle/>
                        <a:p>
                          <a:pPr algn="r"/>
                          <a:r>
                            <a:rPr lang="en-US" sz="2400" dirty="0">
                              <a:latin typeface="Arial" panose="020B0604020202020204" pitchFamily="34" charset="0"/>
                              <a:cs typeface="Arial" panose="020B0604020202020204" pitchFamily="34" charset="0"/>
                            </a:rPr>
                            <a:t>Mat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𝒰</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03</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0.27</m:t>
                                    </m:r>
                                  </m:e>
                                </m:d>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extLst>
                      <a:ext uri="{0D108BD9-81ED-4DB2-BD59-A6C34878D82A}">
                        <a16:rowId xmlns:a16="http://schemas.microsoft.com/office/drawing/2014/main" val="1111478402"/>
                      </a:ext>
                    </a:extLst>
                  </a:tr>
                  <a:tr h="754955">
                    <a:tc>
                      <a:txBody>
                        <a:bodyPr/>
                        <a:lstStyle/>
                        <a:p>
                          <a:pPr algn="r"/>
                          <a:r>
                            <a:rPr lang="en-US" sz="2400" dirty="0">
                              <a:latin typeface="Arial" panose="020B0604020202020204" pitchFamily="34" charset="0"/>
                              <a:cs typeface="Arial" panose="020B0604020202020204" pitchFamily="34" charset="0"/>
                            </a:rPr>
                            <a:t>Mat 3</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𝒰</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1.1</m:t>
                                    </m:r>
                                  </m:e>
                                </m:d>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extLst>
                      <a:ext uri="{0D108BD9-81ED-4DB2-BD59-A6C34878D82A}">
                        <a16:rowId xmlns:a16="http://schemas.microsoft.com/office/drawing/2014/main" val="936454130"/>
                      </a:ext>
                    </a:extLst>
                  </a:tr>
                </a:tbl>
              </a:graphicData>
            </a:graphic>
          </p:graphicFrame>
        </mc:Choice>
        <mc:Fallback xmlns="">
          <p:graphicFrame>
            <p:nvGraphicFramePr>
              <p:cNvPr id="36" name="Table 35">
                <a:extLst>
                  <a:ext uri="{FF2B5EF4-FFF2-40B4-BE49-F238E27FC236}">
                    <a16:creationId xmlns:a16="http://schemas.microsoft.com/office/drawing/2014/main" id="{2811B179-8081-BD11-3EC6-809B65479213}"/>
                  </a:ext>
                </a:extLst>
              </p:cNvPr>
              <p:cNvGraphicFramePr>
                <a:graphicFrameLocks noGrp="1"/>
              </p:cNvGraphicFramePr>
              <p:nvPr>
                <p:extLst>
                  <p:ext uri="{D42A27DB-BD31-4B8C-83A1-F6EECF244321}">
                    <p14:modId xmlns:p14="http://schemas.microsoft.com/office/powerpoint/2010/main" val="3299482913"/>
                  </p:ext>
                </p:extLst>
              </p:nvPr>
            </p:nvGraphicFramePr>
            <p:xfrm>
              <a:off x="7393354" y="2843300"/>
              <a:ext cx="3787979" cy="3019820"/>
            </p:xfrm>
            <a:graphic>
              <a:graphicData uri="http://schemas.openxmlformats.org/drawingml/2006/table">
                <a:tbl>
                  <a:tblPr firstRow="1" bandRow="1">
                    <a:tableStyleId>{5C22544A-7EE6-4342-B048-85BDC9FD1C3A}</a:tableStyleId>
                  </a:tblPr>
                  <a:tblGrid>
                    <a:gridCol w="1264880">
                      <a:extLst>
                        <a:ext uri="{9D8B030D-6E8A-4147-A177-3AD203B41FA5}">
                          <a16:colId xmlns:a16="http://schemas.microsoft.com/office/drawing/2014/main" val="4042718587"/>
                        </a:ext>
                      </a:extLst>
                    </a:gridCol>
                    <a:gridCol w="2523099">
                      <a:extLst>
                        <a:ext uri="{9D8B030D-6E8A-4147-A177-3AD203B41FA5}">
                          <a16:colId xmlns:a16="http://schemas.microsoft.com/office/drawing/2014/main" val="1834663267"/>
                        </a:ext>
                      </a:extLst>
                    </a:gridCol>
                  </a:tblGrid>
                  <a:tr h="754955">
                    <a:tc>
                      <a:txBody>
                        <a:bodyPr/>
                        <a:lstStyle/>
                        <a:p>
                          <a:pPr algn="r"/>
                          <a:endParaRPr lang="en-US" sz="2400" dirty="0">
                            <a:latin typeface="Arial" panose="020B0604020202020204" pitchFamily="34" charset="0"/>
                            <a:cs typeface="Arial" panose="020B0604020202020204" pitchFamily="34" charset="0"/>
                          </a:endParaRPr>
                        </a:p>
                      </a:txBody>
                      <a:tcPr anchor="ctr"/>
                    </a:tc>
                    <a:tc>
                      <a:txBody>
                        <a:bodyPr/>
                        <a:lstStyle/>
                        <a:p>
                          <a:endParaRPr lang="en-US"/>
                        </a:p>
                      </a:txBody>
                      <a:tcPr anchor="ctr">
                        <a:blipFill>
                          <a:blip r:embed="rId6"/>
                          <a:stretch>
                            <a:fillRect l="-50754" r="-1005" b="-300000"/>
                          </a:stretch>
                        </a:blipFill>
                      </a:tcPr>
                    </a:tc>
                    <a:extLst>
                      <a:ext uri="{0D108BD9-81ED-4DB2-BD59-A6C34878D82A}">
                        <a16:rowId xmlns:a16="http://schemas.microsoft.com/office/drawing/2014/main" val="693925314"/>
                      </a:ext>
                    </a:extLst>
                  </a:tr>
                  <a:tr h="754955">
                    <a:tc>
                      <a:txBody>
                        <a:bodyPr/>
                        <a:lstStyle/>
                        <a:p>
                          <a:pPr algn="r"/>
                          <a:r>
                            <a:rPr lang="en-US" sz="2400" dirty="0">
                              <a:latin typeface="Arial" panose="020B0604020202020204" pitchFamily="34" charset="0"/>
                              <a:cs typeface="Arial" panose="020B0604020202020204" pitchFamily="34" charset="0"/>
                            </a:rPr>
                            <a:t>Mat 1</a:t>
                          </a:r>
                        </a:p>
                      </a:txBody>
                      <a:tcPr anchor="ctr"/>
                    </a:tc>
                    <a:tc>
                      <a:txBody>
                        <a:bodyPr/>
                        <a:lstStyle/>
                        <a:p>
                          <a:endParaRPr lang="en-US"/>
                        </a:p>
                      </a:txBody>
                      <a:tcPr anchor="ctr">
                        <a:blipFill>
                          <a:blip r:embed="rId6"/>
                          <a:stretch>
                            <a:fillRect l="-50754" t="-100000" r="-1005" b="-200000"/>
                          </a:stretch>
                        </a:blipFill>
                      </a:tcPr>
                    </a:tc>
                    <a:extLst>
                      <a:ext uri="{0D108BD9-81ED-4DB2-BD59-A6C34878D82A}">
                        <a16:rowId xmlns:a16="http://schemas.microsoft.com/office/drawing/2014/main" val="1820389909"/>
                      </a:ext>
                    </a:extLst>
                  </a:tr>
                  <a:tr h="754955">
                    <a:tc>
                      <a:txBody>
                        <a:bodyPr/>
                        <a:lstStyle/>
                        <a:p>
                          <a:pPr algn="r"/>
                          <a:r>
                            <a:rPr lang="en-US" sz="2400" dirty="0">
                              <a:latin typeface="Arial" panose="020B0604020202020204" pitchFamily="34" charset="0"/>
                              <a:cs typeface="Arial" panose="020B0604020202020204" pitchFamily="34" charset="0"/>
                            </a:rPr>
                            <a:t>Mat 2</a:t>
                          </a:r>
                        </a:p>
                      </a:txBody>
                      <a:tcPr anchor="ctr"/>
                    </a:tc>
                    <a:tc>
                      <a:txBody>
                        <a:bodyPr/>
                        <a:lstStyle/>
                        <a:p>
                          <a:endParaRPr lang="en-US"/>
                        </a:p>
                      </a:txBody>
                      <a:tcPr anchor="ctr">
                        <a:blipFill>
                          <a:blip r:embed="rId6"/>
                          <a:stretch>
                            <a:fillRect l="-50754" t="-203390" r="-1005" b="-103390"/>
                          </a:stretch>
                        </a:blipFill>
                      </a:tcPr>
                    </a:tc>
                    <a:extLst>
                      <a:ext uri="{0D108BD9-81ED-4DB2-BD59-A6C34878D82A}">
                        <a16:rowId xmlns:a16="http://schemas.microsoft.com/office/drawing/2014/main" val="1111478402"/>
                      </a:ext>
                    </a:extLst>
                  </a:tr>
                  <a:tr h="754955">
                    <a:tc>
                      <a:txBody>
                        <a:bodyPr/>
                        <a:lstStyle/>
                        <a:p>
                          <a:pPr algn="r"/>
                          <a:r>
                            <a:rPr lang="en-US" sz="2400" dirty="0">
                              <a:latin typeface="Arial" panose="020B0604020202020204" pitchFamily="34" charset="0"/>
                              <a:cs typeface="Arial" panose="020B0604020202020204" pitchFamily="34" charset="0"/>
                            </a:rPr>
                            <a:t>Mat 3</a:t>
                          </a:r>
                        </a:p>
                      </a:txBody>
                      <a:tcPr anchor="ctr"/>
                    </a:tc>
                    <a:tc>
                      <a:txBody>
                        <a:bodyPr/>
                        <a:lstStyle/>
                        <a:p>
                          <a:endParaRPr lang="en-US"/>
                        </a:p>
                      </a:txBody>
                      <a:tcPr anchor="ctr">
                        <a:blipFill>
                          <a:blip r:embed="rId6"/>
                          <a:stretch>
                            <a:fillRect l="-50754" t="-298333" r="-1005" b="-1667"/>
                          </a:stretch>
                        </a:blipFill>
                      </a:tcPr>
                    </a:tc>
                    <a:extLst>
                      <a:ext uri="{0D108BD9-81ED-4DB2-BD59-A6C34878D82A}">
                        <a16:rowId xmlns:a16="http://schemas.microsoft.com/office/drawing/2014/main" val="936454130"/>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E5B17D-FCCE-5F81-2419-031A6F067B2E}"/>
                  </a:ext>
                </a:extLst>
              </p:cNvPr>
              <p:cNvSpPr txBox="1"/>
              <p:nvPr/>
            </p:nvSpPr>
            <p:spPr>
              <a:xfrm>
                <a:off x="391577" y="2158645"/>
                <a:ext cx="6175610" cy="3970318"/>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800" b="0" dirty="0">
                    <a:latin typeface="Arial" panose="020B0604020202020204" pitchFamily="34" charset="0"/>
                    <a:cs typeface="Arial" panose="020B0604020202020204" pitchFamily="34" charset="0"/>
                  </a:rPr>
                  <a:t>Attenuation through 1D slab, 3 materials</a:t>
                </a:r>
              </a:p>
              <a:p>
                <a:pPr marL="285750" indent="-285750">
                  <a:buClr>
                    <a:schemeClr val="accent1"/>
                  </a:buClr>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r>
                  <a:rPr lang="en-US" sz="2800" dirty="0">
                    <a:latin typeface="Arial" panose="020B0604020202020204" pitchFamily="34" charset="0"/>
                    <a:cs typeface="Arial" panose="020B0604020202020204" pitchFamily="34" charset="0"/>
                  </a:rPr>
                  <a:t>Uncertain total cross sections</a:t>
                </a:r>
              </a:p>
              <a:p>
                <a:pPr>
                  <a:buClr>
                    <a:schemeClr val="accent1"/>
                  </a:buClr>
                </a:pPr>
                <a:endParaRPr lang="en-US" sz="280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𝑄</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𝜉</m:t>
                        </m:r>
                      </m:e>
                    </m:d>
                  </m:oMath>
                </a14:m>
                <a:r>
                  <a:rPr lang="en-US" sz="2800" dirty="0">
                    <a:latin typeface="Arial" panose="020B0604020202020204" pitchFamily="34" charset="0"/>
                    <a:cs typeface="Arial" panose="020B0604020202020204" pitchFamily="34" charset="0"/>
                  </a:rPr>
                  <a:t>: Transmittance, percent of particles that exit</a:t>
                </a:r>
              </a:p>
              <a:p>
                <a:pPr marL="285750" indent="-285750">
                  <a:buClr>
                    <a:schemeClr val="accent1"/>
                  </a:buClr>
                  <a:buFont typeface="Arial" panose="020B0604020202020204" pitchFamily="34" charset="0"/>
                  <a:buChar char="•"/>
                </a:pPr>
                <a:endParaRPr lang="en-US" sz="2800" b="0" dirty="0">
                  <a:latin typeface="Arial" panose="020B0604020202020204" pitchFamily="34" charset="0"/>
                  <a:cs typeface="Arial" panose="020B0604020202020204" pitchFamily="34" charset="0"/>
                </a:endParaRPr>
              </a:p>
              <a:p>
                <a:pPr marL="285750" indent="-285750">
                  <a:buClr>
                    <a:schemeClr val="accent1"/>
                  </a:buClr>
                  <a:buFont typeface="Arial" panose="020B0604020202020204" pitchFamily="34" charset="0"/>
                  <a:buChar char="•"/>
                </a:pPr>
                <a:r>
                  <a:rPr lang="en-US" sz="2800" dirty="0">
                    <a:latin typeface="Arial" panose="020B0604020202020204" pitchFamily="34" charset="0"/>
                    <a:cs typeface="Arial" panose="020B0604020202020204" pitchFamily="34" charset="0"/>
                  </a:rPr>
                  <a:t>Analytic solution for </a:t>
                </a:r>
                <a14:m>
                  <m:oMath xmlns:m="http://schemas.openxmlformats.org/officeDocument/2006/math">
                    <m:r>
                      <a:rPr lang="en-US" sz="2800" i="1" smtClean="0">
                        <a:latin typeface="Cambria Math" panose="02040503050406030204" pitchFamily="18" charset="0"/>
                        <a:ea typeface="Cambria Math" panose="02040503050406030204" pitchFamily="18" charset="0"/>
                      </a:rPr>
                      <m:t>𝕍</m:t>
                    </m:r>
                    <m:r>
                      <a:rPr lang="en-US" sz="2800" i="1" smtClean="0">
                        <a:latin typeface="Cambria Math" panose="02040503050406030204" pitchFamily="18" charset="0"/>
                        <a:ea typeface="Cambria Math" panose="02040503050406030204" pitchFamily="18" charset="0"/>
                      </a:rPr>
                      <m:t>𝑎</m:t>
                    </m:r>
                    <m:sSub>
                      <m:sSubPr>
                        <m:ctrlPr>
                          <a:rPr lang="en-US" sz="2800" b="0" i="1" smtClean="0">
                            <a:latin typeface="Cambria Math" panose="02040503050406030204" pitchFamily="18" charset="0"/>
                            <a:ea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𝑟</m:t>
                        </m:r>
                      </m:e>
                      <m:sub>
                        <m:r>
                          <a:rPr lang="en-US" sz="2800" b="0" i="1" smtClean="0">
                            <a:latin typeface="Cambria Math" panose="02040503050406030204" pitchFamily="18" charset="0"/>
                            <a:ea typeface="Cambria Math" panose="02040503050406030204" pitchFamily="18" charset="0"/>
                          </a:rPr>
                          <m:t>𝜉</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𝑄</m:t>
                    </m:r>
                    <m:r>
                      <a:rPr lang="en-US" sz="2800" b="0" i="1" smtClean="0">
                        <a:latin typeface="Cambria Math" panose="02040503050406030204" pitchFamily="18" charset="0"/>
                        <a:ea typeface="Cambria Math" panose="02040503050406030204" pitchFamily="18" charset="0"/>
                      </a:rPr>
                      <m:t>]</m:t>
                    </m:r>
                  </m:oMath>
                </a14:m>
                <a:endParaRPr lang="en-US" sz="2800" b="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2DE5B17D-FCCE-5F81-2419-031A6F067B2E}"/>
                  </a:ext>
                </a:extLst>
              </p:cNvPr>
              <p:cNvSpPr txBox="1">
                <a:spLocks noRot="1" noChangeAspect="1" noMove="1" noResize="1" noEditPoints="1" noAdjustHandles="1" noChangeArrowheads="1" noChangeShapeType="1" noTextEdit="1"/>
              </p:cNvSpPr>
              <p:nvPr/>
            </p:nvSpPr>
            <p:spPr>
              <a:xfrm>
                <a:off x="391577" y="2158645"/>
                <a:ext cx="6175610" cy="3970318"/>
              </a:xfrm>
              <a:prstGeom prst="rect">
                <a:avLst/>
              </a:prstGeom>
              <a:blipFill>
                <a:blip r:embed="rId7"/>
                <a:stretch>
                  <a:fillRect l="-1643" t="-1592" b="-318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9563427-6BB8-3996-D546-5F8571F992BA}"/>
              </a:ext>
            </a:extLst>
          </p:cNvPr>
          <p:cNvSpPr>
            <a:spLocks noGrp="1"/>
          </p:cNvSpPr>
          <p:nvPr>
            <p:ph type="sldNum" sz="quarter" idx="12"/>
          </p:nvPr>
        </p:nvSpPr>
        <p:spPr/>
        <p:txBody>
          <a:bodyPr/>
          <a:lstStyle/>
          <a:p>
            <a:fld id="{A7B37A42-1143-48FC-B4BA-4801294DBEED}" type="slidenum">
              <a:rPr lang="en-US" smtClean="0"/>
              <a:t>22</a:t>
            </a:fld>
            <a:endParaRPr lang="en-US"/>
          </a:p>
        </p:txBody>
      </p:sp>
    </p:spTree>
    <p:extLst>
      <p:ext uri="{BB962C8B-B14F-4D97-AF65-F5344CB8AC3E}">
        <p14:creationId xmlns:p14="http://schemas.microsoft.com/office/powerpoint/2010/main" val="3506085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histogram&#10;&#10;Description automatically generated">
            <a:extLst>
              <a:ext uri="{FF2B5EF4-FFF2-40B4-BE49-F238E27FC236}">
                <a16:creationId xmlns:a16="http://schemas.microsoft.com/office/drawing/2014/main" id="{AD6D3F18-C087-14E8-03E4-8F4568D8B888}"/>
              </a:ext>
            </a:extLst>
          </p:cNvPr>
          <p:cNvPicPr>
            <a:picLocks noChangeAspect="1"/>
          </p:cNvPicPr>
          <p:nvPr/>
        </p:nvPicPr>
        <p:blipFill rotWithShape="1">
          <a:blip r:embed="rId3">
            <a:extLst>
              <a:ext uri="{28A0092B-C50C-407E-A947-70E740481C1C}">
                <a14:useLocalDpi xmlns:a14="http://schemas.microsoft.com/office/drawing/2010/main" val="0"/>
              </a:ext>
            </a:extLst>
          </a:blip>
          <a:srcRect t="5094"/>
          <a:stretch/>
        </p:blipFill>
        <p:spPr>
          <a:xfrm>
            <a:off x="5732331" y="841757"/>
            <a:ext cx="6225245" cy="5790645"/>
          </a:xfrm>
          <a:prstGeom prst="rect">
            <a:avLst/>
          </a:prstGeom>
        </p:spPr>
      </p:pic>
      <p:cxnSp>
        <p:nvCxnSpPr>
          <p:cNvPr id="12" name="Straight Arrow Connector 11">
            <a:extLst>
              <a:ext uri="{FF2B5EF4-FFF2-40B4-BE49-F238E27FC236}">
                <a16:creationId xmlns:a16="http://schemas.microsoft.com/office/drawing/2014/main" id="{56FEDD6A-88C6-61F6-F249-37D7A59353E6}"/>
              </a:ext>
            </a:extLst>
          </p:cNvPr>
          <p:cNvCxnSpPr>
            <a:cxnSpLocks/>
          </p:cNvCxnSpPr>
          <p:nvPr/>
        </p:nvCxnSpPr>
        <p:spPr>
          <a:xfrm>
            <a:off x="8219384" y="4063692"/>
            <a:ext cx="909638" cy="0"/>
          </a:xfrm>
          <a:prstGeom prst="straightConnector1">
            <a:avLst/>
          </a:prstGeom>
          <a:ln w="57150">
            <a:solidFill>
              <a:srgbClr val="0070C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15F0F09-8798-4B95-3AD8-ADD4499BB6FD}"/>
              </a:ext>
            </a:extLst>
          </p:cNvPr>
          <p:cNvSpPr txBox="1"/>
          <p:nvPr/>
        </p:nvSpPr>
        <p:spPr>
          <a:xfrm>
            <a:off x="8305638" y="4309489"/>
            <a:ext cx="2042034" cy="307777"/>
          </a:xfrm>
          <a:prstGeom prst="rect">
            <a:avLst/>
          </a:prstGeom>
          <a:solidFill>
            <a:schemeClr val="bg1"/>
          </a:solidFill>
          <a:ln w="19050">
            <a:solidFill>
              <a:srgbClr val="0070C0"/>
            </a:solidFill>
          </a:ln>
          <a:effectLst>
            <a:outerShdw blurRad="50800" dist="38100" dir="2700000" algn="tl" rotWithShape="0">
              <a:prstClr val="black">
                <a:alpha val="40000"/>
              </a:prstClr>
            </a:outerShdw>
          </a:effectLst>
        </p:spPr>
        <p:txBody>
          <a:bodyPr wrap="none" rtlCol="0">
            <a:spAutoFit/>
          </a:bodyPr>
          <a:lstStyle/>
          <a:p>
            <a:r>
              <a:rPr lang="en-US" sz="1400" dirty="0">
                <a:latin typeface="Arial" panose="020B0604020202020204" pitchFamily="34" charset="0"/>
                <a:cs typeface="Arial" panose="020B0604020202020204" pitchFamily="34" charset="0"/>
              </a:rPr>
              <a:t>Variances of estimators</a:t>
            </a:r>
          </a:p>
        </p:txBody>
      </p:sp>
      <p:cxnSp>
        <p:nvCxnSpPr>
          <p:cNvPr id="30" name="Straight Arrow Connector 29">
            <a:extLst>
              <a:ext uri="{FF2B5EF4-FFF2-40B4-BE49-F238E27FC236}">
                <a16:creationId xmlns:a16="http://schemas.microsoft.com/office/drawing/2014/main" id="{3D97F9D2-BA22-952E-FD70-4FA0BEF77782}"/>
              </a:ext>
            </a:extLst>
          </p:cNvPr>
          <p:cNvCxnSpPr>
            <a:cxnSpLocks/>
          </p:cNvCxnSpPr>
          <p:nvPr/>
        </p:nvCxnSpPr>
        <p:spPr>
          <a:xfrm>
            <a:off x="7727856" y="3067902"/>
            <a:ext cx="909638" cy="0"/>
          </a:xfrm>
          <a:prstGeom prst="straightConnector1">
            <a:avLst/>
          </a:prstGeom>
          <a:ln w="57150">
            <a:solidFill>
              <a:srgbClr val="7030A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B4EC13F-5F2E-6FCE-3DC4-7E93F1519202}"/>
                  </a:ext>
                </a:extLst>
              </p:cNvPr>
              <p:cNvSpPr txBox="1"/>
              <p:nvPr/>
            </p:nvSpPr>
            <p:spPr>
              <a:xfrm>
                <a:off x="8701097" y="2914014"/>
                <a:ext cx="2501120" cy="326821"/>
              </a:xfrm>
              <a:prstGeom prst="rect">
                <a:avLst/>
              </a:prstGeom>
              <a:solidFill>
                <a:schemeClr val="bg1"/>
              </a:solidFill>
              <a:ln w="1905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sz="1400" dirty="0">
                    <a:latin typeface="Arial" panose="020B0604020202020204" pitchFamily="34" charset="0"/>
                    <a:cs typeface="Arial" panose="020B0604020202020204" pitchFamily="34" charset="0"/>
                  </a:rPr>
                  <a:t>Bias of </a:t>
                </a:r>
                <a14:m>
                  <m:oMath xmlns:m="http://schemas.openxmlformats.org/officeDocument/2006/math">
                    <m:acc>
                      <m:accPr>
                        <m:chr m:val="̃"/>
                        <m:ctrlPr>
                          <a:rPr lang="en-US" sz="1400" i="1" dirty="0" smtClean="0">
                            <a:latin typeface="Cambria Math" panose="02040503050406030204" pitchFamily="18" charset="0"/>
                            <a:ea typeface="Cambria Math" panose="02040503050406030204" pitchFamily="18" charset="0"/>
                            <a:cs typeface="Arial" panose="020B0604020202020204" pitchFamily="34" charset="0"/>
                          </a:rPr>
                        </m:ctrlPr>
                      </m:accPr>
                      <m:e>
                        <m:r>
                          <a:rPr lang="en-US" sz="1400" b="0" i="1" dirty="0" smtClean="0">
                            <a:latin typeface="Cambria Math" panose="02040503050406030204" pitchFamily="18" charset="0"/>
                            <a:ea typeface="Cambria Math" panose="02040503050406030204" pitchFamily="18" charset="0"/>
                            <a:cs typeface="Arial" panose="020B0604020202020204" pitchFamily="34" charset="0"/>
                          </a:rPr>
                          <m:t>𝑆</m:t>
                        </m:r>
                      </m:e>
                    </m:acc>
                  </m:oMath>
                </a14:m>
                <a:r>
                  <a:rPr lang="en-US" sz="1400" dirty="0">
                    <a:latin typeface="Arial" panose="020B0604020202020204" pitchFamily="34" charset="0"/>
                    <a:cs typeface="Arial" panose="020B0604020202020204" pitchFamily="34" charset="0"/>
                  </a:rPr>
                  <a:t> estimating </a:t>
                </a:r>
                <a14:m>
                  <m:oMath xmlns:m="http://schemas.openxmlformats.org/officeDocument/2006/math">
                    <m:r>
                      <a:rPr lang="en-US" sz="1400" i="1">
                        <a:latin typeface="Cambria Math" panose="02040503050406030204" pitchFamily="18" charset="0"/>
                        <a:ea typeface="Cambria Math" panose="02040503050406030204" pitchFamily="18" charset="0"/>
                      </a:rPr>
                      <m:t>𝕍</m:t>
                    </m:r>
                    <m:r>
                      <a:rPr lang="en-US" sz="1400" i="1">
                        <a:latin typeface="Cambria Math" panose="02040503050406030204" pitchFamily="18" charset="0"/>
                        <a:ea typeface="Cambria Math" panose="02040503050406030204" pitchFamily="18" charset="0"/>
                      </a:rPr>
                      <m:t>𝑎</m:t>
                    </m:r>
                    <m:sSub>
                      <m:sSubPr>
                        <m:ctrlPr>
                          <a:rPr lang="en-US" sz="1400" b="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𝑟</m:t>
                        </m:r>
                      </m:e>
                      <m:sub>
                        <m:r>
                          <a:rPr lang="en-US" sz="1400" b="0" i="1" smtClean="0">
                            <a:latin typeface="Cambria Math" panose="02040503050406030204" pitchFamily="18" charset="0"/>
                            <a:ea typeface="Cambria Math" panose="02040503050406030204" pitchFamily="18" charset="0"/>
                          </a:rPr>
                          <m:t>𝜉</m:t>
                        </m:r>
                      </m:sub>
                    </m:sSub>
                    <m:d>
                      <m:dPr>
                        <m:begChr m:val="["/>
                        <m:endChr m:val="]"/>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𝑄</m:t>
                        </m:r>
                      </m:e>
                    </m:d>
                  </m:oMath>
                </a14:m>
                <a:endParaRPr lang="en-US" sz="1400" dirty="0">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6B4EC13F-5F2E-6FCE-3DC4-7E93F1519202}"/>
                  </a:ext>
                </a:extLst>
              </p:cNvPr>
              <p:cNvSpPr txBox="1">
                <a:spLocks noRot="1" noChangeAspect="1" noMove="1" noResize="1" noEditPoints="1" noAdjustHandles="1" noChangeArrowheads="1" noChangeShapeType="1" noTextEdit="1"/>
              </p:cNvSpPr>
              <p:nvPr/>
            </p:nvSpPr>
            <p:spPr>
              <a:xfrm>
                <a:off x="8701097" y="2914014"/>
                <a:ext cx="2501120" cy="326821"/>
              </a:xfrm>
              <a:prstGeom prst="rect">
                <a:avLst/>
              </a:prstGeom>
              <a:blipFill>
                <a:blip r:embed="rId4"/>
                <a:stretch>
                  <a:fillRect/>
                </a:stretch>
              </a:blipFill>
              <a:ln w="19050">
                <a:solidFill>
                  <a:srgbClr val="7030A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0" name="Title 1">
            <a:extLst>
              <a:ext uri="{FF2B5EF4-FFF2-40B4-BE49-F238E27FC236}">
                <a16:creationId xmlns:a16="http://schemas.microsoft.com/office/drawing/2014/main" id="{83A8E919-7478-A4DF-E10D-BB0C97F28EB5}"/>
              </a:ext>
            </a:extLst>
          </p:cNvPr>
          <p:cNvSpPr>
            <a:spLocks noGrp="1"/>
          </p:cNvSpPr>
          <p:nvPr>
            <p:ph type="title"/>
          </p:nvPr>
        </p:nvSpPr>
        <p:spPr/>
        <p:txBody>
          <a:bodyPr>
            <a:normAutofit fontScale="90000"/>
          </a:bodyPr>
          <a:lstStyle/>
          <a:p>
            <a:r>
              <a:rPr lang="en-US" dirty="0"/>
              <a:t>Results – Analytic problem</a:t>
            </a:r>
          </a:p>
        </p:txBody>
      </p:sp>
      <p:sp>
        <p:nvSpPr>
          <p:cNvPr id="25" name="TextBox 24">
            <a:extLst>
              <a:ext uri="{FF2B5EF4-FFF2-40B4-BE49-F238E27FC236}">
                <a16:creationId xmlns:a16="http://schemas.microsoft.com/office/drawing/2014/main" id="{B45348AD-003B-5229-B055-4D4E3C4AEE3D}"/>
              </a:ext>
            </a:extLst>
          </p:cNvPr>
          <p:cNvSpPr txBox="1"/>
          <p:nvPr/>
        </p:nvSpPr>
        <p:spPr>
          <a:xfrm>
            <a:off x="153003" y="4567039"/>
            <a:ext cx="4925924"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Distribution of results over 25000 repetitions</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48653208-B909-8676-3C4B-8CDCAF609C34}"/>
                  </a:ext>
                </a:extLst>
              </p:cNvPr>
              <p:cNvSpPr txBox="1"/>
              <p:nvPr/>
            </p:nvSpPr>
            <p:spPr>
              <a:xfrm>
                <a:off x="172700" y="2449770"/>
                <a:ext cx="5624304" cy="520784"/>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𝑆𝐸</m:t>
                      </m:r>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𝑆</m:t>
                                  </m:r>
                                </m:e>
                              </m:acc>
                            </m:e>
                            <m:sup>
                              <m:r>
                                <a:rPr lang="en-US" sz="2400" i="1">
                                  <a:latin typeface="Cambria Math" panose="02040503050406030204" pitchFamily="18" charset="0"/>
                                  <a:ea typeface="Cambria Math" panose="02040503050406030204" pitchFamily="18" charset="0"/>
                                </a:rPr>
                                <m:t>2</m:t>
                              </m:r>
                            </m:sup>
                          </m:sSup>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𝑆</m:t>
                                  </m:r>
                                </m:e>
                              </m:acc>
                            </m:e>
                            <m:sup>
                              <m:r>
                                <a:rPr lang="en-US" sz="2400" i="1">
                                  <a:latin typeface="Cambria Math" panose="02040503050406030204" pitchFamily="18" charset="0"/>
                                  <a:ea typeface="Cambria Math" panose="02040503050406030204" pitchFamily="18" charset="0"/>
                                </a:rPr>
                                <m:t>2</m:t>
                              </m:r>
                            </m:sup>
                          </m:sSup>
                        </m:e>
                      </m:d>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𝐵𝑖𝑎𝑠</m:t>
                          </m:r>
                        </m:e>
                        <m:sup>
                          <m:r>
                            <a:rPr lang="en-US" sz="2400" i="1">
                              <a:latin typeface="Cambria Math" panose="02040503050406030204" pitchFamily="18" charset="0"/>
                              <a:ea typeface="Cambria Math" panose="02040503050406030204" pitchFamily="18" charset="0"/>
                            </a:rPr>
                            <m:t>2</m:t>
                          </m:r>
                        </m:sup>
                      </m:sSup>
                      <m:d>
                        <m:dPr>
                          <m:ctrlPr>
                            <a:rPr lang="en-US" sz="2400" b="0" i="1" smtClean="0">
                              <a:latin typeface="Cambria Math" panose="02040503050406030204" pitchFamily="18" charset="0"/>
                              <a:ea typeface="Cambria Math" panose="02040503050406030204" pitchFamily="18" charset="0"/>
                            </a:rPr>
                          </m:ctrlPr>
                        </m:dPr>
                        <m:e>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𝑆</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e>
                      </m:d>
                    </m:oMath>
                  </m:oMathPara>
                </a14:m>
                <a:endParaRPr lang="en-US" sz="2400" dirty="0"/>
              </a:p>
            </p:txBody>
          </p:sp>
        </mc:Choice>
        <mc:Fallback>
          <p:sp>
            <p:nvSpPr>
              <p:cNvPr id="28" name="TextBox 27">
                <a:extLst>
                  <a:ext uri="{FF2B5EF4-FFF2-40B4-BE49-F238E27FC236}">
                    <a16:creationId xmlns:a16="http://schemas.microsoft.com/office/drawing/2014/main" id="{48653208-B909-8676-3C4B-8CDCAF609C34}"/>
                  </a:ext>
                </a:extLst>
              </p:cNvPr>
              <p:cNvSpPr txBox="1">
                <a:spLocks noRot="1" noChangeAspect="1" noMove="1" noResize="1" noEditPoints="1" noAdjustHandles="1" noChangeArrowheads="1" noChangeShapeType="1" noTextEdit="1"/>
              </p:cNvSpPr>
              <p:nvPr/>
            </p:nvSpPr>
            <p:spPr>
              <a:xfrm>
                <a:off x="172700" y="2449770"/>
                <a:ext cx="5624304" cy="520784"/>
              </a:xfrm>
              <a:prstGeom prst="rect">
                <a:avLst/>
              </a:prstGeom>
              <a:blipFill>
                <a:blip r:embed="rId5"/>
                <a:stretch>
                  <a:fillRect l="-225"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FAA950-833B-44EB-0A01-75CF5DC714B9}"/>
                  </a:ext>
                </a:extLst>
              </p:cNvPr>
              <p:cNvSpPr txBox="1"/>
              <p:nvPr/>
            </p:nvSpPr>
            <p:spPr>
              <a:xfrm>
                <a:off x="840828" y="1017448"/>
                <a:ext cx="3690532" cy="470706"/>
              </a:xfrm>
              <a:prstGeom prst="rect">
                <a:avLst/>
              </a:prstGeom>
              <a:noFill/>
            </p:spPr>
            <p:txBody>
              <a:bodyPr wrap="square">
                <a:spAutoFit/>
              </a:bodyPr>
              <a:lstStyle/>
              <a:p>
                <a14:m>
                  <m:oMath xmlns:m="http://schemas.openxmlformats.org/officeDocument/2006/math">
                    <m:sSup>
                      <m:sSupPr>
                        <m:ctrlPr>
                          <a:rPr lang="en-US" sz="2400" b="0" i="1" smtClean="0">
                            <a:solidFill>
                              <a:prstClr val="black"/>
                            </a:solidFill>
                            <a:latin typeface="Cambria Math" panose="02040503050406030204" pitchFamily="18" charset="0"/>
                            <a:ea typeface="Cambria Math" panose="02040503050406030204" pitchFamily="18" charset="0"/>
                          </a:rPr>
                        </m:ctrlPr>
                      </m:sSupPr>
                      <m:e>
                        <m:acc>
                          <m:accPr>
                            <m:chr m:val="̃"/>
                            <m:ctrlPr>
                              <a:rPr lang="en-US" sz="2400" b="0" i="1" smtClean="0">
                                <a:solidFill>
                                  <a:prstClr val="black"/>
                                </a:solidFill>
                                <a:latin typeface="Cambria Math" panose="02040503050406030204" pitchFamily="18" charset="0"/>
                                <a:ea typeface="Cambria Math" panose="02040503050406030204" pitchFamily="18" charset="0"/>
                              </a:rPr>
                            </m:ctrlPr>
                          </m:accPr>
                          <m:e>
                            <m:r>
                              <a:rPr lang="en-US" sz="2400" b="0" i="1" smtClean="0">
                                <a:solidFill>
                                  <a:prstClr val="black"/>
                                </a:solidFill>
                                <a:latin typeface="Cambria Math" panose="02040503050406030204" pitchFamily="18" charset="0"/>
                                <a:ea typeface="Cambria Math" panose="02040503050406030204" pitchFamily="18" charset="0"/>
                              </a:rPr>
                              <m:t>𝑆</m:t>
                            </m:r>
                          </m:e>
                        </m:acc>
                      </m:e>
                      <m:sup>
                        <m:r>
                          <a:rPr lang="en-US" sz="2400" b="0" i="1" smtClean="0">
                            <a:solidFill>
                              <a:prstClr val="black"/>
                            </a:solidFill>
                            <a:latin typeface="Cambria Math" panose="02040503050406030204" pitchFamily="18" charset="0"/>
                            <a:ea typeface="Cambria Math" panose="02040503050406030204" pitchFamily="18" charset="0"/>
                          </a:rPr>
                          <m:t>2</m:t>
                        </m:r>
                      </m:sup>
                    </m:sSup>
                    <m:r>
                      <a:rPr lang="en-US" sz="2400" b="0" i="0" smtClean="0">
                        <a:solidFill>
                          <a:prstClr val="black"/>
                        </a:solidFill>
                        <a:latin typeface="Cambria Math" panose="02040503050406030204" pitchFamily="18" charset="0"/>
                        <a:ea typeface="Cambria Math" panose="02040503050406030204" pitchFamily="18" charset="0"/>
                      </a:rPr>
                      <m:t>,</m:t>
                    </m:r>
                    <m:sSup>
                      <m:sSupPr>
                        <m:ctrlPr>
                          <a:rPr lang="en-US" sz="2400" b="0" i="1" smtClean="0">
                            <a:solidFill>
                              <a:prstClr val="black"/>
                            </a:solidFill>
                            <a:latin typeface="Cambria Math" panose="02040503050406030204" pitchFamily="18" charset="0"/>
                            <a:ea typeface="Cambria Math" panose="02040503050406030204" pitchFamily="18" charset="0"/>
                          </a:rPr>
                        </m:ctrlPr>
                      </m:sSupPr>
                      <m:e>
                        <m:r>
                          <m:rPr>
                            <m:sty m:val="p"/>
                          </m:rPr>
                          <a:rPr lang="en-US" sz="2400" b="0" i="0" smtClean="0">
                            <a:solidFill>
                              <a:prstClr val="black"/>
                            </a:solidFill>
                            <a:latin typeface="Cambria Math" panose="02040503050406030204" pitchFamily="18" charset="0"/>
                            <a:ea typeface="Cambria Math" panose="02040503050406030204" pitchFamily="18" charset="0"/>
                          </a:rPr>
                          <m:t>S</m:t>
                        </m:r>
                      </m:e>
                      <m:sup>
                        <m:r>
                          <a:rPr lang="en-US" sz="2400" b="0" i="0" smtClean="0">
                            <a:solidFill>
                              <a:prstClr val="black"/>
                            </a:solidFill>
                            <a:latin typeface="Cambria Math" panose="02040503050406030204" pitchFamily="18" charset="0"/>
                            <a:ea typeface="Cambria Math" panose="02040503050406030204" pitchFamily="18" charset="0"/>
                          </a:rPr>
                          <m:t>2</m:t>
                        </m:r>
                      </m:sup>
                    </m:sSup>
                  </m:oMath>
                </a14:m>
                <a:r>
                  <a:rPr lang="en-US" sz="2400" dirty="0">
                    <a:latin typeface="Arial" panose="020B0604020202020204" pitchFamily="34" charset="0"/>
                    <a:cs typeface="Arial" panose="020B0604020202020204" pitchFamily="34" charset="0"/>
                  </a:rPr>
                  <a:t> = Estimator value</a:t>
                </a:r>
              </a:p>
            </p:txBody>
          </p:sp>
        </mc:Choice>
        <mc:Fallback xmlns="">
          <p:sp>
            <p:nvSpPr>
              <p:cNvPr id="31" name="TextBox 30">
                <a:extLst>
                  <a:ext uri="{FF2B5EF4-FFF2-40B4-BE49-F238E27FC236}">
                    <a16:creationId xmlns:a16="http://schemas.microsoft.com/office/drawing/2014/main" id="{86FAA950-833B-44EB-0A01-75CF5DC714B9}"/>
                  </a:ext>
                </a:extLst>
              </p:cNvPr>
              <p:cNvSpPr txBox="1">
                <a:spLocks noRot="1" noChangeAspect="1" noMove="1" noResize="1" noEditPoints="1" noAdjustHandles="1" noChangeArrowheads="1" noChangeShapeType="1" noTextEdit="1"/>
              </p:cNvSpPr>
              <p:nvPr/>
            </p:nvSpPr>
            <p:spPr>
              <a:xfrm>
                <a:off x="840828" y="1017448"/>
                <a:ext cx="3690532" cy="470706"/>
              </a:xfrm>
              <a:prstGeom prst="rect">
                <a:avLst/>
              </a:prstGeom>
              <a:blipFill>
                <a:blip r:embed="rId12"/>
                <a:stretch>
                  <a:fillRect l="-344"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F46E59B-7440-D0A1-80CD-738C9D4583D0}"/>
                  </a:ext>
                </a:extLst>
              </p:cNvPr>
              <p:cNvSpPr txBox="1"/>
              <p:nvPr/>
            </p:nvSpPr>
            <p:spPr>
              <a:xfrm>
                <a:off x="822964" y="1539529"/>
                <a:ext cx="4561835" cy="49481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𝕍</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oMath>
                </a14:m>
                <a:r>
                  <a:rPr lang="en-US" sz="2400" dirty="0">
                    <a:latin typeface="Arial" panose="020B0604020202020204" pitchFamily="34" charset="0"/>
                    <a:cs typeface="Arial" panose="020B0604020202020204" pitchFamily="34" charset="0"/>
                  </a:rPr>
                  <a:t>= (Known) true value</a:t>
                </a:r>
              </a:p>
            </p:txBody>
          </p:sp>
        </mc:Choice>
        <mc:Fallback xmlns="">
          <p:sp>
            <p:nvSpPr>
              <p:cNvPr id="33" name="TextBox 32">
                <a:extLst>
                  <a:ext uri="{FF2B5EF4-FFF2-40B4-BE49-F238E27FC236}">
                    <a16:creationId xmlns:a16="http://schemas.microsoft.com/office/drawing/2014/main" id="{EF46E59B-7440-D0A1-80CD-738C9D4583D0}"/>
                  </a:ext>
                </a:extLst>
              </p:cNvPr>
              <p:cNvSpPr txBox="1">
                <a:spLocks noRot="1" noChangeAspect="1" noMove="1" noResize="1" noEditPoints="1" noAdjustHandles="1" noChangeArrowheads="1" noChangeShapeType="1" noTextEdit="1"/>
              </p:cNvSpPr>
              <p:nvPr/>
            </p:nvSpPr>
            <p:spPr>
              <a:xfrm>
                <a:off x="822964" y="1539529"/>
                <a:ext cx="4561835" cy="494815"/>
              </a:xfrm>
              <a:prstGeom prst="rect">
                <a:avLst/>
              </a:prstGeom>
              <a:blipFill>
                <a:blip r:embed="rId13"/>
                <a:stretch>
                  <a:fillRect l="-278" t="-10000" b="-17500"/>
                </a:stretch>
              </a:blipFill>
            </p:spPr>
            <p:txBody>
              <a:bodyPr/>
              <a:lstStyle/>
              <a:p>
                <a:r>
                  <a:rPr lang="en-US">
                    <a:noFill/>
                  </a:rPr>
                  <a:t> </a:t>
                </a:r>
              </a:p>
            </p:txBody>
          </p:sp>
        </mc:Fallback>
      </mc:AlternateContent>
      <p:sp>
        <p:nvSpPr>
          <p:cNvPr id="35" name="Slide Number Placeholder 34">
            <a:extLst>
              <a:ext uri="{FF2B5EF4-FFF2-40B4-BE49-F238E27FC236}">
                <a16:creationId xmlns:a16="http://schemas.microsoft.com/office/drawing/2014/main" id="{FC72D61A-26AA-155D-A2FE-3A7AE313E61A}"/>
              </a:ext>
            </a:extLst>
          </p:cNvPr>
          <p:cNvSpPr>
            <a:spLocks noGrp="1"/>
          </p:cNvSpPr>
          <p:nvPr>
            <p:ph type="sldNum" sz="quarter" idx="12"/>
          </p:nvPr>
        </p:nvSpPr>
        <p:spPr/>
        <p:txBody>
          <a:bodyPr/>
          <a:lstStyle/>
          <a:p>
            <a:fld id="{A7B37A42-1143-48FC-B4BA-4801294DBEED}" type="slidenum">
              <a:rPr lang="en-US" smtClean="0"/>
              <a:t>23</a:t>
            </a:fld>
            <a:endParaRPr lang="en-US"/>
          </a:p>
        </p:txBody>
      </p:sp>
      <p:pic>
        <p:nvPicPr>
          <p:cNvPr id="3" name="Picture 2">
            <a:extLst>
              <a:ext uri="{FF2B5EF4-FFF2-40B4-BE49-F238E27FC236}">
                <a16:creationId xmlns:a16="http://schemas.microsoft.com/office/drawing/2014/main" id="{B7C34FF4-4978-DDBA-A307-A6CD7642F4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82917" y="1314414"/>
            <a:ext cx="2019300" cy="990600"/>
          </a:xfrm>
          <a:prstGeom prst="rect">
            <a:avLst/>
          </a:prstGeom>
        </p:spPr>
      </p:pic>
      <p:cxnSp>
        <p:nvCxnSpPr>
          <p:cNvPr id="4" name="Straight Arrow Connector 3">
            <a:extLst>
              <a:ext uri="{FF2B5EF4-FFF2-40B4-BE49-F238E27FC236}">
                <a16:creationId xmlns:a16="http://schemas.microsoft.com/office/drawing/2014/main" id="{7D9D0507-B592-3357-4629-0F9E21994DFD}"/>
              </a:ext>
            </a:extLst>
          </p:cNvPr>
          <p:cNvCxnSpPr>
            <a:cxnSpLocks/>
          </p:cNvCxnSpPr>
          <p:nvPr/>
        </p:nvCxnSpPr>
        <p:spPr>
          <a:xfrm>
            <a:off x="7236328" y="4722120"/>
            <a:ext cx="1042416" cy="0"/>
          </a:xfrm>
          <a:prstGeom prst="straightConnector1">
            <a:avLst/>
          </a:prstGeom>
          <a:ln w="57150">
            <a:solidFill>
              <a:srgbClr val="FF7F0F"/>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4097FBB-2542-FDAB-F7EE-EDC6049EC1DD}"/>
              </a:ext>
            </a:extLst>
          </p:cNvPr>
          <p:cNvSpPr/>
          <p:nvPr/>
        </p:nvSpPr>
        <p:spPr>
          <a:xfrm>
            <a:off x="8313214" y="4310111"/>
            <a:ext cx="2042034" cy="307155"/>
          </a:xfrm>
          <a:prstGeom prst="rect">
            <a:avLst/>
          </a:prstGeom>
          <a:noFill/>
          <a:ln w="19050">
            <a:solidFill>
              <a:srgbClr val="FF7F0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15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25"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histogram&#10;&#10;Description automatically generated">
            <a:extLst>
              <a:ext uri="{FF2B5EF4-FFF2-40B4-BE49-F238E27FC236}">
                <a16:creationId xmlns:a16="http://schemas.microsoft.com/office/drawing/2014/main" id="{AD6D3F18-C087-14E8-03E4-8F4568D8B888}"/>
              </a:ext>
            </a:extLst>
          </p:cNvPr>
          <p:cNvPicPr>
            <a:picLocks noChangeAspect="1"/>
          </p:cNvPicPr>
          <p:nvPr/>
        </p:nvPicPr>
        <p:blipFill rotWithShape="1">
          <a:blip r:embed="rId3">
            <a:extLst>
              <a:ext uri="{28A0092B-C50C-407E-A947-70E740481C1C}">
                <a14:useLocalDpi xmlns:a14="http://schemas.microsoft.com/office/drawing/2010/main" val="0"/>
              </a:ext>
            </a:extLst>
          </a:blip>
          <a:srcRect t="5094"/>
          <a:stretch/>
        </p:blipFill>
        <p:spPr>
          <a:xfrm>
            <a:off x="42323" y="905281"/>
            <a:ext cx="6209816" cy="5776293"/>
          </a:xfrm>
          <a:prstGeom prst="rect">
            <a:avLst/>
          </a:prstGeom>
        </p:spPr>
      </p:pic>
      <p:pic>
        <p:nvPicPr>
          <p:cNvPr id="7" name="Picture 6" descr="Chart&#10;&#10;Description automatically generated">
            <a:extLst>
              <a:ext uri="{FF2B5EF4-FFF2-40B4-BE49-F238E27FC236}">
                <a16:creationId xmlns:a16="http://schemas.microsoft.com/office/drawing/2014/main" id="{4FC16B2B-6CB2-A770-A46D-E1D8C940A28D}"/>
              </a:ext>
            </a:extLst>
          </p:cNvPr>
          <p:cNvPicPr>
            <a:picLocks noChangeAspect="1"/>
          </p:cNvPicPr>
          <p:nvPr/>
        </p:nvPicPr>
        <p:blipFill rotWithShape="1">
          <a:blip r:embed="rId4">
            <a:extLst>
              <a:ext uri="{28A0092B-C50C-407E-A947-70E740481C1C}">
                <a14:useLocalDpi xmlns:a14="http://schemas.microsoft.com/office/drawing/2010/main" val="0"/>
              </a:ext>
            </a:extLst>
          </a:blip>
          <a:srcRect t="4713"/>
          <a:stretch/>
        </p:blipFill>
        <p:spPr>
          <a:xfrm>
            <a:off x="5982184" y="905282"/>
            <a:ext cx="6209816" cy="577629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B98A6E-0B3A-168F-D222-E1DE498C7660}"/>
                  </a:ext>
                </a:extLst>
              </p:cNvPr>
              <p:cNvSpPr txBox="1"/>
              <p:nvPr/>
            </p:nvSpPr>
            <p:spPr>
              <a:xfrm>
                <a:off x="8612362" y="3120044"/>
                <a:ext cx="2743201" cy="735201"/>
              </a:xfrm>
              <a:prstGeom prst="rect">
                <a:avLst/>
              </a:prstGeom>
              <a:solidFill>
                <a:schemeClr val="bg1"/>
              </a:solidFill>
              <a:ln w="3810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Arial" panose="020B0604020202020204" pitchFamily="34" charset="0"/>
                    <a:cs typeface="Arial" panose="020B0604020202020204" pitchFamily="34" charset="0"/>
                  </a:rPr>
                  <a:t>Increased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𝜂</m:t>
                        </m:r>
                      </m:sub>
                    </m:sSub>
                  </m:oMath>
                </a14:m>
                <a:r>
                  <a:rPr lang="en-US" sz="2000" dirty="0">
                    <a:latin typeface="Arial" panose="020B0604020202020204" pitchFamily="34" charset="0"/>
                    <a:cs typeface="Arial" panose="020B0604020202020204" pitchFamily="34" charset="0"/>
                  </a:rPr>
                  <a:t> drives bias down</a:t>
                </a:r>
              </a:p>
            </p:txBody>
          </p:sp>
        </mc:Choice>
        <mc:Fallback xmlns="">
          <p:sp>
            <p:nvSpPr>
              <p:cNvPr id="24" name="TextBox 23">
                <a:extLst>
                  <a:ext uri="{FF2B5EF4-FFF2-40B4-BE49-F238E27FC236}">
                    <a16:creationId xmlns:a16="http://schemas.microsoft.com/office/drawing/2014/main" id="{24B98A6E-0B3A-168F-D222-E1DE498C7660}"/>
                  </a:ext>
                </a:extLst>
              </p:cNvPr>
              <p:cNvSpPr txBox="1">
                <a:spLocks noRot="1" noChangeAspect="1" noMove="1" noResize="1" noEditPoints="1" noAdjustHandles="1" noChangeArrowheads="1" noChangeShapeType="1" noTextEdit="1"/>
              </p:cNvSpPr>
              <p:nvPr/>
            </p:nvSpPr>
            <p:spPr>
              <a:xfrm>
                <a:off x="8612362" y="3120044"/>
                <a:ext cx="2743201" cy="735201"/>
              </a:xfrm>
              <a:prstGeom prst="rect">
                <a:avLst/>
              </a:prstGeom>
              <a:blipFill>
                <a:blip r:embed="rId5"/>
                <a:stretch>
                  <a:fillRect/>
                </a:stretch>
              </a:blipFill>
              <a:ln w="38100">
                <a:solidFill>
                  <a:srgbClr val="7030A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0" name="Title 1">
            <a:extLst>
              <a:ext uri="{FF2B5EF4-FFF2-40B4-BE49-F238E27FC236}">
                <a16:creationId xmlns:a16="http://schemas.microsoft.com/office/drawing/2014/main" id="{9F09A324-79CB-2F62-BF19-07F69411F316}"/>
              </a:ext>
            </a:extLst>
          </p:cNvPr>
          <p:cNvSpPr>
            <a:spLocks noGrp="1"/>
          </p:cNvSpPr>
          <p:nvPr>
            <p:ph type="title"/>
          </p:nvPr>
        </p:nvSpPr>
        <p:spPr/>
        <p:txBody>
          <a:bodyPr>
            <a:normAutofit fontScale="90000"/>
          </a:bodyPr>
          <a:lstStyle/>
          <a:p>
            <a:r>
              <a:rPr lang="en-US" dirty="0"/>
              <a:t>Example Problem – Visualize Motivations</a:t>
            </a:r>
          </a:p>
        </p:txBody>
      </p:sp>
      <p:sp>
        <p:nvSpPr>
          <p:cNvPr id="11" name="Slide Number Placeholder 10">
            <a:extLst>
              <a:ext uri="{FF2B5EF4-FFF2-40B4-BE49-F238E27FC236}">
                <a16:creationId xmlns:a16="http://schemas.microsoft.com/office/drawing/2014/main" id="{464D1AA4-1FA7-2CA1-4028-7499BC6B88ED}"/>
              </a:ext>
            </a:extLst>
          </p:cNvPr>
          <p:cNvSpPr>
            <a:spLocks noGrp="1"/>
          </p:cNvSpPr>
          <p:nvPr>
            <p:ph type="sldNum" sz="quarter" idx="12"/>
          </p:nvPr>
        </p:nvSpPr>
        <p:spPr/>
        <p:txBody>
          <a:bodyPr/>
          <a:lstStyle/>
          <a:p>
            <a:fld id="{A7B37A42-1143-48FC-B4BA-4801294DBEED}" type="slidenum">
              <a:rPr lang="en-US" smtClean="0"/>
              <a:t>24</a:t>
            </a:fld>
            <a:endParaRPr lang="en-US"/>
          </a:p>
        </p:txBody>
      </p:sp>
      <p:pic>
        <p:nvPicPr>
          <p:cNvPr id="2" name="Picture 1">
            <a:extLst>
              <a:ext uri="{FF2B5EF4-FFF2-40B4-BE49-F238E27FC236}">
                <a16:creationId xmlns:a16="http://schemas.microsoft.com/office/drawing/2014/main" id="{F99C6422-C6AF-EA0E-9D3F-1A077E1FDE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9328" y="1350871"/>
            <a:ext cx="2019300" cy="990600"/>
          </a:xfrm>
          <a:prstGeom prst="rect">
            <a:avLst/>
          </a:prstGeom>
        </p:spPr>
      </p:pic>
      <p:sp>
        <p:nvSpPr>
          <p:cNvPr id="6" name="Rectangle 5">
            <a:extLst>
              <a:ext uri="{FF2B5EF4-FFF2-40B4-BE49-F238E27FC236}">
                <a16:creationId xmlns:a16="http://schemas.microsoft.com/office/drawing/2014/main" id="{432986E3-7DD0-59A5-F12D-A3FEC1FD3015}"/>
              </a:ext>
            </a:extLst>
          </p:cNvPr>
          <p:cNvSpPr/>
          <p:nvPr/>
        </p:nvSpPr>
        <p:spPr>
          <a:xfrm>
            <a:off x="4975412" y="890929"/>
            <a:ext cx="1107141" cy="51373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9121FC8-27DE-8A24-1CC6-F680980B32C6}"/>
              </a:ext>
            </a:extLst>
          </p:cNvPr>
          <p:cNvSpPr/>
          <p:nvPr/>
        </p:nvSpPr>
        <p:spPr>
          <a:xfrm>
            <a:off x="10770117" y="905281"/>
            <a:ext cx="1388002" cy="51373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1876FF8-E6E0-BB34-1963-10EB3D957ACB}"/>
              </a:ext>
            </a:extLst>
          </p:cNvPr>
          <p:cNvCxnSpPr>
            <a:cxnSpLocks/>
          </p:cNvCxnSpPr>
          <p:nvPr/>
        </p:nvCxnSpPr>
        <p:spPr>
          <a:xfrm>
            <a:off x="2026303" y="3444420"/>
            <a:ext cx="909638" cy="0"/>
          </a:xfrm>
          <a:prstGeom prst="straightConnector1">
            <a:avLst/>
          </a:prstGeom>
          <a:ln w="57150">
            <a:solidFill>
              <a:srgbClr val="7030A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53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line chart&#10;&#10;Description automatically generated">
            <a:extLst>
              <a:ext uri="{FF2B5EF4-FFF2-40B4-BE49-F238E27FC236}">
                <a16:creationId xmlns:a16="http://schemas.microsoft.com/office/drawing/2014/main" id="{04F65A39-1179-EE33-4E8F-754B960F1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802" y="3581016"/>
            <a:ext cx="3878342" cy="3127248"/>
          </a:xfrm>
          <a:prstGeom prst="rect">
            <a:avLst/>
          </a:prstGeom>
        </p:spPr>
      </p:pic>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Infinite Slab Lattice Problem</a:t>
            </a:r>
          </a:p>
        </p:txBody>
      </p:sp>
      <p:pic>
        <p:nvPicPr>
          <p:cNvPr id="16" name="Picture 15" descr="Chart&#10;&#10;Description automatically generated">
            <a:extLst>
              <a:ext uri="{FF2B5EF4-FFF2-40B4-BE49-F238E27FC236}">
                <a16:creationId xmlns:a16="http://schemas.microsoft.com/office/drawing/2014/main" id="{790A706E-1410-C910-4F57-B11F623F7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0802" y="149736"/>
            <a:ext cx="3878342" cy="3127248"/>
          </a:xfrm>
          <a:prstGeom prst="rect">
            <a:avLst/>
          </a:prstGeom>
        </p:spPr>
      </p:pic>
      <p:pic>
        <p:nvPicPr>
          <p:cNvPr id="23" name="Picture 22">
            <a:extLst>
              <a:ext uri="{FF2B5EF4-FFF2-40B4-BE49-F238E27FC236}">
                <a16:creationId xmlns:a16="http://schemas.microsoft.com/office/drawing/2014/main" id="{75BD78C2-B400-6CE0-2FBA-35A2EBD800B4}"/>
              </a:ext>
            </a:extLst>
          </p:cNvPr>
          <p:cNvPicPr>
            <a:picLocks noChangeAspect="1"/>
          </p:cNvPicPr>
          <p:nvPr/>
        </p:nvPicPr>
        <p:blipFill rotWithShape="1">
          <a:blip r:embed="rId4"/>
          <a:srcRect t="30504" b="29340"/>
          <a:stretch/>
        </p:blipFill>
        <p:spPr>
          <a:xfrm>
            <a:off x="710403" y="1077835"/>
            <a:ext cx="5160678" cy="1289684"/>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FD9E9D-7F18-311D-6EAF-775F9E9E7308}"/>
                  </a:ext>
                </a:extLst>
              </p:cNvPr>
              <p:cNvSpPr txBox="1"/>
              <p:nvPr/>
            </p:nvSpPr>
            <p:spPr>
              <a:xfrm>
                <a:off x="710403" y="2974642"/>
                <a:ext cx="6190246" cy="306321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1-cm thick slabs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Reflecting BCs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Data from C5G7 benchmark</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Fast (1.36 – 10 MeV) neutron source at the center of water</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Goal: variance of </a:t>
                </a:r>
                <a14:m>
                  <m:oMath xmlns:m="http://schemas.openxmlformats.org/officeDocument/2006/math">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𝜙</m:t>
                        </m:r>
                      </m:e>
                      <m:sub>
                        <m:r>
                          <a:rPr lang="en-US" sz="2400" b="0" i="1" smtClean="0">
                            <a:latin typeface="Cambria Math" panose="02040503050406030204" pitchFamily="18" charset="0"/>
                            <a:cs typeface="Arial" panose="020B0604020202020204" pitchFamily="34" charset="0"/>
                          </a:rPr>
                          <m:t>1,2</m:t>
                        </m:r>
                      </m:sub>
                    </m:sSub>
                    <m:d>
                      <m:dPr>
                        <m:ctrlPr>
                          <a:rPr lang="en-US" sz="2400" b="0" i="1" smtClean="0">
                            <a:latin typeface="Cambria Math" panose="02040503050406030204" pitchFamily="18" charset="0"/>
                            <a:cs typeface="Arial" panose="020B0604020202020204" pitchFamily="34" charset="0"/>
                          </a:rPr>
                        </m:ctrlPr>
                      </m:dPr>
                      <m:e>
                        <m:r>
                          <a:rPr lang="en-US" sz="2400" b="0" i="1" smtClean="0">
                            <a:latin typeface="Cambria Math" panose="02040503050406030204" pitchFamily="18" charset="0"/>
                            <a:cs typeface="Arial" panose="020B0604020202020204" pitchFamily="34" charset="0"/>
                          </a:rPr>
                          <m:t>𝑥</m:t>
                        </m:r>
                      </m:e>
                    </m:d>
                  </m:oMath>
                </a14:m>
                <a:r>
                  <a:rPr lang="en-US" sz="2400" dirty="0">
                    <a:latin typeface="Arial" panose="020B0604020202020204" pitchFamily="34" charset="0"/>
                    <a:cs typeface="Arial" panose="020B0604020202020204" pitchFamily="34" charset="0"/>
                  </a:rPr>
                  <a:t> to</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80% variance in water and </a:t>
                </a:r>
                <a:r>
                  <a:rPr lang="en-US" sz="2400" dirty="0" err="1">
                    <a:latin typeface="Arial" panose="020B0604020202020204" pitchFamily="34" charset="0"/>
                    <a:cs typeface="Arial" panose="020B0604020202020204" pitchFamily="34" charset="0"/>
                  </a:rPr>
                  <a:t>crtl</a:t>
                </a:r>
                <a:r>
                  <a:rPr lang="en-US" sz="2400" dirty="0">
                    <a:latin typeface="Arial" panose="020B0604020202020204" pitchFamily="34" charset="0"/>
                    <a:cs typeface="Arial" panose="020B0604020202020204" pitchFamily="34" charset="0"/>
                  </a:rPr>
                  <a:t>. rod. capture and scatter </a:t>
                </a:r>
                <a:r>
                  <a:rPr lang="en-US" sz="2400" dirty="0" err="1">
                    <a:latin typeface="Arial" panose="020B0604020202020204" pitchFamily="34" charset="0"/>
                    <a:cs typeface="Arial" panose="020B0604020202020204" pitchFamily="34" charset="0"/>
                  </a:rPr>
                  <a:t>xsec</a:t>
                </a:r>
                <a:endParaRPr lang="en-US" sz="2400" dirty="0">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83FD9E9D-7F18-311D-6EAF-775F9E9E7308}"/>
                  </a:ext>
                </a:extLst>
              </p:cNvPr>
              <p:cNvSpPr txBox="1">
                <a:spLocks noRot="1" noChangeAspect="1" noMove="1" noResize="1" noEditPoints="1" noAdjustHandles="1" noChangeArrowheads="1" noChangeShapeType="1" noTextEdit="1"/>
              </p:cNvSpPr>
              <p:nvPr/>
            </p:nvSpPr>
            <p:spPr>
              <a:xfrm>
                <a:off x="710403" y="2974642"/>
                <a:ext cx="6190246" cy="3063211"/>
              </a:xfrm>
              <a:prstGeom prst="rect">
                <a:avLst/>
              </a:prstGeom>
              <a:blipFill>
                <a:blip r:embed="rId5"/>
                <a:stretch>
                  <a:fillRect l="-1434" t="-1653" b="-330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F57E46F-BCDB-9E75-C686-3DF7E1BE13EB}"/>
              </a:ext>
            </a:extLst>
          </p:cNvPr>
          <p:cNvSpPr txBox="1"/>
          <p:nvPr/>
        </p:nvSpPr>
        <p:spPr>
          <a:xfrm>
            <a:off x="7856825" y="2224626"/>
            <a:ext cx="1965602" cy="584775"/>
          </a:xfrm>
          <a:prstGeom prst="rect">
            <a:avLst/>
          </a:prstGeom>
          <a:solidFill>
            <a:schemeClr val="bg1"/>
          </a:solidFill>
          <a:ln>
            <a:solidFill>
              <a:schemeClr val="tx1"/>
            </a:solidFill>
          </a:ln>
        </p:spPr>
        <p:txBody>
          <a:bodyPr wrap="none" rtlCol="0">
            <a:spAutoFit/>
          </a:bodyPr>
          <a:lstStyle/>
          <a:p>
            <a:pPr algn="ctr"/>
            <a:r>
              <a:rPr lang="en-US" sz="1600" b="1" dirty="0">
                <a:latin typeface="Arial" panose="020B0604020202020204" pitchFamily="34" charset="0"/>
                <a:cs typeface="Arial" panose="020B0604020202020204" pitchFamily="34" charset="0"/>
              </a:rPr>
              <a:t>Fast neutron flux</a:t>
            </a:r>
          </a:p>
          <a:p>
            <a:pPr algn="ctr"/>
            <a:r>
              <a:rPr lang="en-US" sz="1600" b="1" dirty="0">
                <a:latin typeface="Arial" panose="020B0604020202020204" pitchFamily="34" charset="0"/>
                <a:cs typeface="Arial" panose="020B0604020202020204" pitchFamily="34" charset="0"/>
              </a:rPr>
              <a:t>(9.2 keV – 10 MeV)</a:t>
            </a:r>
          </a:p>
        </p:txBody>
      </p:sp>
      <p:sp>
        <p:nvSpPr>
          <p:cNvPr id="27" name="TextBox 26">
            <a:extLst>
              <a:ext uri="{FF2B5EF4-FFF2-40B4-BE49-F238E27FC236}">
                <a16:creationId xmlns:a16="http://schemas.microsoft.com/office/drawing/2014/main" id="{020EAEAC-250C-9E5E-C022-C69246867D2E}"/>
              </a:ext>
            </a:extLst>
          </p:cNvPr>
          <p:cNvSpPr txBox="1"/>
          <p:nvPr/>
        </p:nvSpPr>
        <p:spPr>
          <a:xfrm>
            <a:off x="8100835" y="5204312"/>
            <a:ext cx="1907894" cy="584775"/>
          </a:xfrm>
          <a:prstGeom prst="rect">
            <a:avLst/>
          </a:prstGeom>
          <a:solidFill>
            <a:schemeClr val="bg1"/>
          </a:solidFill>
          <a:ln>
            <a:solidFill>
              <a:schemeClr val="tx1"/>
            </a:solidFill>
          </a:ln>
        </p:spPr>
        <p:txBody>
          <a:bodyPr wrap="none" rtlCol="0">
            <a:spAutoFit/>
          </a:bodyPr>
          <a:lstStyle/>
          <a:p>
            <a:pPr algn="ctr"/>
            <a:r>
              <a:rPr lang="en-US" sz="1600" b="1" dirty="0">
                <a:latin typeface="Arial" panose="020B0604020202020204" pitchFamily="34" charset="0"/>
                <a:cs typeface="Arial" panose="020B0604020202020204" pitchFamily="34" charset="0"/>
              </a:rPr>
              <a:t>Slow neutron flux</a:t>
            </a:r>
          </a:p>
          <a:p>
            <a:pPr algn="ctr"/>
            <a:r>
              <a:rPr lang="en-US" sz="1600" b="1" dirty="0">
                <a:latin typeface="Arial" panose="020B0604020202020204" pitchFamily="34" charset="0"/>
                <a:cs typeface="Arial" panose="020B0604020202020204" pitchFamily="34" charset="0"/>
              </a:rPr>
              <a:t>(&lt; 9.2 keV)</a:t>
            </a:r>
          </a:p>
        </p:txBody>
      </p:sp>
      <p:sp>
        <p:nvSpPr>
          <p:cNvPr id="3" name="Slide Number Placeholder 2">
            <a:extLst>
              <a:ext uri="{FF2B5EF4-FFF2-40B4-BE49-F238E27FC236}">
                <a16:creationId xmlns:a16="http://schemas.microsoft.com/office/drawing/2014/main" id="{64042617-8DD7-B00B-6FF7-718411430170}"/>
              </a:ext>
            </a:extLst>
          </p:cNvPr>
          <p:cNvSpPr>
            <a:spLocks noGrp="1"/>
          </p:cNvSpPr>
          <p:nvPr>
            <p:ph type="sldNum" sz="quarter" idx="12"/>
          </p:nvPr>
        </p:nvSpPr>
        <p:spPr/>
        <p:txBody>
          <a:bodyPr/>
          <a:lstStyle/>
          <a:p>
            <a:fld id="{A7B37A42-1143-48FC-B4BA-4801294DBEED}" type="slidenum">
              <a:rPr lang="en-US" smtClean="0"/>
              <a:t>25</a:t>
            </a:fld>
            <a:endParaRPr lang="en-US"/>
          </a:p>
        </p:txBody>
      </p:sp>
    </p:spTree>
    <p:extLst>
      <p:ext uri="{BB962C8B-B14F-4D97-AF65-F5344CB8AC3E}">
        <p14:creationId xmlns:p14="http://schemas.microsoft.com/office/powerpoint/2010/main" val="1526823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What is </a:t>
                </a:r>
                <a14:m>
                  <m:oMath xmlns:m="http://schemas.openxmlformats.org/officeDocument/2006/math">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𝝈</m:t>
                        </m:r>
                      </m:e>
                      <m:sub>
                        <m:r>
                          <a:rPr lang="en-US" b="1" i="1" smtClean="0">
                            <a:latin typeface="Cambria Math" panose="02040503050406030204" pitchFamily="18" charset="0"/>
                          </a:rPr>
                          <m:t>𝜼</m:t>
                        </m:r>
                      </m:sub>
                      <m:sup>
                        <m:r>
                          <a:rPr lang="en-US" b="1" i="1" smtClean="0">
                            <a:latin typeface="Cambria Math" panose="02040503050406030204" pitchFamily="18" charset="0"/>
                          </a:rPr>
                          <m:t>𝟐</m:t>
                        </m:r>
                      </m:sup>
                    </m:sSubSup>
                  </m:oMath>
                </a14:m>
                <a:r>
                  <a:rPr lang="en-US" dirty="0"/>
                  <a:t> without UQ?</a:t>
                </a:r>
              </a:p>
            </p:txBody>
          </p:sp>
        </mc:Choice>
        <mc:Fallback xmlns="">
          <p:sp>
            <p:nvSpPr>
              <p:cNvPr id="2" name="Title 1">
                <a:extLst>
                  <a:ext uri="{FF2B5EF4-FFF2-40B4-BE49-F238E27FC236}">
                    <a16:creationId xmlns:a16="http://schemas.microsoft.com/office/drawing/2014/main" id="{45D29BEB-B535-A97D-A04D-9ABE086FB355}"/>
                  </a:ext>
                </a:extLst>
              </p:cNvPr>
              <p:cNvSpPr>
                <a:spLocks noGrp="1" noRot="1" noChangeAspect="1" noMove="1" noResize="1" noEditPoints="1" noAdjustHandles="1" noChangeArrowheads="1" noChangeShapeType="1" noTextEdit="1"/>
              </p:cNvSpPr>
              <p:nvPr>
                <p:ph type="title"/>
              </p:nvPr>
            </p:nvSpPr>
            <p:spPr>
              <a:blipFill>
                <a:blip r:embed="rId2"/>
                <a:stretch>
                  <a:fillRect l="-1317" t="-1786" b="-196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FD9E9D-7F18-311D-6EAF-775F9E9E7308}"/>
                  </a:ext>
                </a:extLst>
              </p:cNvPr>
              <p:cNvSpPr txBox="1"/>
              <p:nvPr/>
            </p:nvSpPr>
            <p:spPr>
              <a:xfrm>
                <a:off x="2728308" y="1619815"/>
                <a:ext cx="6735384" cy="796794"/>
              </a:xfrm>
              <a:prstGeom prst="rect">
                <a:avLst/>
              </a:prstGeom>
              <a:solidFill>
                <a:schemeClr val="bg1"/>
              </a:solidFill>
              <a:ln w="38100">
                <a:noFill/>
              </a:ln>
              <a:effectLst/>
            </p:spPr>
            <p:txBody>
              <a:bodyPr wrap="square" rtlCol="0" anchor="ctr">
                <a:noAutofit/>
              </a:bodyPr>
              <a:lstStyle/>
              <a:p>
                <a:pPr algn="ctr"/>
                <a:r>
                  <a:rPr lang="en-US" sz="2400" dirty="0">
                    <a:latin typeface="Arial" panose="020B0604020202020204" pitchFamily="34" charset="0"/>
                    <a:cs typeface="Arial" panose="020B0604020202020204" pitchFamily="34" charset="0"/>
                  </a:rPr>
                  <a:t>Brute force: </a:t>
                </a:r>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e>
                        </m:d>
                      </m:e>
                    </m:d>
                    <m:r>
                      <a:rPr lang="en-US" sz="2400" b="0" i="1" smtClean="0">
                        <a:latin typeface="Cambria Math" panose="02040503050406030204" pitchFamily="18" charset="0"/>
                        <a:ea typeface="Cambria Math" panose="02040503050406030204" pitchFamily="18" charset="0"/>
                      </a:rPr>
                      <m:t>→0</m:t>
                    </m:r>
                  </m:oMath>
                </a14:m>
                <a:r>
                  <a:rPr lang="en-US" sz="2400" dirty="0">
                    <a:latin typeface="Arial" panose="020B0604020202020204" pitchFamily="34" charset="0"/>
                    <a:cs typeface="Arial" panose="020B0604020202020204" pitchFamily="34" charset="0"/>
                  </a:rPr>
                  <a:t> as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r>
                      <a:rPr lang="en-US" sz="2400" b="0" i="1" smtClean="0">
                        <a:latin typeface="Cambria Math" panose="02040503050406030204" pitchFamily="18" charset="0"/>
                        <a:ea typeface="Cambria Math" panose="02040503050406030204" pitchFamily="18" charset="0"/>
                      </a:rPr>
                      <m:t>→∞</m:t>
                    </m:r>
                  </m:oMath>
                </a14:m>
                <a:endParaRPr lang="en-US" sz="2400" dirty="0">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83FD9E9D-7F18-311D-6EAF-775F9E9E7308}"/>
                  </a:ext>
                </a:extLst>
              </p:cNvPr>
              <p:cNvSpPr txBox="1">
                <a:spLocks noRot="1" noChangeAspect="1" noMove="1" noResize="1" noEditPoints="1" noAdjustHandles="1" noChangeArrowheads="1" noChangeShapeType="1" noTextEdit="1"/>
              </p:cNvSpPr>
              <p:nvPr/>
            </p:nvSpPr>
            <p:spPr>
              <a:xfrm>
                <a:off x="2728308" y="1619815"/>
                <a:ext cx="6735384" cy="796794"/>
              </a:xfrm>
              <a:prstGeom prst="rect">
                <a:avLst/>
              </a:prstGeom>
              <a:blipFill>
                <a:blip r:embed="rId3"/>
                <a:stretch>
                  <a:fillRect/>
                </a:stretch>
              </a:blipFill>
              <a:ln w="3810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9A5466-E247-07F2-B74A-676FAC770269}"/>
                  </a:ext>
                </a:extLst>
              </p:cNvPr>
              <p:cNvSpPr txBox="1"/>
              <p:nvPr/>
            </p:nvSpPr>
            <p:spPr>
              <a:xfrm>
                <a:off x="3653207" y="726237"/>
                <a:ext cx="4885577" cy="89357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𝕍</m:t>
                      </m:r>
                      <m:r>
                        <a:rPr lang="en-US" sz="240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𝜉</m:t>
                              </m:r>
                            </m:e>
                          </m:d>
                        </m:e>
                      </m:d>
                    </m:oMath>
                  </m:oMathPara>
                </a14:m>
                <a:endParaRPr lang="en-US" sz="2400" dirty="0"/>
              </a:p>
            </p:txBody>
          </p:sp>
        </mc:Choice>
        <mc:Fallback xmlns="">
          <p:sp>
            <p:nvSpPr>
              <p:cNvPr id="5" name="TextBox 4">
                <a:extLst>
                  <a:ext uri="{FF2B5EF4-FFF2-40B4-BE49-F238E27FC236}">
                    <a16:creationId xmlns:a16="http://schemas.microsoft.com/office/drawing/2014/main" id="{E39A5466-E247-07F2-B74A-676FAC770269}"/>
                  </a:ext>
                </a:extLst>
              </p:cNvPr>
              <p:cNvSpPr txBox="1">
                <a:spLocks noRot="1" noChangeAspect="1" noMove="1" noResize="1" noEditPoints="1" noAdjustHandles="1" noChangeArrowheads="1" noChangeShapeType="1" noTextEdit="1"/>
              </p:cNvSpPr>
              <p:nvPr/>
            </p:nvSpPr>
            <p:spPr>
              <a:xfrm>
                <a:off x="3653207" y="726237"/>
                <a:ext cx="4885577" cy="893578"/>
              </a:xfrm>
              <a:prstGeom prst="rect">
                <a:avLst/>
              </a:prstGeom>
              <a:blipFill>
                <a:blip r:embed="rId4"/>
                <a:stretch>
                  <a:fillRect l="-259" b="-4225"/>
                </a:stretch>
              </a:blipFill>
              <a:ln>
                <a:noFill/>
              </a:ln>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46A50528-B0F3-D8E8-93EB-0EB3DE690721}"/>
              </a:ext>
            </a:extLst>
          </p:cNvPr>
          <p:cNvSpPr>
            <a:spLocks noGrp="1"/>
          </p:cNvSpPr>
          <p:nvPr>
            <p:ph type="sldNum" sz="quarter" idx="12"/>
          </p:nvPr>
        </p:nvSpPr>
        <p:spPr/>
        <p:txBody>
          <a:bodyPr/>
          <a:lstStyle/>
          <a:p>
            <a:fld id="{A7B37A42-1143-48FC-B4BA-4801294DBEED}" type="slidenum">
              <a:rPr lang="en-US" smtClean="0"/>
              <a:t>26</a:t>
            </a:fld>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9F77410-5057-77BF-E18B-F6564ECF0EB8}"/>
                  </a:ext>
                </a:extLst>
              </p:cNvPr>
              <p:cNvGraphicFramePr>
                <a:graphicFrameLocks noGrp="1"/>
              </p:cNvGraphicFramePr>
              <p:nvPr/>
            </p:nvGraphicFramePr>
            <p:xfrm>
              <a:off x="3100552" y="3178330"/>
              <a:ext cx="5985391" cy="3359019"/>
            </p:xfrm>
            <a:graphic>
              <a:graphicData uri="http://schemas.openxmlformats.org/drawingml/2006/table">
                <a:tbl>
                  <a:tblPr firstRow="1" bandRow="1">
                    <a:tableStyleId>{5C22544A-7EE6-4342-B048-85BDC9FD1C3A}</a:tableStyleId>
                  </a:tblPr>
                  <a:tblGrid>
                    <a:gridCol w="1605917">
                      <a:extLst>
                        <a:ext uri="{9D8B030D-6E8A-4147-A177-3AD203B41FA5}">
                          <a16:colId xmlns:a16="http://schemas.microsoft.com/office/drawing/2014/main" val="4042718587"/>
                        </a:ext>
                      </a:extLst>
                    </a:gridCol>
                    <a:gridCol w="2189737">
                      <a:extLst>
                        <a:ext uri="{9D8B030D-6E8A-4147-A177-3AD203B41FA5}">
                          <a16:colId xmlns:a16="http://schemas.microsoft.com/office/drawing/2014/main" val="1834663267"/>
                        </a:ext>
                      </a:extLst>
                    </a:gridCol>
                    <a:gridCol w="2189737">
                      <a:extLst>
                        <a:ext uri="{9D8B030D-6E8A-4147-A177-3AD203B41FA5}">
                          <a16:colId xmlns:a16="http://schemas.microsoft.com/office/drawing/2014/main" val="848452406"/>
                        </a:ext>
                      </a:extLst>
                    </a:gridCol>
                  </a:tblGrid>
                  <a:tr h="981360">
                    <a:tc>
                      <a:txBody>
                        <a:bodyPr/>
                        <a:lstStyle/>
                        <a:p>
                          <a:pPr algn="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𝑇𝑜𝑡𝑎𝑙</m:t>
                                    </m:r>
                                  </m:sub>
                                </m:sSub>
                              </m:oMath>
                            </m:oMathPara>
                          </a14:m>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b="1" i="1" smtClean="0">
                                                <a:latin typeface="Cambria Math" panose="02040503050406030204" pitchFamily="18" charset="0"/>
                                              </a:rPr>
                                            </m:ctrlPr>
                                          </m:fPr>
                                          <m:num>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𝝈</m:t>
                                                </m:r>
                                              </m:e>
                                              <m:sup>
                                                <m:r>
                                                  <a:rPr lang="en-US" sz="2400" b="1" i="1" smtClean="0">
                                                    <a:latin typeface="Cambria Math" panose="02040503050406030204" pitchFamily="18" charset="0"/>
                                                  </a:rPr>
                                                  <m:t>𝟐</m:t>
                                                </m:r>
                                              </m:sup>
                                            </m:sSup>
                                          </m:num>
                                          <m:den>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𝜼</m:t>
                                                </m:r>
                                              </m:sub>
                                            </m:sSub>
                                          </m:den>
                                        </m:f>
                                      </m:e>
                                    </m:d>
                                  </m:e>
                                  <m:sub>
                                    <m:r>
                                      <a:rPr lang="en-US" sz="2400" b="1" i="1" smtClean="0">
                                        <a:latin typeface="Cambria Math" panose="02040503050406030204" pitchFamily="18" charset="0"/>
                                      </a:rPr>
                                      <m:t>𝟐</m:t>
                                    </m:r>
                                  </m:sub>
                                </m:sSub>
                              </m:oMath>
                            </m:oMathPara>
                          </a14:m>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𝝈</m:t>
                                            </m:r>
                                            <m:r>
                                              <a:rPr lang="en-US" sz="2400" b="1" i="1" smtClean="0">
                                                <a:latin typeface="Cambria Math" panose="02040503050406030204" pitchFamily="18" charset="0"/>
                                              </a:rPr>
                                              <m:t>/</m:t>
                                            </m:r>
                                            <m:rad>
                                              <m:radPr>
                                                <m:degHide m:val="on"/>
                                                <m:ctrlPr>
                                                  <a:rPr lang="en-US" sz="2400" b="1" i="1" smtClean="0">
                                                    <a:latin typeface="Cambria Math" panose="02040503050406030204" pitchFamily="18" charset="0"/>
                                                  </a:rPr>
                                                </m:ctrlPr>
                                              </m:radPr>
                                              <m:deg/>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𝜼</m:t>
                                                    </m:r>
                                                  </m:sub>
                                                </m:sSub>
                                              </m:e>
                                            </m:rad>
                                          </m:num>
                                          <m:den>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𝑸</m:t>
                                                </m:r>
                                              </m:e>
                                            </m:acc>
                                          </m:den>
                                        </m:f>
                                      </m:e>
                                    </m:d>
                                  </m:e>
                                  <m:sub>
                                    <m:r>
                                      <a:rPr lang="en-US" sz="2400" b="1" i="1" smtClean="0">
                                        <a:latin typeface="Cambria Math" panose="02040503050406030204" pitchFamily="18" charset="0"/>
                                      </a:rPr>
                                      <m:t>𝟐</m:t>
                                    </m:r>
                                  </m:sub>
                                </m:sSub>
                              </m:oMath>
                            </m:oMathPara>
                          </a14:m>
                          <a:endParaRPr lang="en-US" sz="2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93925314"/>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4</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−3</m:t>
                                    </m:r>
                                  </m:sup>
                                </m:sSup>
                              </m:oMath>
                            </m:oMathPara>
                          </a14:m>
                          <a:endParaRPr lang="en-US" sz="2400" b="0" i="1" dirty="0">
                            <a:latin typeface="Arial" panose="020B0604020202020204" pitchFamily="34" charset="0"/>
                            <a:ea typeface="Cambria Math" panose="02040503050406030204" pitchFamily="18"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0.36</m:t>
                                </m:r>
                              </m:oMath>
                            </m:oMathPara>
                          </a14:m>
                          <a:endParaRPr lang="en-US" sz="2400" dirty="0"/>
                        </a:p>
                      </a:txBody>
                      <a:tcPr anchor="ctr"/>
                    </a:tc>
                    <a:extLst>
                      <a:ext uri="{0D108BD9-81ED-4DB2-BD59-A6C34878D82A}">
                        <a16:rowId xmlns:a16="http://schemas.microsoft.com/office/drawing/2014/main" val="1820389909"/>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5</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−4</m:t>
                                    </m:r>
                                  </m:sup>
                                </m:sSup>
                              </m:oMath>
                            </m:oMathPara>
                          </a14:m>
                          <a:endParaRPr lang="en-US" sz="24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0.11</m:t>
                                </m:r>
                              </m:oMath>
                            </m:oMathPara>
                          </a14:m>
                          <a:endParaRPr lang="en-US" sz="2400" dirty="0"/>
                        </a:p>
                      </a:txBody>
                      <a:tcPr anchor="ctr"/>
                    </a:tc>
                    <a:extLst>
                      <a:ext uri="{0D108BD9-81ED-4DB2-BD59-A6C34878D82A}">
                        <a16:rowId xmlns:a16="http://schemas.microsoft.com/office/drawing/2014/main" val="1111478402"/>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6</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−5</m:t>
                                    </m:r>
                                  </m:sup>
                                </m:sSup>
                              </m:oMath>
                            </m:oMathPara>
                          </a14:m>
                          <a:endParaRPr lang="en-US" sz="24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0.04</m:t>
                                </m:r>
                              </m:oMath>
                            </m:oMathPara>
                          </a14:m>
                          <a:endParaRPr lang="en-US" sz="2400" dirty="0"/>
                        </a:p>
                      </a:txBody>
                      <a:tcPr anchor="ctr"/>
                    </a:tc>
                    <a:extLst>
                      <a:ext uri="{0D108BD9-81ED-4DB2-BD59-A6C34878D82A}">
                        <a16:rowId xmlns:a16="http://schemas.microsoft.com/office/drawing/2014/main" val="936454130"/>
                      </a:ext>
                    </a:extLst>
                  </a:tr>
                  <a:tr h="585961">
                    <a:tc>
                      <a:txBody>
                        <a:bodyPr/>
                        <a:lstStyle/>
                        <a:p>
                          <a:pPr algn="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7</m:t>
                                    </m:r>
                                  </m:sup>
                                </m:sSup>
                              </m:oMath>
                            </m:oMathPara>
                          </a14:m>
                          <a:endParaRPr lang="en-US" sz="2400" dirty="0">
                            <a:latin typeface="Arial" panose="020B0604020202020204" pitchFamily="34" charset="0"/>
                            <a:cs typeface="Arial" panose="020B0604020202020204" pitchFamily="34"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10</m:t>
                                    </m:r>
                                  </m:e>
                                  <m:sup>
                                    <m:r>
                                      <a:rPr lang="en-US" sz="2400" b="0" i="1" smtClean="0">
                                        <a:latin typeface="Cambria Math" panose="02040503050406030204" pitchFamily="18" charset="0"/>
                                        <a:ea typeface="Cambria Math" panose="02040503050406030204" pitchFamily="18" charset="0"/>
                                      </a:rPr>
                                      <m:t>−6</m:t>
                                    </m:r>
                                  </m:sup>
                                </m:sSup>
                              </m:oMath>
                            </m:oMathPara>
                          </a14:m>
                          <a:endParaRPr lang="en-US" sz="24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0.01</m:t>
                                </m:r>
                              </m:oMath>
                            </m:oMathPara>
                          </a14:m>
                          <a:endParaRPr lang="en-US" sz="2400" dirty="0"/>
                        </a:p>
                      </a:txBody>
                      <a:tcPr anchor="ctr"/>
                    </a:tc>
                    <a:extLst>
                      <a:ext uri="{0D108BD9-81ED-4DB2-BD59-A6C34878D82A}">
                        <a16:rowId xmlns:a16="http://schemas.microsoft.com/office/drawing/2014/main" val="1363752766"/>
                      </a:ext>
                    </a:extLst>
                  </a:tr>
                </a:tbl>
              </a:graphicData>
            </a:graphic>
          </p:graphicFrame>
        </mc:Choice>
        <mc:Fallback xmlns="">
          <p:graphicFrame>
            <p:nvGraphicFramePr>
              <p:cNvPr id="4" name="Table 3">
                <a:extLst>
                  <a:ext uri="{FF2B5EF4-FFF2-40B4-BE49-F238E27FC236}">
                    <a16:creationId xmlns:a16="http://schemas.microsoft.com/office/drawing/2014/main" id="{E9F77410-5057-77BF-E18B-F6564ECF0EB8}"/>
                  </a:ext>
                </a:extLst>
              </p:cNvPr>
              <p:cNvGraphicFramePr>
                <a:graphicFrameLocks noGrp="1"/>
              </p:cNvGraphicFramePr>
              <p:nvPr>
                <p:extLst>
                  <p:ext uri="{D42A27DB-BD31-4B8C-83A1-F6EECF244321}">
                    <p14:modId xmlns:p14="http://schemas.microsoft.com/office/powerpoint/2010/main" val="2395524217"/>
                  </p:ext>
                </p:extLst>
              </p:nvPr>
            </p:nvGraphicFramePr>
            <p:xfrm>
              <a:off x="3100552" y="3178330"/>
              <a:ext cx="5985391" cy="3359019"/>
            </p:xfrm>
            <a:graphic>
              <a:graphicData uri="http://schemas.openxmlformats.org/drawingml/2006/table">
                <a:tbl>
                  <a:tblPr firstRow="1" bandRow="1">
                    <a:tableStyleId>{5C22544A-7EE6-4342-B048-85BDC9FD1C3A}</a:tableStyleId>
                  </a:tblPr>
                  <a:tblGrid>
                    <a:gridCol w="1605917">
                      <a:extLst>
                        <a:ext uri="{9D8B030D-6E8A-4147-A177-3AD203B41FA5}">
                          <a16:colId xmlns:a16="http://schemas.microsoft.com/office/drawing/2014/main" val="4042718587"/>
                        </a:ext>
                      </a:extLst>
                    </a:gridCol>
                    <a:gridCol w="2189737">
                      <a:extLst>
                        <a:ext uri="{9D8B030D-6E8A-4147-A177-3AD203B41FA5}">
                          <a16:colId xmlns:a16="http://schemas.microsoft.com/office/drawing/2014/main" val="1834663267"/>
                        </a:ext>
                      </a:extLst>
                    </a:gridCol>
                    <a:gridCol w="2189737">
                      <a:extLst>
                        <a:ext uri="{9D8B030D-6E8A-4147-A177-3AD203B41FA5}">
                          <a16:colId xmlns:a16="http://schemas.microsoft.com/office/drawing/2014/main" val="848452406"/>
                        </a:ext>
                      </a:extLst>
                    </a:gridCol>
                  </a:tblGrid>
                  <a:tr h="1015175">
                    <a:tc>
                      <a:txBody>
                        <a:bodyPr/>
                        <a:lstStyle/>
                        <a:p>
                          <a:endParaRPr lang="en-US"/>
                        </a:p>
                      </a:txBody>
                      <a:tcPr anchor="ctr">
                        <a:blipFill>
                          <a:blip r:embed="rId5"/>
                          <a:stretch>
                            <a:fillRect l="-787" t="-1250" r="-273228" b="-232500"/>
                          </a:stretch>
                        </a:blipFill>
                      </a:tcPr>
                    </a:tc>
                    <a:tc>
                      <a:txBody>
                        <a:bodyPr/>
                        <a:lstStyle/>
                        <a:p>
                          <a:endParaRPr lang="en-US"/>
                        </a:p>
                      </a:txBody>
                      <a:tcPr anchor="ctr">
                        <a:blipFill>
                          <a:blip r:embed="rId5"/>
                          <a:stretch>
                            <a:fillRect l="-74419" t="-1250" r="-101744" b="-232500"/>
                          </a:stretch>
                        </a:blipFill>
                      </a:tcPr>
                    </a:tc>
                    <a:tc>
                      <a:txBody>
                        <a:bodyPr/>
                        <a:lstStyle/>
                        <a:p>
                          <a:endParaRPr lang="en-US"/>
                        </a:p>
                      </a:txBody>
                      <a:tcPr anchor="ctr">
                        <a:blipFill>
                          <a:blip r:embed="rId5"/>
                          <a:stretch>
                            <a:fillRect l="-173410" t="-1250" r="-1156" b="-232500"/>
                          </a:stretch>
                        </a:blipFill>
                      </a:tcPr>
                    </a:tc>
                    <a:extLst>
                      <a:ext uri="{0D108BD9-81ED-4DB2-BD59-A6C34878D82A}">
                        <a16:rowId xmlns:a16="http://schemas.microsoft.com/office/drawing/2014/main" val="693925314"/>
                      </a:ext>
                    </a:extLst>
                  </a:tr>
                  <a:tr h="585961">
                    <a:tc>
                      <a:txBody>
                        <a:bodyPr/>
                        <a:lstStyle/>
                        <a:p>
                          <a:endParaRPr lang="en-US"/>
                        </a:p>
                      </a:txBody>
                      <a:tcPr anchor="ctr">
                        <a:blipFill>
                          <a:blip r:embed="rId5"/>
                          <a:stretch>
                            <a:fillRect l="-787" t="-176087" r="-273228" b="-304348"/>
                          </a:stretch>
                        </a:blipFill>
                      </a:tcPr>
                    </a:tc>
                    <a:tc>
                      <a:txBody>
                        <a:bodyPr/>
                        <a:lstStyle/>
                        <a:p>
                          <a:endParaRPr lang="en-US"/>
                        </a:p>
                      </a:txBody>
                      <a:tcPr anchor="ctr">
                        <a:blipFill>
                          <a:blip r:embed="rId5"/>
                          <a:stretch>
                            <a:fillRect l="-74419" t="-176087" r="-101744" b="-304348"/>
                          </a:stretch>
                        </a:blipFill>
                      </a:tcPr>
                    </a:tc>
                    <a:tc>
                      <a:txBody>
                        <a:bodyPr/>
                        <a:lstStyle/>
                        <a:p>
                          <a:endParaRPr lang="en-US"/>
                        </a:p>
                      </a:txBody>
                      <a:tcPr anchor="ctr">
                        <a:blipFill>
                          <a:blip r:embed="rId5"/>
                          <a:stretch>
                            <a:fillRect l="-173410" t="-176087" r="-1156" b="-304348"/>
                          </a:stretch>
                        </a:blipFill>
                      </a:tcPr>
                    </a:tc>
                    <a:extLst>
                      <a:ext uri="{0D108BD9-81ED-4DB2-BD59-A6C34878D82A}">
                        <a16:rowId xmlns:a16="http://schemas.microsoft.com/office/drawing/2014/main" val="1820389909"/>
                      </a:ext>
                    </a:extLst>
                  </a:tr>
                  <a:tr h="585961">
                    <a:tc>
                      <a:txBody>
                        <a:bodyPr/>
                        <a:lstStyle/>
                        <a:p>
                          <a:endParaRPr lang="en-US"/>
                        </a:p>
                      </a:txBody>
                      <a:tcPr anchor="ctr">
                        <a:blipFill>
                          <a:blip r:embed="rId5"/>
                          <a:stretch>
                            <a:fillRect l="-787" t="-270213" r="-273228" b="-197872"/>
                          </a:stretch>
                        </a:blipFill>
                      </a:tcPr>
                    </a:tc>
                    <a:tc>
                      <a:txBody>
                        <a:bodyPr/>
                        <a:lstStyle/>
                        <a:p>
                          <a:endParaRPr lang="en-US"/>
                        </a:p>
                      </a:txBody>
                      <a:tcPr anchor="ctr">
                        <a:blipFill>
                          <a:blip r:embed="rId5"/>
                          <a:stretch>
                            <a:fillRect l="-74419" t="-270213" r="-101744" b="-197872"/>
                          </a:stretch>
                        </a:blipFill>
                      </a:tcPr>
                    </a:tc>
                    <a:tc>
                      <a:txBody>
                        <a:bodyPr/>
                        <a:lstStyle/>
                        <a:p>
                          <a:endParaRPr lang="en-US"/>
                        </a:p>
                      </a:txBody>
                      <a:tcPr anchor="ctr">
                        <a:blipFill>
                          <a:blip r:embed="rId5"/>
                          <a:stretch>
                            <a:fillRect l="-173410" t="-270213" r="-1156" b="-197872"/>
                          </a:stretch>
                        </a:blipFill>
                      </a:tcPr>
                    </a:tc>
                    <a:extLst>
                      <a:ext uri="{0D108BD9-81ED-4DB2-BD59-A6C34878D82A}">
                        <a16:rowId xmlns:a16="http://schemas.microsoft.com/office/drawing/2014/main" val="1111478402"/>
                      </a:ext>
                    </a:extLst>
                  </a:tr>
                  <a:tr h="585961">
                    <a:tc>
                      <a:txBody>
                        <a:bodyPr/>
                        <a:lstStyle/>
                        <a:p>
                          <a:endParaRPr lang="en-US"/>
                        </a:p>
                      </a:txBody>
                      <a:tcPr anchor="ctr">
                        <a:blipFill>
                          <a:blip r:embed="rId5"/>
                          <a:stretch>
                            <a:fillRect l="-787" t="-378261" r="-273228" b="-102174"/>
                          </a:stretch>
                        </a:blipFill>
                      </a:tcPr>
                    </a:tc>
                    <a:tc>
                      <a:txBody>
                        <a:bodyPr/>
                        <a:lstStyle/>
                        <a:p>
                          <a:endParaRPr lang="en-US"/>
                        </a:p>
                      </a:txBody>
                      <a:tcPr anchor="ctr">
                        <a:blipFill>
                          <a:blip r:embed="rId5"/>
                          <a:stretch>
                            <a:fillRect l="-74419" t="-378261" r="-101744" b="-102174"/>
                          </a:stretch>
                        </a:blipFill>
                      </a:tcPr>
                    </a:tc>
                    <a:tc>
                      <a:txBody>
                        <a:bodyPr/>
                        <a:lstStyle/>
                        <a:p>
                          <a:endParaRPr lang="en-US"/>
                        </a:p>
                      </a:txBody>
                      <a:tcPr anchor="ctr">
                        <a:blipFill>
                          <a:blip r:embed="rId5"/>
                          <a:stretch>
                            <a:fillRect l="-173410" t="-378261" r="-1156" b="-102174"/>
                          </a:stretch>
                        </a:blipFill>
                      </a:tcPr>
                    </a:tc>
                    <a:extLst>
                      <a:ext uri="{0D108BD9-81ED-4DB2-BD59-A6C34878D82A}">
                        <a16:rowId xmlns:a16="http://schemas.microsoft.com/office/drawing/2014/main" val="936454130"/>
                      </a:ext>
                    </a:extLst>
                  </a:tr>
                  <a:tr h="585961">
                    <a:tc>
                      <a:txBody>
                        <a:bodyPr/>
                        <a:lstStyle/>
                        <a:p>
                          <a:endParaRPr lang="en-US"/>
                        </a:p>
                      </a:txBody>
                      <a:tcPr anchor="ctr">
                        <a:blipFill>
                          <a:blip r:embed="rId5"/>
                          <a:stretch>
                            <a:fillRect l="-787" t="-478261" r="-273228" b="-2174"/>
                          </a:stretch>
                        </a:blipFill>
                      </a:tcPr>
                    </a:tc>
                    <a:tc>
                      <a:txBody>
                        <a:bodyPr/>
                        <a:lstStyle/>
                        <a:p>
                          <a:endParaRPr lang="en-US"/>
                        </a:p>
                      </a:txBody>
                      <a:tcPr anchor="ctr">
                        <a:blipFill>
                          <a:blip r:embed="rId5"/>
                          <a:stretch>
                            <a:fillRect l="-74419" t="-478261" r="-101744" b="-2174"/>
                          </a:stretch>
                        </a:blipFill>
                      </a:tcPr>
                    </a:tc>
                    <a:tc>
                      <a:txBody>
                        <a:bodyPr/>
                        <a:lstStyle/>
                        <a:p>
                          <a:endParaRPr lang="en-US"/>
                        </a:p>
                      </a:txBody>
                      <a:tcPr anchor="ctr">
                        <a:blipFill>
                          <a:blip r:embed="rId5"/>
                          <a:stretch>
                            <a:fillRect l="-173410" t="-478261" r="-1156" b="-2174"/>
                          </a:stretch>
                        </a:blipFill>
                      </a:tcPr>
                    </a:tc>
                    <a:extLst>
                      <a:ext uri="{0D108BD9-81ED-4DB2-BD59-A6C34878D82A}">
                        <a16:rowId xmlns:a16="http://schemas.microsoft.com/office/drawing/2014/main" val="1363752766"/>
                      </a:ext>
                    </a:extLst>
                  </a:tr>
                </a:tbl>
              </a:graphicData>
            </a:graphic>
          </p:graphicFrame>
        </mc:Fallback>
      </mc:AlternateContent>
      <p:sp>
        <p:nvSpPr>
          <p:cNvPr id="11" name="Left Arrow 10">
            <a:extLst>
              <a:ext uri="{FF2B5EF4-FFF2-40B4-BE49-F238E27FC236}">
                <a16:creationId xmlns:a16="http://schemas.microsoft.com/office/drawing/2014/main" id="{3827A4DB-4699-51FE-C402-55E69BFCCD9C}"/>
              </a:ext>
            </a:extLst>
          </p:cNvPr>
          <p:cNvSpPr/>
          <p:nvPr/>
        </p:nvSpPr>
        <p:spPr>
          <a:xfrm>
            <a:off x="8711132" y="3590430"/>
            <a:ext cx="981049" cy="247408"/>
          </a:xfrm>
          <a:prstGeom prst="leftArrow">
            <a:avLst>
              <a:gd name="adj1" fmla="val 34216"/>
              <a:gd name="adj2" fmla="val 74990"/>
            </a:avLst>
          </a:prstGeom>
          <a:solidFill>
            <a:srgbClr val="00B0F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F5DC34-20EA-9399-045D-ABB62B816C0C}"/>
              </a:ext>
            </a:extLst>
          </p:cNvPr>
          <p:cNvSpPr txBox="1"/>
          <p:nvPr/>
        </p:nvSpPr>
        <p:spPr>
          <a:xfrm>
            <a:off x="9692181" y="3310187"/>
            <a:ext cx="2041285" cy="707886"/>
          </a:xfrm>
          <a:prstGeom prst="rect">
            <a:avLst/>
          </a:prstGeom>
          <a:solidFill>
            <a:schemeClr val="bg1"/>
          </a:solidFill>
          <a:ln w="38100">
            <a:solidFill>
              <a:srgbClr val="00B0F0"/>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Arial" panose="020B0604020202020204" pitchFamily="34" charset="0"/>
                <a:cs typeface="Arial" panose="020B0604020202020204" pitchFamily="34" charset="0"/>
              </a:rPr>
              <a:t>MCNP calls this R (rel. error)</a:t>
            </a:r>
          </a:p>
        </p:txBody>
      </p:sp>
      <p:sp>
        <p:nvSpPr>
          <p:cNvPr id="15" name="TextBox 14">
            <a:extLst>
              <a:ext uri="{FF2B5EF4-FFF2-40B4-BE49-F238E27FC236}">
                <a16:creationId xmlns:a16="http://schemas.microsoft.com/office/drawing/2014/main" id="{7C704052-C96E-5609-1C05-1040E71AB86E}"/>
              </a:ext>
            </a:extLst>
          </p:cNvPr>
          <p:cNvSpPr txBox="1"/>
          <p:nvPr/>
        </p:nvSpPr>
        <p:spPr>
          <a:xfrm>
            <a:off x="4324974" y="2566637"/>
            <a:ext cx="353654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With no UQ, no batches: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17D62E-4AA8-3D35-BCF4-26CB456B7491}"/>
                  </a:ext>
                </a:extLst>
              </p:cNvPr>
              <p:cNvSpPr txBox="1"/>
              <p:nvPr/>
            </p:nvSpPr>
            <p:spPr>
              <a:xfrm>
                <a:off x="458534" y="3183509"/>
                <a:ext cx="1951521" cy="1070101"/>
              </a:xfrm>
              <a:prstGeom prst="rect">
                <a:avLst/>
              </a:prstGeom>
              <a:solidFill>
                <a:schemeClr val="bg1"/>
              </a:solidFill>
              <a:ln w="38100">
                <a:solidFill>
                  <a:srgbClr val="00B0F0"/>
                </a:solidFill>
              </a:ln>
              <a:effectLst>
                <a:outerShdw blurRad="50800" dist="38100" dir="2700000" algn="tl" rotWithShape="0">
                  <a:prstClr val="black">
                    <a:alpha val="40000"/>
                  </a:prstClr>
                </a:outerShdw>
              </a:effectLst>
            </p:spPr>
            <p:txBody>
              <a:bodyPr wrap="square" rtlCol="0">
                <a:spAutoFit/>
              </a:bodyPr>
              <a:lstStyle/>
              <a:p>
                <a:pPr algn="ctr"/>
                <a:r>
                  <a:rPr lang="en-US" sz="2000" dirty="0">
                    <a:latin typeface="Arial" panose="020B0604020202020204" pitchFamily="34" charset="0"/>
                    <a:cs typeface="Arial" panose="020B0604020202020204" pitchFamily="34" charset="0"/>
                  </a:rPr>
                  <a:t>UQ: divided between </a:t>
                </a:r>
                <a14:m>
                  <m:oMath xmlns:m="http://schemas.openxmlformats.org/officeDocument/2006/math">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𝜉</m:t>
                        </m:r>
                      </m:sub>
                    </m:sSub>
                  </m:oMath>
                </a14:m>
                <a:r>
                  <a:rPr lang="en-US" sz="2000" dirty="0">
                    <a:latin typeface="Arial" panose="020B0604020202020204" pitchFamily="34" charset="0"/>
                    <a:cs typeface="Arial" panose="020B0604020202020204" pitchFamily="34" charset="0"/>
                  </a:rPr>
                  <a:t> and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𝜂</m:t>
                        </m:r>
                      </m:sub>
                    </m:sSub>
                  </m:oMath>
                </a14:m>
                <a:r>
                  <a:rPr lang="en-US" sz="2000" dirty="0">
                    <a:latin typeface="Arial" panose="020B0604020202020204" pitchFamily="34" charset="0"/>
                    <a:cs typeface="Arial" panose="020B0604020202020204" pitchFamily="34" charset="0"/>
                  </a:rPr>
                  <a:t> </a:t>
                </a:r>
              </a:p>
            </p:txBody>
          </p:sp>
        </mc:Choice>
        <mc:Fallback xmlns="">
          <p:sp>
            <p:nvSpPr>
              <p:cNvPr id="16" name="TextBox 15">
                <a:extLst>
                  <a:ext uri="{FF2B5EF4-FFF2-40B4-BE49-F238E27FC236}">
                    <a16:creationId xmlns:a16="http://schemas.microsoft.com/office/drawing/2014/main" id="{7B17D62E-4AA8-3D35-BCF4-26CB456B7491}"/>
                  </a:ext>
                </a:extLst>
              </p:cNvPr>
              <p:cNvSpPr txBox="1">
                <a:spLocks noRot="1" noChangeAspect="1" noMove="1" noResize="1" noEditPoints="1" noAdjustHandles="1" noChangeArrowheads="1" noChangeShapeType="1" noTextEdit="1"/>
              </p:cNvSpPr>
              <p:nvPr/>
            </p:nvSpPr>
            <p:spPr>
              <a:xfrm>
                <a:off x="458534" y="3183509"/>
                <a:ext cx="1951521" cy="1070101"/>
              </a:xfrm>
              <a:prstGeom prst="rect">
                <a:avLst/>
              </a:prstGeom>
              <a:blipFill>
                <a:blip r:embed="rId6"/>
                <a:stretch>
                  <a:fillRect/>
                </a:stretch>
              </a:blipFill>
              <a:ln w="38100">
                <a:solidFill>
                  <a:srgbClr val="00B0F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7" name="Left Arrow 16">
            <a:extLst>
              <a:ext uri="{FF2B5EF4-FFF2-40B4-BE49-F238E27FC236}">
                <a16:creationId xmlns:a16="http://schemas.microsoft.com/office/drawing/2014/main" id="{70430456-3A05-926D-317E-1BC531196844}"/>
              </a:ext>
            </a:extLst>
          </p:cNvPr>
          <p:cNvSpPr/>
          <p:nvPr/>
        </p:nvSpPr>
        <p:spPr>
          <a:xfrm rot="10800000">
            <a:off x="2410056" y="3590430"/>
            <a:ext cx="981049" cy="247408"/>
          </a:xfrm>
          <a:prstGeom prst="leftArrow">
            <a:avLst>
              <a:gd name="adj1" fmla="val 34216"/>
              <a:gd name="adj2" fmla="val 74990"/>
            </a:avLst>
          </a:prstGeom>
          <a:solidFill>
            <a:srgbClr val="00B0F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88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Infinite Slab Lattice Problem</a:t>
            </a:r>
          </a:p>
        </p:txBody>
      </p:sp>
      <p:pic>
        <p:nvPicPr>
          <p:cNvPr id="12" name="Picture 11">
            <a:extLst>
              <a:ext uri="{FF2B5EF4-FFF2-40B4-BE49-F238E27FC236}">
                <a16:creationId xmlns:a16="http://schemas.microsoft.com/office/drawing/2014/main" id="{DE25B6BE-EFA0-34D2-F0FB-830ED198A3B7}"/>
              </a:ext>
            </a:extLst>
          </p:cNvPr>
          <p:cNvPicPr>
            <a:picLocks noChangeAspect="1"/>
          </p:cNvPicPr>
          <p:nvPr/>
        </p:nvPicPr>
        <p:blipFill rotWithShape="1">
          <a:blip r:embed="rId2"/>
          <a:srcRect t="30504" b="29340"/>
          <a:stretch/>
        </p:blipFill>
        <p:spPr>
          <a:xfrm>
            <a:off x="8296275" y="973501"/>
            <a:ext cx="3344908" cy="835912"/>
          </a:xfrm>
          <a:prstGeom prst="rect">
            <a:avLst/>
          </a:prstGeom>
        </p:spPr>
      </p:pic>
      <p:sp>
        <p:nvSpPr>
          <p:cNvPr id="3" name="Rectangle 2">
            <a:extLst>
              <a:ext uri="{FF2B5EF4-FFF2-40B4-BE49-F238E27FC236}">
                <a16:creationId xmlns:a16="http://schemas.microsoft.com/office/drawing/2014/main" id="{1ABD8C11-D81D-A40C-8377-EE6EEB03B05E}"/>
              </a:ext>
            </a:extLst>
          </p:cNvPr>
          <p:cNvSpPr/>
          <p:nvPr/>
        </p:nvSpPr>
        <p:spPr>
          <a:xfrm>
            <a:off x="9559276" y="1142561"/>
            <a:ext cx="793566" cy="457198"/>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B89142C4-B8D9-F199-A8B2-E4048E005228}"/>
                  </a:ext>
                </a:extLst>
              </p:cNvPr>
              <p:cNvSpPr>
                <a:spLocks noGrp="1"/>
              </p:cNvSpPr>
              <p:nvPr>
                <p:ph idx="1"/>
              </p:nvPr>
            </p:nvSpPr>
            <p:spPr>
              <a:xfrm>
                <a:off x="220029" y="1075324"/>
                <a:ext cx="7826515" cy="1413876"/>
              </a:xfrm>
            </p:spPr>
            <p:txBody>
              <a:bodyPr>
                <a:normAutofit/>
              </a:bodyPr>
              <a:lstStyle/>
              <a:p>
                <a:r>
                  <a:rPr lang="en-US" sz="2400" dirty="0"/>
                  <a:t>Reference solution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6</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10</m:t>
                        </m:r>
                      </m:sup>
                    </m:sSup>
                  </m:oMath>
                </a14:m>
                <a:endParaRPr lang="en-US" sz="2400" dirty="0"/>
              </a:p>
              <a:p>
                <a:r>
                  <a:rPr lang="en-US" sz="2400" dirty="0"/>
                  <a:t>Var-D and brute force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2</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smtClean="0">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6</m:t>
                        </m:r>
                      </m:sup>
                    </m:sSup>
                  </m:oMath>
                </a14:m>
                <a:endParaRPr lang="en-US" sz="2400" dirty="0"/>
              </a:p>
            </p:txBody>
          </p:sp>
        </mc:Choice>
        <mc:Fallback xmlns="">
          <p:sp>
            <p:nvSpPr>
              <p:cNvPr id="13" name="Content Placeholder 4">
                <a:extLst>
                  <a:ext uri="{FF2B5EF4-FFF2-40B4-BE49-F238E27FC236}">
                    <a16:creationId xmlns:a16="http://schemas.microsoft.com/office/drawing/2014/main" id="{B89142C4-B8D9-F199-A8B2-E4048E005228}"/>
                  </a:ext>
                </a:extLst>
              </p:cNvPr>
              <p:cNvSpPr>
                <a:spLocks noGrp="1" noRot="1" noChangeAspect="1" noMove="1" noResize="1" noEditPoints="1" noAdjustHandles="1" noChangeArrowheads="1" noChangeShapeType="1" noTextEdit="1"/>
              </p:cNvSpPr>
              <p:nvPr>
                <p:ph idx="1"/>
              </p:nvPr>
            </p:nvSpPr>
            <p:spPr>
              <a:xfrm>
                <a:off x="220029" y="1075324"/>
                <a:ext cx="7826515" cy="1413876"/>
              </a:xfrm>
              <a:blipFill>
                <a:blip r:embed="rId3"/>
                <a:stretch>
                  <a:fillRect l="-1135" t="-535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FD9C505-EC2F-977B-3495-92859391DCCD}"/>
              </a:ext>
            </a:extLst>
          </p:cNvPr>
          <p:cNvSpPr/>
          <p:nvPr/>
        </p:nvSpPr>
        <p:spPr>
          <a:xfrm>
            <a:off x="10805097" y="1129113"/>
            <a:ext cx="782298" cy="510986"/>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15D7CC84-ADB9-E083-9565-9A0580DF1BC5}"/>
              </a:ext>
            </a:extLst>
          </p:cNvPr>
          <p:cNvPicPr>
            <a:picLocks noChangeAspect="1"/>
          </p:cNvPicPr>
          <p:nvPr/>
        </p:nvPicPr>
        <p:blipFill rotWithShape="1">
          <a:blip r:embed="rId4">
            <a:extLst>
              <a:ext uri="{28A0092B-C50C-407E-A947-70E740481C1C}">
                <a14:useLocalDpi xmlns:a14="http://schemas.microsoft.com/office/drawing/2010/main" val="0"/>
              </a:ext>
            </a:extLst>
          </a:blip>
          <a:srcRect l="2988" t="11831" r="9667" b="1821"/>
          <a:stretch/>
        </p:blipFill>
        <p:spPr>
          <a:xfrm>
            <a:off x="220029" y="2489199"/>
            <a:ext cx="5590774" cy="4158272"/>
          </a:xfrm>
          <a:prstGeom prst="rect">
            <a:avLst/>
          </a:prstGeom>
        </p:spPr>
      </p:pic>
      <p:pic>
        <p:nvPicPr>
          <p:cNvPr id="18" name="Picture 17" descr="A graph of different colored lines&#10;&#10;Description automatically generated">
            <a:extLst>
              <a:ext uri="{FF2B5EF4-FFF2-40B4-BE49-F238E27FC236}">
                <a16:creationId xmlns:a16="http://schemas.microsoft.com/office/drawing/2014/main" id="{BEF5989C-569A-BE0C-0F8F-2ABBFE939DFB}"/>
              </a:ext>
            </a:extLst>
          </p:cNvPr>
          <p:cNvPicPr>
            <a:picLocks noChangeAspect="1"/>
          </p:cNvPicPr>
          <p:nvPr/>
        </p:nvPicPr>
        <p:blipFill rotWithShape="1">
          <a:blip r:embed="rId5">
            <a:extLst>
              <a:ext uri="{28A0092B-C50C-407E-A947-70E740481C1C}">
                <a14:useLocalDpi xmlns:a14="http://schemas.microsoft.com/office/drawing/2010/main" val="0"/>
              </a:ext>
            </a:extLst>
          </a:blip>
          <a:srcRect l="3227" t="12012" r="8120"/>
          <a:stretch/>
        </p:blipFill>
        <p:spPr>
          <a:xfrm>
            <a:off x="6129346" y="2442400"/>
            <a:ext cx="5674427" cy="425187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611687-B873-C6DF-AEE1-17FC1ADBF6FB}"/>
                  </a:ext>
                </a:extLst>
              </p:cNvPr>
              <p:cNvSpPr txBox="1"/>
              <p:nvPr/>
            </p:nvSpPr>
            <p:spPr>
              <a:xfrm>
                <a:off x="2726752"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1</m:t>
                        </m:r>
                      </m:sub>
                    </m:sSub>
                  </m:oMath>
                </a14:m>
                <a:endParaRPr lang="en-US" dirty="0"/>
              </a:p>
            </p:txBody>
          </p:sp>
        </mc:Choice>
        <mc:Fallback xmlns="">
          <p:sp>
            <p:nvSpPr>
              <p:cNvPr id="10" name="TextBox 9">
                <a:extLst>
                  <a:ext uri="{FF2B5EF4-FFF2-40B4-BE49-F238E27FC236}">
                    <a16:creationId xmlns:a16="http://schemas.microsoft.com/office/drawing/2014/main" id="{A2611687-B873-C6DF-AEE1-17FC1ADBF6FB}"/>
                  </a:ext>
                </a:extLst>
              </p:cNvPr>
              <p:cNvSpPr txBox="1">
                <a:spLocks noRot="1" noChangeAspect="1" noMove="1" noResize="1" noEditPoints="1" noAdjustHandles="1" noChangeArrowheads="1" noChangeShapeType="1" noTextEdit="1"/>
              </p:cNvSpPr>
              <p:nvPr/>
            </p:nvSpPr>
            <p:spPr>
              <a:xfrm>
                <a:off x="2726752" y="2698822"/>
                <a:ext cx="1753808" cy="369332"/>
              </a:xfrm>
              <a:prstGeom prst="rect">
                <a:avLst/>
              </a:prstGeom>
              <a:blipFill>
                <a:blip r:embed="rId6"/>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9" name="TextBox 8">
            <a:extLst>
              <a:ext uri="{FF2B5EF4-FFF2-40B4-BE49-F238E27FC236}">
                <a16:creationId xmlns:a16="http://schemas.microsoft.com/office/drawing/2014/main" id="{1C52C6F1-3C92-7212-9D65-2F646AC6575F}"/>
              </a:ext>
            </a:extLst>
          </p:cNvPr>
          <p:cNvSpPr txBox="1"/>
          <p:nvPr/>
        </p:nvSpPr>
        <p:spPr>
          <a:xfrm>
            <a:off x="7236593" y="3789847"/>
            <a:ext cx="2440572" cy="646331"/>
          </a:xfrm>
          <a:prstGeom prst="rect">
            <a:avLst/>
          </a:prstGeom>
          <a:solidFill>
            <a:schemeClr val="bg1"/>
          </a:solidFill>
          <a:ln w="12700">
            <a:solidFill>
              <a:srgbClr val="1421F4"/>
            </a:solidFill>
          </a:ln>
          <a:effectLst>
            <a:outerShdw blurRad="50800" dist="38100" dir="2700000" algn="tl" rotWithShape="0">
              <a:prstClr val="black">
                <a:alpha val="40000"/>
              </a:prstClr>
            </a:outerShdw>
          </a:effectLst>
        </p:spPr>
        <p:txBody>
          <a:bodyPr wrap="square" rtlCol="0">
            <a:spAutoFit/>
          </a:bodyPr>
          <a:lstStyle/>
          <a:p>
            <a:pPr algn="ctr"/>
            <a:r>
              <a:rPr lang="en-US" dirty="0"/>
              <a:t>Var-D consistently out-performs brute force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C2532C-7EC0-A5D7-0715-5A8CF218CEE8}"/>
                  </a:ext>
                </a:extLst>
              </p:cNvPr>
              <p:cNvSpPr txBox="1"/>
              <p:nvPr/>
            </p:nvSpPr>
            <p:spPr>
              <a:xfrm>
                <a:off x="8456879"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2</m:t>
                        </m:r>
                      </m:sub>
                    </m:sSub>
                  </m:oMath>
                </a14:m>
                <a:endParaRPr lang="en-US" dirty="0"/>
              </a:p>
            </p:txBody>
          </p:sp>
        </mc:Choice>
        <mc:Fallback xmlns="">
          <p:sp>
            <p:nvSpPr>
              <p:cNvPr id="14" name="TextBox 13">
                <a:extLst>
                  <a:ext uri="{FF2B5EF4-FFF2-40B4-BE49-F238E27FC236}">
                    <a16:creationId xmlns:a16="http://schemas.microsoft.com/office/drawing/2014/main" id="{03C2532C-7EC0-A5D7-0715-5A8CF218CEE8}"/>
                  </a:ext>
                </a:extLst>
              </p:cNvPr>
              <p:cNvSpPr txBox="1">
                <a:spLocks noRot="1" noChangeAspect="1" noMove="1" noResize="1" noEditPoints="1" noAdjustHandles="1" noChangeArrowheads="1" noChangeShapeType="1" noTextEdit="1"/>
              </p:cNvSpPr>
              <p:nvPr/>
            </p:nvSpPr>
            <p:spPr>
              <a:xfrm>
                <a:off x="8456879" y="2698822"/>
                <a:ext cx="1753808" cy="369332"/>
              </a:xfrm>
              <a:prstGeom prst="rect">
                <a:avLst/>
              </a:prstGeom>
              <a:blipFill>
                <a:blip r:embed="rId7"/>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Slide Number Placeholder 15">
            <a:extLst>
              <a:ext uri="{FF2B5EF4-FFF2-40B4-BE49-F238E27FC236}">
                <a16:creationId xmlns:a16="http://schemas.microsoft.com/office/drawing/2014/main" id="{711A06F4-F61E-518A-3C3C-220D6653D73A}"/>
              </a:ext>
            </a:extLst>
          </p:cNvPr>
          <p:cNvSpPr>
            <a:spLocks noGrp="1"/>
          </p:cNvSpPr>
          <p:nvPr>
            <p:ph type="sldNum" sz="quarter" idx="12"/>
          </p:nvPr>
        </p:nvSpPr>
        <p:spPr/>
        <p:txBody>
          <a:bodyPr/>
          <a:lstStyle/>
          <a:p>
            <a:fld id="{A7B37A42-1143-48FC-B4BA-4801294DBEED}" type="slidenum">
              <a:rPr lang="en-US" smtClean="0"/>
              <a:t>27</a:t>
            </a:fld>
            <a:endParaRPr lang="en-US"/>
          </a:p>
        </p:txBody>
      </p:sp>
    </p:spTree>
    <p:extLst>
      <p:ext uri="{BB962C8B-B14F-4D97-AF65-F5344CB8AC3E}">
        <p14:creationId xmlns:p14="http://schemas.microsoft.com/office/powerpoint/2010/main" val="280737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5897741" y="725254"/>
                <a:ext cx="6294259" cy="2622782"/>
              </a:xfrm>
            </p:spPr>
            <p:txBody>
              <a:bodyPr>
                <a:noAutofit/>
              </a:bodyPr>
              <a:lstStyle/>
              <a:p>
                <a:pPr>
                  <a:lnSpc>
                    <a:spcPct val="100000"/>
                  </a:lnSpc>
                </a:pPr>
                <a:r>
                  <a:rPr lang="en-US" sz="2800" dirty="0"/>
                  <a:t>Figure of Merit</a:t>
                </a:r>
              </a:p>
              <a:p>
                <a:pPr marL="0" indent="0">
                  <a:lnSpc>
                    <a:spcPct val="100000"/>
                  </a:lnSpc>
                  <a:buNone/>
                </a:pPr>
                <a:endParaRPr lang="en-US" sz="100" dirty="0"/>
              </a:p>
              <a:p>
                <a:pPr marL="1084263" indent="0">
                  <a:lnSpc>
                    <a:spcPct val="100000"/>
                  </a:lnSpc>
                  <a:buNone/>
                </a:pPr>
                <a14:m>
                  <m:oMathPara xmlns:m="http://schemas.openxmlformats.org/officeDocument/2006/math">
                    <m:oMathParaPr>
                      <m:jc m:val="left"/>
                    </m:oMathParaPr>
                    <m:oMath xmlns:m="http://schemas.openxmlformats.org/officeDocument/2006/math">
                      <m:r>
                        <m:rPr>
                          <m:nor/>
                        </m:rPr>
                        <a:rPr lang="en-US" sz="2800">
                          <a:latin typeface="Cambria Math" panose="02040503050406030204" pitchFamily="18" charset="0"/>
                        </a:rPr>
                        <m:t>FOM</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p>
                            <m:sSupPr>
                              <m:ctrlPr>
                                <a:rPr lang="en-US" sz="2800" i="1">
                                  <a:latin typeface="Cambria Math" panose="02040503050406030204" pitchFamily="18" charset="0"/>
                                </a:rPr>
                              </m:ctrlPr>
                            </m:sSupPr>
                            <m:e>
                              <m:r>
                                <a:rPr lang="en-US" sz="2800" i="1">
                                  <a:latin typeface="Cambria Math" panose="02040503050406030204" pitchFamily="18" charset="0"/>
                                </a:rPr>
                                <m:t>𝜀</m:t>
                              </m:r>
                            </m:e>
                            <m:sup>
                              <m:r>
                                <a:rPr lang="en-US" sz="2800" i="1">
                                  <a:latin typeface="Cambria Math" panose="02040503050406030204" pitchFamily="18" charset="0"/>
                                </a:rPr>
                                <m:t>2</m:t>
                              </m:r>
                            </m:sup>
                          </m:sSup>
                          <m:r>
                            <a:rPr lang="en-US" sz="2800" i="1">
                              <a:latin typeface="Cambria Math" panose="02040503050406030204" pitchFamily="18" charset="0"/>
                            </a:rPr>
                            <m:t>𝑇</m:t>
                          </m:r>
                        </m:den>
                      </m:f>
                    </m:oMath>
                  </m:oMathPara>
                </a14:m>
                <a:endParaRPr lang="en-US" sz="2800" dirty="0"/>
              </a:p>
              <a:p>
                <a:pPr marL="1084263" indent="0">
                  <a:lnSpc>
                    <a:spcPct val="100000"/>
                  </a:lnSpc>
                  <a:buNone/>
                </a:pPr>
                <a:endParaRPr lang="en-US" sz="100" dirty="0"/>
              </a:p>
              <a:p>
                <a:pPr lvl="1">
                  <a:lnSpc>
                    <a:spcPct val="100000"/>
                  </a:lnSpc>
                  <a:buFontTx/>
                  <a:buChar char="-"/>
                </a:pPr>
                <a:r>
                  <a:rPr lang="en-US" sz="2500" dirty="0"/>
                  <a:t>Reference solution: </a:t>
                </a:r>
                <a14:m>
                  <m:oMath xmlns:m="http://schemas.openxmlformats.org/officeDocument/2006/math">
                    <m:sSub>
                      <m:sSubPr>
                        <m:ctrlPr>
                          <a:rPr lang="en-US" sz="2500" b="0" i="1" smtClean="0">
                            <a:latin typeface="Cambria Math" panose="02040503050406030204" pitchFamily="18" charset="0"/>
                          </a:rPr>
                        </m:ctrlPr>
                      </m:sSubPr>
                      <m:e>
                        <m:r>
                          <a:rPr lang="en-US" sz="2500" i="1">
                            <a:latin typeface="Cambria Math" panose="02040503050406030204" pitchFamily="18" charset="0"/>
                          </a:rPr>
                          <m:t>𝑁</m:t>
                        </m:r>
                      </m:e>
                      <m:sub>
                        <m:r>
                          <a:rPr lang="en-US" sz="2500" b="0" i="1" smtClean="0">
                            <a:latin typeface="Cambria Math" panose="02040503050406030204" pitchFamily="18" charset="0"/>
                          </a:rPr>
                          <m:t>𝜂</m:t>
                        </m:r>
                      </m:sub>
                    </m:sSub>
                    <m:r>
                      <a:rPr lang="en-US" sz="2500" i="1">
                        <a:latin typeface="Cambria Math" panose="02040503050406030204" pitchFamily="18" charset="0"/>
                      </a:rPr>
                      <m:t>=</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10</m:t>
                        </m:r>
                      </m:e>
                      <m:sup>
                        <m:r>
                          <a:rPr lang="en-US" sz="2500" b="0" i="1" smtClean="0">
                            <a:latin typeface="Cambria Math" panose="02040503050406030204" pitchFamily="18" charset="0"/>
                          </a:rPr>
                          <m:t>6</m:t>
                        </m:r>
                      </m:sup>
                    </m:sSup>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𝑁</m:t>
                        </m:r>
                      </m:e>
                      <m:sub>
                        <m:r>
                          <a:rPr lang="en-US" sz="2500" b="0" i="1" smtClean="0">
                            <a:latin typeface="Cambria Math" panose="02040503050406030204" pitchFamily="18" charset="0"/>
                          </a:rPr>
                          <m:t>𝜉</m:t>
                        </m:r>
                      </m:sub>
                    </m:sSub>
                    <m:r>
                      <a:rPr lang="en-US" sz="2500" b="0" i="1" smtClean="0">
                        <a:latin typeface="Cambria Math" panose="02040503050406030204" pitchFamily="18" charset="0"/>
                      </a:rPr>
                      <m:t>=</m:t>
                    </m:r>
                    <m:sSup>
                      <m:sSupPr>
                        <m:ctrlPr>
                          <a:rPr lang="en-US" sz="2500" i="1">
                            <a:latin typeface="Cambria Math" panose="02040503050406030204" pitchFamily="18" charset="0"/>
                          </a:rPr>
                        </m:ctrlPr>
                      </m:sSupPr>
                      <m:e>
                        <m:r>
                          <a:rPr lang="en-US" sz="2500" i="1">
                            <a:latin typeface="Cambria Math" panose="02040503050406030204" pitchFamily="18" charset="0"/>
                          </a:rPr>
                          <m:t>10</m:t>
                        </m:r>
                      </m:e>
                      <m:sup>
                        <m:r>
                          <a:rPr lang="en-US" sz="2500" b="0" i="1" smtClean="0">
                            <a:latin typeface="Cambria Math" panose="02040503050406030204" pitchFamily="18" charset="0"/>
                          </a:rPr>
                          <m:t>4</m:t>
                        </m:r>
                      </m:sup>
                    </m:sSup>
                  </m:oMath>
                </a14:m>
                <a:endParaRPr lang="en-US" sz="2500" dirty="0"/>
              </a:p>
            </p:txBody>
          </p:sp>
        </mc:Choice>
        <mc:Fallback xmlns="">
          <p:sp>
            <p:nvSpPr>
              <p:cNvPr id="3" name="Content Placeholder 2">
                <a:extLst>
                  <a:ext uri="{FF2B5EF4-FFF2-40B4-BE49-F238E27FC236}">
                    <a16:creationId xmlns:a16="http://schemas.microsoft.com/office/drawing/2014/main" id="{C7572BE4-13A2-79CF-4098-95BA53B953E0}"/>
                  </a:ext>
                </a:extLst>
              </p:cNvPr>
              <p:cNvSpPr>
                <a:spLocks noGrp="1" noRot="1" noChangeAspect="1" noMove="1" noResize="1" noEditPoints="1" noAdjustHandles="1" noChangeArrowheads="1" noChangeShapeType="1" noTextEdit="1"/>
              </p:cNvSpPr>
              <p:nvPr>
                <p:ph idx="1"/>
              </p:nvPr>
            </p:nvSpPr>
            <p:spPr>
              <a:xfrm>
                <a:off x="5897741" y="725254"/>
                <a:ext cx="6294259" cy="2622782"/>
              </a:xfrm>
              <a:blipFill>
                <a:blip r:embed="rId2"/>
                <a:stretch>
                  <a:fillRect l="-1610" t="-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F101A8-1C61-1FC6-37DB-CFFE97E591E5}"/>
                  </a:ext>
                </a:extLst>
              </p:cNvPr>
              <p:cNvSpPr txBox="1"/>
              <p:nvPr/>
            </p:nvSpPr>
            <p:spPr>
              <a:xfrm>
                <a:off x="9016941" y="1317185"/>
                <a:ext cx="2933945" cy="830997"/>
              </a:xfrm>
              <a:prstGeom prst="rect">
                <a:avLst/>
              </a:prstGeom>
              <a:solidFill>
                <a:schemeClr val="bg1"/>
              </a:solidFill>
              <a:ln>
                <a:noFill/>
              </a:ln>
            </p:spPr>
            <p:txBody>
              <a:bodyPr wrap="none" rtlCol="0">
                <a:spAutoFit/>
              </a:bodyPr>
              <a:lstStyle/>
              <a:p>
                <a14:m>
                  <m:oMath xmlns:m="http://schemas.openxmlformats.org/officeDocument/2006/math">
                    <m:r>
                      <a:rPr lang="en-US" sz="2400" b="0" i="1" smtClean="0">
                        <a:latin typeface="Cambria Math" panose="02040503050406030204" pitchFamily="18" charset="0"/>
                        <a:cs typeface="Arial" panose="020B0604020202020204" pitchFamily="34" charset="0"/>
                      </a:rPr>
                      <m:t>𝑇</m:t>
                    </m:r>
                  </m:oMath>
                </a14:m>
                <a:r>
                  <a:rPr lang="en-US" sz="2400" dirty="0">
                    <a:latin typeface="Arial" panose="020B0604020202020204" pitchFamily="34" charset="0"/>
                    <a:cs typeface="Arial" panose="020B0604020202020204" pitchFamily="34" charset="0"/>
                  </a:rPr>
                  <a:t>: Runtime</a:t>
                </a:r>
              </a:p>
              <a:p>
                <a14:m>
                  <m:oMath xmlns:m="http://schemas.openxmlformats.org/officeDocument/2006/math">
                    <m:r>
                      <a:rPr lang="en-US" sz="2400" i="1">
                        <a:latin typeface="Cambria Math" panose="02040503050406030204" pitchFamily="18" charset="0"/>
                        <a:cs typeface="Arial" panose="020B0604020202020204" pitchFamily="34" charset="0"/>
                      </a:rPr>
                      <m:t>𝜀</m:t>
                    </m:r>
                  </m:oMath>
                </a14:m>
                <a:r>
                  <a:rPr lang="en-US" sz="2400" dirty="0">
                    <a:latin typeface="Arial" panose="020B0604020202020204" pitchFamily="34" charset="0"/>
                    <a:cs typeface="Arial" panose="020B0604020202020204" pitchFamily="34" charset="0"/>
                  </a:rPr>
                  <a:t>: rel. error (2-norm)</a:t>
                </a:r>
              </a:p>
            </p:txBody>
          </p:sp>
        </mc:Choice>
        <mc:Fallback xmlns="">
          <p:sp>
            <p:nvSpPr>
              <p:cNvPr id="8" name="TextBox 7">
                <a:extLst>
                  <a:ext uri="{FF2B5EF4-FFF2-40B4-BE49-F238E27FC236}">
                    <a16:creationId xmlns:a16="http://schemas.microsoft.com/office/drawing/2014/main" id="{6AF101A8-1C61-1FC6-37DB-CFFE97E591E5}"/>
                  </a:ext>
                </a:extLst>
              </p:cNvPr>
              <p:cNvSpPr txBox="1">
                <a:spLocks noRot="1" noChangeAspect="1" noMove="1" noResize="1" noEditPoints="1" noAdjustHandles="1" noChangeArrowheads="1" noChangeShapeType="1" noTextEdit="1"/>
              </p:cNvSpPr>
              <p:nvPr/>
            </p:nvSpPr>
            <p:spPr>
              <a:xfrm>
                <a:off x="9016941" y="1317185"/>
                <a:ext cx="2933945" cy="830997"/>
              </a:xfrm>
              <a:prstGeom prst="rect">
                <a:avLst/>
              </a:prstGeom>
              <a:blipFill>
                <a:blip r:embed="rId3"/>
                <a:stretch>
                  <a:fillRect l="-431" t="-6061" r="-2586" b="-1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395A610-7A85-D77C-1315-DDBBFC477F21}"/>
                  </a:ext>
                </a:extLst>
              </p:cNvPr>
              <p:cNvSpPr txBox="1">
                <a:spLocks/>
              </p:cNvSpPr>
              <p:nvPr/>
            </p:nvSpPr>
            <p:spPr>
              <a:xfrm>
                <a:off x="253288" y="958341"/>
                <a:ext cx="6294259" cy="1757149"/>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800" dirty="0"/>
                  <a:t>Constant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𝑇𝑜𝑡𝑎𝑙</m:t>
                        </m:r>
                      </m:sub>
                    </m:sSub>
                  </m:oMath>
                </a14:m>
                <a:endParaRPr lang="en-US" sz="2800" baseline="-25000" dirty="0"/>
              </a:p>
              <a:p>
                <a:pPr>
                  <a:lnSpc>
                    <a:spcPct val="100000"/>
                  </a:lnSpc>
                </a:pPr>
                <a:r>
                  <a:rPr lang="en-US" sz="2800" dirty="0"/>
                  <a:t>Increasing </a:t>
                </a:r>
                <a14:m>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𝜂</m:t>
                        </m:r>
                      </m:sub>
                    </m:sSub>
                    <m:r>
                      <a:rPr lang="en-US" sz="2800" b="0" i="1" smtClean="0">
                        <a:latin typeface="Cambria Math" panose="02040503050406030204" pitchFamily="18" charset="0"/>
                      </a:rPr>
                      <m:t>→</m:t>
                    </m:r>
                  </m:oMath>
                </a14:m>
                <a:r>
                  <a:rPr lang="en-US" sz="2800" dirty="0"/>
                  <a:t> decreasing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𝜉</m:t>
                        </m:r>
                      </m:sub>
                    </m:sSub>
                  </m:oMath>
                </a14:m>
                <a:endParaRPr lang="en-US" sz="2800" dirty="0"/>
              </a:p>
              <a:p>
                <a:pPr>
                  <a:lnSpc>
                    <a:spcPct val="100000"/>
                  </a:lnSpc>
                </a:pPr>
                <a:r>
                  <a:rPr lang="en-US" sz="2800" dirty="0"/>
                  <a:t>Run without MPI (</a:t>
                </a:r>
                <a:r>
                  <a:rPr lang="en-US" sz="2800" i="1" dirty="0"/>
                  <a:t>i.e.</a:t>
                </a:r>
                <a:r>
                  <a:rPr lang="en-US" sz="2800" dirty="0"/>
                  <a:t>, serially)</a:t>
                </a:r>
              </a:p>
              <a:p>
                <a:pPr marL="0" indent="0">
                  <a:lnSpc>
                    <a:spcPct val="100000"/>
                  </a:lnSpc>
                  <a:buFont typeface="Arial" panose="020B0604020202020204" pitchFamily="34" charset="0"/>
                  <a:buNone/>
                </a:pPr>
                <a:endParaRPr lang="en-US" sz="100" dirty="0"/>
              </a:p>
              <a:p>
                <a:pPr marL="1084263" indent="0">
                  <a:lnSpc>
                    <a:spcPct val="100000"/>
                  </a:lnSpc>
                  <a:buFont typeface="Arial" panose="020B0604020202020204" pitchFamily="34" charset="0"/>
                  <a:buNone/>
                </a:pPr>
                <a:endParaRPr lang="en-US" sz="100" dirty="0"/>
              </a:p>
            </p:txBody>
          </p:sp>
        </mc:Choice>
        <mc:Fallback xmlns="">
          <p:sp>
            <p:nvSpPr>
              <p:cNvPr id="10" name="Content Placeholder 2">
                <a:extLst>
                  <a:ext uri="{FF2B5EF4-FFF2-40B4-BE49-F238E27FC236}">
                    <a16:creationId xmlns:a16="http://schemas.microsoft.com/office/drawing/2014/main" id="{8395A610-7A85-D77C-1315-DDBBFC477F21}"/>
                  </a:ext>
                </a:extLst>
              </p:cNvPr>
              <p:cNvSpPr txBox="1">
                <a:spLocks noRot="1" noChangeAspect="1" noMove="1" noResize="1" noEditPoints="1" noAdjustHandles="1" noChangeArrowheads="1" noChangeShapeType="1" noTextEdit="1"/>
              </p:cNvSpPr>
              <p:nvPr/>
            </p:nvSpPr>
            <p:spPr>
              <a:xfrm>
                <a:off x="253288" y="958341"/>
                <a:ext cx="6294259" cy="1757149"/>
              </a:xfrm>
              <a:prstGeom prst="rect">
                <a:avLst/>
              </a:prstGeom>
              <a:blipFill>
                <a:blip r:embed="rId4"/>
                <a:stretch>
                  <a:fillRect l="-1815" t="-3597" b="-1439"/>
                </a:stretch>
              </a:blipFill>
            </p:spPr>
            <p:txBody>
              <a:bodyPr/>
              <a:lstStyle/>
              <a:p>
                <a:r>
                  <a:rPr lang="en-US">
                    <a:noFill/>
                  </a:rPr>
                  <a:t> </a:t>
                </a:r>
              </a:p>
            </p:txBody>
          </p:sp>
        </mc:Fallback>
      </mc:AlternateContent>
      <p:pic>
        <p:nvPicPr>
          <p:cNvPr id="20" name="Picture 19" descr="A graph with a line and a red dot&#10;&#10;Description automatically generated">
            <a:extLst>
              <a:ext uri="{FF2B5EF4-FFF2-40B4-BE49-F238E27FC236}">
                <a16:creationId xmlns:a16="http://schemas.microsoft.com/office/drawing/2014/main" id="{ED3F4784-BA24-135A-0909-88BC2BD561A8}"/>
              </a:ext>
            </a:extLst>
          </p:cNvPr>
          <p:cNvPicPr>
            <a:picLocks noChangeAspect="1"/>
          </p:cNvPicPr>
          <p:nvPr/>
        </p:nvPicPr>
        <p:blipFill rotWithShape="1">
          <a:blip r:embed="rId5">
            <a:extLst>
              <a:ext uri="{28A0092B-C50C-407E-A947-70E740481C1C}">
                <a14:useLocalDpi xmlns:a14="http://schemas.microsoft.com/office/drawing/2010/main" val="0"/>
              </a:ext>
            </a:extLst>
          </a:blip>
          <a:srcRect t="10948" r="8972"/>
          <a:stretch/>
        </p:blipFill>
        <p:spPr>
          <a:xfrm>
            <a:off x="6096000" y="2740113"/>
            <a:ext cx="5612363" cy="4117887"/>
          </a:xfrm>
          <a:prstGeom prst="rect">
            <a:avLst/>
          </a:prstGeom>
        </p:spPr>
      </p:pic>
      <p:sp>
        <p:nvSpPr>
          <p:cNvPr id="6" name="TextBox 5">
            <a:extLst>
              <a:ext uri="{FF2B5EF4-FFF2-40B4-BE49-F238E27FC236}">
                <a16:creationId xmlns:a16="http://schemas.microsoft.com/office/drawing/2014/main" id="{E4372FD5-3387-1362-2E0F-99EB62ED6702}"/>
              </a:ext>
            </a:extLst>
          </p:cNvPr>
          <p:cNvSpPr txBox="1"/>
          <p:nvPr/>
        </p:nvSpPr>
        <p:spPr>
          <a:xfrm>
            <a:off x="10147142" y="5286208"/>
            <a:ext cx="867545" cy="461665"/>
          </a:xfrm>
          <a:prstGeom prst="rect">
            <a:avLst/>
          </a:prstGeom>
          <a:solidFill>
            <a:schemeClr val="bg1"/>
          </a:solidFill>
          <a:ln>
            <a:solidFill>
              <a:schemeClr val="accent1"/>
            </a:solidFill>
          </a:ln>
        </p:spPr>
        <p:txBody>
          <a:bodyPr wrap="none" rtlCol="0">
            <a:spAutoFit/>
          </a:bodyPr>
          <a:lstStyle/>
          <a:p>
            <a:pPr algn="ctr"/>
            <a:r>
              <a:rPr lang="en-US" sz="2400" b="1" dirty="0">
                <a:latin typeface="Arial" panose="020B0604020202020204" pitchFamily="34" charset="0"/>
                <a:cs typeface="Arial" panose="020B0604020202020204" pitchFamily="34" charset="0"/>
              </a:rPr>
              <a:t>FOM</a:t>
            </a:r>
          </a:p>
        </p:txBody>
      </p:sp>
      <p:sp>
        <p:nvSpPr>
          <p:cNvPr id="24" name="Rectangle 23">
            <a:extLst>
              <a:ext uri="{FF2B5EF4-FFF2-40B4-BE49-F238E27FC236}">
                <a16:creationId xmlns:a16="http://schemas.microsoft.com/office/drawing/2014/main" id="{001689AC-7DD2-CAD5-52AD-C91891BCB103}"/>
              </a:ext>
            </a:extLst>
          </p:cNvPr>
          <p:cNvSpPr/>
          <p:nvPr/>
        </p:nvSpPr>
        <p:spPr>
          <a:xfrm>
            <a:off x="6096000" y="2715490"/>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64968B2-3F56-DFD0-6D14-66F4DB61F385}"/>
              </a:ext>
            </a:extLst>
          </p:cNvPr>
          <p:cNvSpPr txBox="1"/>
          <p:nvPr/>
        </p:nvSpPr>
        <p:spPr>
          <a:xfrm>
            <a:off x="7043828" y="4138418"/>
            <a:ext cx="2440572" cy="923330"/>
          </a:xfrm>
          <a:prstGeom prst="rect">
            <a:avLst/>
          </a:prstGeom>
          <a:solidFill>
            <a:schemeClr val="bg1"/>
          </a:solidFill>
          <a:ln w="1905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dirty="0"/>
              <a:t>Var-D shows efficiency tradeoff between </a:t>
            </a:r>
            <a:r>
              <a:rPr lang="en-US" dirty="0" err="1"/>
              <a:t>N_particle</a:t>
            </a:r>
            <a:r>
              <a:rPr lang="en-US" dirty="0"/>
              <a:t> and </a:t>
            </a:r>
            <a:r>
              <a:rPr lang="en-US" dirty="0" err="1"/>
              <a:t>N_batch</a:t>
            </a:r>
            <a:endParaRPr lang="en-US" dirty="0"/>
          </a:p>
        </p:txBody>
      </p:sp>
      <p:sp>
        <p:nvSpPr>
          <p:cNvPr id="29" name="Rectangle 28">
            <a:extLst>
              <a:ext uri="{FF2B5EF4-FFF2-40B4-BE49-F238E27FC236}">
                <a16:creationId xmlns:a16="http://schemas.microsoft.com/office/drawing/2014/main" id="{E81BB4A1-C61E-BE95-104E-6F4BACA96DF8}"/>
              </a:ext>
            </a:extLst>
          </p:cNvPr>
          <p:cNvSpPr/>
          <p:nvPr/>
        </p:nvSpPr>
        <p:spPr>
          <a:xfrm>
            <a:off x="253288" y="1510145"/>
            <a:ext cx="5233112" cy="52650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graph of a graph with red and blue lines&#10;&#10;Description automatically generated">
            <a:extLst>
              <a:ext uri="{FF2B5EF4-FFF2-40B4-BE49-F238E27FC236}">
                <a16:creationId xmlns:a16="http://schemas.microsoft.com/office/drawing/2014/main" id="{0C3CE14D-EE27-FFA4-4725-A5E80B5D1BB9}"/>
              </a:ext>
            </a:extLst>
          </p:cNvPr>
          <p:cNvPicPr>
            <a:picLocks noChangeAspect="1"/>
          </p:cNvPicPr>
          <p:nvPr/>
        </p:nvPicPr>
        <p:blipFill rotWithShape="1">
          <a:blip r:embed="rId6">
            <a:extLst>
              <a:ext uri="{28A0092B-C50C-407E-A947-70E740481C1C}">
                <a14:useLocalDpi xmlns:a14="http://schemas.microsoft.com/office/drawing/2010/main" val="0"/>
              </a:ext>
            </a:extLst>
          </a:blip>
          <a:srcRect t="10948" r="8972"/>
          <a:stretch/>
        </p:blipFill>
        <p:spPr>
          <a:xfrm>
            <a:off x="125830" y="2740114"/>
            <a:ext cx="5612364" cy="4117886"/>
          </a:xfrm>
          <a:prstGeom prst="rect">
            <a:avLst/>
          </a:prstGeom>
        </p:spPr>
      </p:pic>
      <p:sp>
        <p:nvSpPr>
          <p:cNvPr id="5" name="TextBox 4">
            <a:extLst>
              <a:ext uri="{FF2B5EF4-FFF2-40B4-BE49-F238E27FC236}">
                <a16:creationId xmlns:a16="http://schemas.microsoft.com/office/drawing/2014/main" id="{22617B37-CB9C-FB47-2AD5-FA684AFE0BDE}"/>
              </a:ext>
            </a:extLst>
          </p:cNvPr>
          <p:cNvSpPr txBox="1"/>
          <p:nvPr/>
        </p:nvSpPr>
        <p:spPr>
          <a:xfrm>
            <a:off x="2932012" y="3015667"/>
            <a:ext cx="1451038" cy="830997"/>
          </a:xfrm>
          <a:prstGeom prst="rect">
            <a:avLst/>
          </a:prstGeom>
          <a:solidFill>
            <a:schemeClr val="bg1"/>
          </a:solidFill>
          <a:ln>
            <a:solidFill>
              <a:schemeClr val="accent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Relative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error</a:t>
            </a:r>
          </a:p>
        </p:txBody>
      </p:sp>
      <p:sp>
        <p:nvSpPr>
          <p:cNvPr id="25" name="Rectangle 24">
            <a:extLst>
              <a:ext uri="{FF2B5EF4-FFF2-40B4-BE49-F238E27FC236}">
                <a16:creationId xmlns:a16="http://schemas.microsoft.com/office/drawing/2014/main" id="{20079922-7C2D-B62D-1328-5457D53E278F}"/>
              </a:ext>
            </a:extLst>
          </p:cNvPr>
          <p:cNvSpPr/>
          <p:nvPr/>
        </p:nvSpPr>
        <p:spPr>
          <a:xfrm>
            <a:off x="223841" y="2703313"/>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graph of a graph with red and blue lines&#10;&#10;Description automatically generated">
            <a:extLst>
              <a:ext uri="{FF2B5EF4-FFF2-40B4-BE49-F238E27FC236}">
                <a16:creationId xmlns:a16="http://schemas.microsoft.com/office/drawing/2014/main" id="{4E9830E2-F97E-230C-43F9-267006B00212}"/>
              </a:ext>
            </a:extLst>
          </p:cNvPr>
          <p:cNvPicPr>
            <a:picLocks noChangeAspect="1"/>
          </p:cNvPicPr>
          <p:nvPr/>
        </p:nvPicPr>
        <p:blipFill rotWithShape="1">
          <a:blip r:embed="rId6">
            <a:extLst>
              <a:ext uri="{28A0092B-C50C-407E-A947-70E740481C1C}">
                <a14:useLocalDpi xmlns:a14="http://schemas.microsoft.com/office/drawing/2010/main" val="0"/>
              </a:ext>
            </a:extLst>
          </a:blip>
          <a:srcRect l="65903" t="58892" r="6468" b="6477"/>
          <a:stretch/>
        </p:blipFill>
        <p:spPr>
          <a:xfrm>
            <a:off x="4189109" y="4957130"/>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E9900B05-66AD-C171-F9B1-7B022F8230E1}"/>
              </a:ext>
            </a:extLst>
          </p:cNvPr>
          <p:cNvSpPr/>
          <p:nvPr/>
        </p:nvSpPr>
        <p:spPr>
          <a:xfrm>
            <a:off x="4189109" y="4957130"/>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graph with a line and a red dot&#10;&#10;Description automatically generated">
            <a:extLst>
              <a:ext uri="{FF2B5EF4-FFF2-40B4-BE49-F238E27FC236}">
                <a16:creationId xmlns:a16="http://schemas.microsoft.com/office/drawing/2014/main" id="{841605BE-7A05-72D1-6243-1C79410FD6F4}"/>
              </a:ext>
            </a:extLst>
          </p:cNvPr>
          <p:cNvPicPr>
            <a:picLocks noChangeAspect="1"/>
          </p:cNvPicPr>
          <p:nvPr/>
        </p:nvPicPr>
        <p:blipFill rotWithShape="1">
          <a:blip r:embed="rId5">
            <a:extLst>
              <a:ext uri="{28A0092B-C50C-407E-A947-70E740481C1C}">
                <a14:useLocalDpi xmlns:a14="http://schemas.microsoft.com/office/drawing/2010/main" val="0"/>
              </a:ext>
            </a:extLst>
          </a:blip>
          <a:srcRect l="65271" t="8530" r="7100" b="56839"/>
          <a:stretch/>
        </p:blipFill>
        <p:spPr>
          <a:xfrm>
            <a:off x="10120248" y="2628311"/>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9" name="Oval 38">
            <a:extLst>
              <a:ext uri="{FF2B5EF4-FFF2-40B4-BE49-F238E27FC236}">
                <a16:creationId xmlns:a16="http://schemas.microsoft.com/office/drawing/2014/main" id="{538420F9-A4AC-38BA-1AA6-167A13E3258A}"/>
              </a:ext>
            </a:extLst>
          </p:cNvPr>
          <p:cNvSpPr/>
          <p:nvPr/>
        </p:nvSpPr>
        <p:spPr>
          <a:xfrm>
            <a:off x="10122408" y="2624328"/>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Error and Figure of Merit</a:t>
            </a:r>
          </a:p>
        </p:txBody>
      </p:sp>
      <p:sp>
        <p:nvSpPr>
          <p:cNvPr id="7" name="Slide Number Placeholder 6">
            <a:extLst>
              <a:ext uri="{FF2B5EF4-FFF2-40B4-BE49-F238E27FC236}">
                <a16:creationId xmlns:a16="http://schemas.microsoft.com/office/drawing/2014/main" id="{86FA8715-7D2D-BC80-701A-1725AE2BF01B}"/>
              </a:ext>
            </a:extLst>
          </p:cNvPr>
          <p:cNvSpPr>
            <a:spLocks noGrp="1"/>
          </p:cNvSpPr>
          <p:nvPr>
            <p:ph type="sldNum" sz="quarter" idx="12"/>
          </p:nvPr>
        </p:nvSpPr>
        <p:spPr/>
        <p:txBody>
          <a:bodyPr/>
          <a:lstStyle/>
          <a:p>
            <a:fld id="{A7B37A42-1143-48FC-B4BA-4801294DBEED}" type="slidenum">
              <a:rPr lang="en-US" smtClean="0"/>
              <a:t>28</a:t>
            </a:fld>
            <a:endParaRPr lang="en-US"/>
          </a:p>
        </p:txBody>
      </p:sp>
    </p:spTree>
    <p:extLst>
      <p:ext uri="{BB962C8B-B14F-4D97-AF65-F5344CB8AC3E}">
        <p14:creationId xmlns:p14="http://schemas.microsoft.com/office/powerpoint/2010/main" val="3623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8" grpId="0" animBg="1"/>
      <p:bldP spid="29" grpId="0" animBg="1"/>
      <p:bldP spid="25" grpId="0" animBg="1"/>
      <p:bldP spid="36"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3ED6-BCE2-268F-86A5-8021BB832CCA}"/>
              </a:ext>
            </a:extLst>
          </p:cNvPr>
          <p:cNvSpPr>
            <a:spLocks noGrp="1"/>
          </p:cNvSpPr>
          <p:nvPr>
            <p:ph type="title"/>
          </p:nvPr>
        </p:nvSpPr>
        <p:spPr>
          <a:xfrm>
            <a:off x="0" y="0"/>
            <a:ext cx="11975690" cy="681036"/>
          </a:xfrm>
        </p:spPr>
        <p:txBody>
          <a:bodyPr>
            <a:normAutofit fontScale="90000"/>
          </a:bodyPr>
          <a:lstStyle/>
          <a:p>
            <a:r>
              <a:rPr lang="en-US" dirty="0"/>
              <a:t>Formulation – Cost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889639-F2D1-3C63-086B-8A22A6B0335D}"/>
                  </a:ext>
                </a:extLst>
              </p:cNvPr>
              <p:cNvSpPr>
                <a:spLocks noGrp="1"/>
              </p:cNvSpPr>
              <p:nvPr>
                <p:ph idx="1"/>
              </p:nvPr>
            </p:nvSpPr>
            <p:spPr>
              <a:xfrm>
                <a:off x="382814" y="971934"/>
                <a:ext cx="11426372" cy="681036"/>
              </a:xfrm>
            </p:spPr>
            <p:txBody>
              <a:bodyPr>
                <a:normAutofit/>
              </a:bodyPr>
              <a:lstStyle/>
              <a:p>
                <a:r>
                  <a:rPr lang="en-US" sz="2000" dirty="0">
                    <a:solidFill>
                      <a:schemeClr val="tx1"/>
                    </a:solidFill>
                    <a:ea typeface="Cambria Math" panose="02040503050406030204" pitchFamily="18" charset="0"/>
                  </a:rPr>
                  <a:t>For given cost, find </a:t>
                </a: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rPr>
                          <m:t>𝜂</m:t>
                        </m:r>
                      </m:sub>
                    </m:sSub>
                  </m:oMath>
                </a14:m>
                <a:r>
                  <a:rPr lang="en-US" sz="2000" dirty="0">
                    <a:solidFill>
                      <a:schemeClr val="tx1"/>
                    </a:solidFill>
                    <a:ea typeface="Cambria Math" panose="02040503050406030204" pitchFamily="18" charset="0"/>
                  </a:rPr>
                  <a:t> such that </a:t>
                </a:r>
                <a14:m>
                  <m:oMath xmlns:m="http://schemas.openxmlformats.org/officeDocument/2006/math">
                    <m:f>
                      <m:fPr>
                        <m:ctrlPr>
                          <a:rPr lang="en-US" sz="2000" b="0" i="1" smtClean="0">
                            <a:solidFill>
                              <a:schemeClr val="tx1"/>
                            </a:solidFill>
                            <a:latin typeface="Cambria Math" panose="02040503050406030204" pitchFamily="18" charset="0"/>
                            <a:ea typeface="Cambria Math" panose="02040503050406030204" pitchFamily="18" charset="0"/>
                          </a:rPr>
                        </m:ctrlPr>
                      </m:fPr>
                      <m:num>
                        <m:r>
                          <a:rPr lang="en-US" sz="2000" b="0" i="1" smtClean="0">
                            <a:solidFill>
                              <a:schemeClr val="tx1"/>
                            </a:solidFill>
                            <a:latin typeface="Cambria Math" panose="02040503050406030204" pitchFamily="18" charset="0"/>
                            <a:ea typeface="Cambria Math" panose="02040503050406030204" pitchFamily="18" charset="0"/>
                          </a:rPr>
                          <m:t>𝜕</m:t>
                        </m:r>
                        <m:r>
                          <a:rPr lang="en-US" sz="2000" i="1" smtClean="0">
                            <a:solidFill>
                              <a:schemeClr val="tx1"/>
                            </a:solidFill>
                            <a:latin typeface="Cambria Math" panose="02040503050406030204" pitchFamily="18" charset="0"/>
                            <a:ea typeface="Cambria Math" panose="02040503050406030204" pitchFamily="18" charset="0"/>
                          </a:rPr>
                          <m:t>𝕍</m:t>
                        </m:r>
                        <m:r>
                          <a:rPr lang="en-US" sz="2000" i="1" smtClean="0">
                            <a:solidFill>
                              <a:schemeClr val="tx1"/>
                            </a:solidFill>
                            <a:latin typeface="Cambria Math" panose="02040503050406030204" pitchFamily="18" charset="0"/>
                            <a:ea typeface="Cambria Math" panose="02040503050406030204" pitchFamily="18" charset="0"/>
                          </a:rPr>
                          <m:t>𝑎𝑟</m:t>
                        </m:r>
                        <m:d>
                          <m:dPr>
                            <m:begChr m:val="["/>
                            <m:endChr m:val="]"/>
                            <m:ctrlPr>
                              <a:rPr lang="en-US" sz="2000" b="0" i="1" smtClean="0">
                                <a:solidFill>
                                  <a:schemeClr val="tx1"/>
                                </a:solidFill>
                                <a:latin typeface="Cambria Math" panose="02040503050406030204" pitchFamily="18" charset="0"/>
                                <a:ea typeface="Cambria Math" panose="02040503050406030204" pitchFamily="18" charset="0"/>
                              </a:rPr>
                            </m:ctrlPr>
                          </m:dPr>
                          <m:e>
                            <m:sSup>
                              <m:sSupPr>
                                <m:ctrlPr>
                                  <a:rPr lang="en-US" sz="2000" b="0" i="1" smtClean="0">
                                    <a:solidFill>
                                      <a:schemeClr val="tx1"/>
                                    </a:solidFill>
                                    <a:latin typeface="Cambria Math" panose="02040503050406030204" pitchFamily="18" charset="0"/>
                                    <a:ea typeface="Cambria Math" panose="02040503050406030204" pitchFamily="18" charset="0"/>
                                  </a:rPr>
                                </m:ctrlPr>
                              </m:sSupPr>
                              <m:e>
                                <m:acc>
                                  <m:accPr>
                                    <m:chr m:val="̃"/>
                                    <m:ctrlPr>
                                      <a:rPr lang="en-US" sz="2000" b="0" i="1" smtClean="0">
                                        <a:solidFill>
                                          <a:schemeClr val="tx1"/>
                                        </a:solidFill>
                                        <a:latin typeface="Cambria Math" panose="02040503050406030204" pitchFamily="18" charset="0"/>
                                        <a:ea typeface="Cambria Math" panose="02040503050406030204" pitchFamily="18" charset="0"/>
                                      </a:rPr>
                                    </m:ctrlPr>
                                  </m:accPr>
                                  <m:e>
                                    <m:r>
                                      <a:rPr lang="en-US" sz="2000" b="0" i="1" smtClean="0">
                                        <a:solidFill>
                                          <a:schemeClr val="tx1"/>
                                        </a:solidFill>
                                        <a:latin typeface="Cambria Math" panose="02040503050406030204" pitchFamily="18" charset="0"/>
                                        <a:ea typeface="Cambria Math" panose="02040503050406030204" pitchFamily="18" charset="0"/>
                                      </a:rPr>
                                      <m:t>𝑆</m:t>
                                    </m:r>
                                  </m:e>
                                </m:acc>
                              </m:e>
                              <m:sup>
                                <m:r>
                                  <a:rPr lang="en-US" sz="2000" b="0" i="1" smtClean="0">
                                    <a:solidFill>
                                      <a:schemeClr val="tx1"/>
                                    </a:solidFill>
                                    <a:latin typeface="Cambria Math" panose="02040503050406030204" pitchFamily="18" charset="0"/>
                                    <a:ea typeface="Cambria Math" panose="02040503050406030204" pitchFamily="18" charset="0"/>
                                  </a:rPr>
                                  <m:t>2</m:t>
                                </m:r>
                              </m:sup>
                            </m:sSup>
                          </m:e>
                        </m:d>
                      </m:num>
                      <m:den>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𝑁</m:t>
                            </m:r>
                          </m:e>
                          <m:sub>
                            <m:r>
                              <a:rPr lang="en-US" sz="2000" b="0" i="1" smtClean="0">
                                <a:solidFill>
                                  <a:schemeClr val="tx1"/>
                                </a:solidFill>
                                <a:latin typeface="Cambria Math" panose="02040503050406030204" pitchFamily="18" charset="0"/>
                                <a:ea typeface="Cambria Math" panose="02040503050406030204" pitchFamily="18" charset="0"/>
                              </a:rPr>
                              <m:t>𝜂</m:t>
                            </m:r>
                          </m:sub>
                        </m:sSub>
                      </m:den>
                    </m:f>
                    <m:r>
                      <a:rPr lang="en-US" sz="2000" b="0" i="1" smtClean="0">
                        <a:solidFill>
                          <a:schemeClr val="tx1"/>
                        </a:solidFill>
                        <a:latin typeface="Cambria Math" panose="02040503050406030204" pitchFamily="18" charset="0"/>
                        <a:ea typeface="Cambria Math" panose="02040503050406030204" pitchFamily="18" charset="0"/>
                      </a:rPr>
                      <m:t>=0</m:t>
                    </m:r>
                  </m:oMath>
                </a14:m>
                <a:endParaRPr lang="en-US" sz="2000" dirty="0">
                  <a:solidFill>
                    <a:schemeClr val="tx1"/>
                  </a:solidFill>
                </a:endParaRPr>
              </a:p>
              <a:p>
                <a:endParaRPr lang="en-US" sz="2000" dirty="0"/>
              </a:p>
            </p:txBody>
          </p:sp>
        </mc:Choice>
        <mc:Fallback xmlns="">
          <p:sp>
            <p:nvSpPr>
              <p:cNvPr id="3" name="Content Placeholder 2">
                <a:extLst>
                  <a:ext uri="{FF2B5EF4-FFF2-40B4-BE49-F238E27FC236}">
                    <a16:creationId xmlns:a16="http://schemas.microsoft.com/office/drawing/2014/main" id="{4E889639-F2D1-3C63-086B-8A22A6B0335D}"/>
                  </a:ext>
                </a:extLst>
              </p:cNvPr>
              <p:cNvSpPr>
                <a:spLocks noGrp="1" noRot="1" noChangeAspect="1" noMove="1" noResize="1" noEditPoints="1" noAdjustHandles="1" noChangeArrowheads="1" noChangeShapeType="1" noTextEdit="1"/>
              </p:cNvSpPr>
              <p:nvPr>
                <p:ph idx="1"/>
              </p:nvPr>
            </p:nvSpPr>
            <p:spPr>
              <a:xfrm>
                <a:off x="382814" y="971934"/>
                <a:ext cx="11426372" cy="681036"/>
              </a:xfrm>
              <a:blipFill>
                <a:blip r:embed="rId2"/>
                <a:stretch>
                  <a:fillRect l="-556" t="-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CF83427-13A7-ECF5-A44C-795FB582F9D1}"/>
                  </a:ext>
                </a:extLst>
              </p:cNvPr>
              <p:cNvSpPr/>
              <p:nvPr/>
            </p:nvSpPr>
            <p:spPr>
              <a:xfrm>
                <a:off x="3569381" y="3709445"/>
                <a:ext cx="4547527" cy="926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ea typeface="Cambria Math" panose="02040503050406030204" pitchFamily="18" charset="0"/>
                        </a:rPr>
                        <m:t>𝕍</m:t>
                      </m:r>
                      <m:r>
                        <a:rPr lang="en-US" sz="2100" i="1" smtClean="0">
                          <a:latin typeface="Cambria Math" panose="02040503050406030204" pitchFamily="18" charset="0"/>
                          <a:ea typeface="Cambria Math" panose="02040503050406030204" pitchFamily="18" charset="0"/>
                        </a:rPr>
                        <m:t>𝑎𝑟</m:t>
                      </m:r>
                      <m:d>
                        <m:dPr>
                          <m:begChr m:val="["/>
                          <m:endChr m:val="]"/>
                          <m:ctrlPr>
                            <a:rPr lang="en-US" sz="2100" i="1">
                              <a:latin typeface="Cambria Math" panose="02040503050406030204" pitchFamily="18" charset="0"/>
                              <a:ea typeface="Cambria Math" panose="02040503050406030204" pitchFamily="18" charset="0"/>
                            </a:rPr>
                          </m:ctrlPr>
                        </m:dPr>
                        <m:e>
                          <m:sSup>
                            <m:sSupPr>
                              <m:ctrlPr>
                                <a:rPr lang="en-US" sz="2100" i="1">
                                  <a:latin typeface="Cambria Math" panose="02040503050406030204" pitchFamily="18" charset="0"/>
                                  <a:ea typeface="Cambria Math" panose="02040503050406030204" pitchFamily="18" charset="0"/>
                                </a:rPr>
                              </m:ctrlPr>
                            </m:sSupPr>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𝑆</m:t>
                                  </m:r>
                                </m:e>
                              </m:acc>
                            </m:e>
                            <m:sup>
                              <m:r>
                                <a:rPr lang="en-US" sz="2100" i="1">
                                  <a:latin typeface="Cambria Math" panose="02040503050406030204" pitchFamily="18" charset="0"/>
                                  <a:ea typeface="Cambria Math" panose="02040503050406030204" pitchFamily="18" charset="0"/>
                                </a:rPr>
                                <m:t>2</m:t>
                              </m:r>
                            </m:sup>
                          </m:sSup>
                        </m:e>
                      </m:d>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4</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num>
                        <m:den>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den>
                      </m:f>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sSup>
                            <m:sSupPr>
                              <m:ctrlPr>
                                <a:rPr lang="en-US" sz="2100" b="0" i="1" smtClean="0">
                                  <a:latin typeface="Cambria Math" panose="02040503050406030204" pitchFamily="18" charset="0"/>
                                  <a:ea typeface="Cambria Math" panose="02040503050406030204" pitchFamily="18" charset="0"/>
                                </a:rPr>
                              </m:ctrlPr>
                            </m:sSupPr>
                            <m:e>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2</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e>
                              </m:d>
                            </m:e>
                            <m:sup>
                              <m:r>
                                <a:rPr lang="en-US" sz="2100" b="0" i="1" smtClean="0">
                                  <a:latin typeface="Cambria Math" panose="02040503050406030204" pitchFamily="18" charset="0"/>
                                  <a:ea typeface="Cambria Math" panose="02040503050406030204" pitchFamily="18" charset="0"/>
                                </a:rPr>
                                <m:t>2</m:t>
                              </m:r>
                            </m:sup>
                          </m:sSup>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−3</m:t>
                              </m:r>
                            </m:e>
                          </m:d>
                        </m:num>
                        <m:den>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−1)</m:t>
                          </m:r>
                        </m:den>
                      </m:f>
                    </m:oMath>
                  </m:oMathPara>
                </a14:m>
                <a:endParaRPr lang="en-US" sz="2100" dirty="0"/>
              </a:p>
            </p:txBody>
          </p:sp>
        </mc:Choice>
        <mc:Fallback xmlns="">
          <p:sp>
            <p:nvSpPr>
              <p:cNvPr id="4" name="Rectangle 3">
                <a:extLst>
                  <a:ext uri="{FF2B5EF4-FFF2-40B4-BE49-F238E27FC236}">
                    <a16:creationId xmlns:a16="http://schemas.microsoft.com/office/drawing/2014/main" id="{9CF83427-13A7-ECF5-A44C-795FB582F9D1}"/>
                  </a:ext>
                </a:extLst>
              </p:cNvPr>
              <p:cNvSpPr>
                <a:spLocks noRot="1" noChangeAspect="1" noMove="1" noResize="1" noEditPoints="1" noAdjustHandles="1" noChangeArrowheads="1" noChangeShapeType="1" noTextEdit="1"/>
              </p:cNvSpPr>
              <p:nvPr/>
            </p:nvSpPr>
            <p:spPr>
              <a:xfrm>
                <a:off x="3569381" y="3709445"/>
                <a:ext cx="4547527" cy="926985"/>
              </a:xfrm>
              <a:prstGeom prst="rect">
                <a:avLst/>
              </a:prstGeom>
              <a:blipFill>
                <a:blip r:embed="rId3"/>
                <a:stretch>
                  <a:fillRect b="-5405"/>
                </a:stretch>
              </a:blipFill>
            </p:spPr>
            <p:txBody>
              <a:bodyPr/>
              <a:lstStyle/>
              <a:p>
                <a:r>
                  <a:rPr lang="en-US">
                    <a:noFill/>
                  </a:rPr>
                  <a:t> </a:t>
                </a:r>
              </a:p>
            </p:txBody>
          </p:sp>
        </mc:Fallback>
      </mc:AlternateContent>
      <p:sp>
        <p:nvSpPr>
          <p:cNvPr id="5" name="Text Placeholder 3">
            <a:extLst>
              <a:ext uri="{FF2B5EF4-FFF2-40B4-BE49-F238E27FC236}">
                <a16:creationId xmlns:a16="http://schemas.microsoft.com/office/drawing/2014/main" id="{301EF000-7A55-3A12-6D66-A7B44E00A278}"/>
              </a:ext>
            </a:extLst>
          </p:cNvPr>
          <p:cNvSpPr txBox="1">
            <a:spLocks/>
          </p:cNvSpPr>
          <p:nvPr/>
        </p:nvSpPr>
        <p:spPr>
          <a:xfrm>
            <a:off x="382814" y="3454652"/>
            <a:ext cx="8227785" cy="523295"/>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Variance of a sample estimator:</a:t>
            </a:r>
            <a:endParaRPr lang="en-US" sz="2000"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7D6940E-28E8-51AC-344C-87D9385DB7A2}"/>
                  </a:ext>
                </a:extLst>
              </p:cNvPr>
              <p:cNvSpPr/>
              <p:nvPr/>
            </p:nvSpPr>
            <p:spPr>
              <a:xfrm>
                <a:off x="3289927" y="5429109"/>
                <a:ext cx="5395836" cy="9272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ea typeface="Cambria Math" panose="02040503050406030204" pitchFamily="18" charset="0"/>
                        </a:rPr>
                        <m:t>𝕍</m:t>
                      </m:r>
                      <m:r>
                        <a:rPr lang="en-US" sz="2100" i="1" smtClean="0">
                          <a:latin typeface="Cambria Math" panose="02040503050406030204" pitchFamily="18" charset="0"/>
                          <a:ea typeface="Cambria Math" panose="02040503050406030204" pitchFamily="18" charset="0"/>
                        </a:rPr>
                        <m:t>𝑎𝑟</m:t>
                      </m:r>
                      <m:d>
                        <m:dPr>
                          <m:begChr m:val="["/>
                          <m:endChr m:val="]"/>
                          <m:ctrlPr>
                            <a:rPr lang="en-US" sz="2100" i="1">
                              <a:latin typeface="Cambria Math" panose="02040503050406030204" pitchFamily="18" charset="0"/>
                              <a:ea typeface="Cambria Math" panose="02040503050406030204" pitchFamily="18" charset="0"/>
                            </a:rPr>
                          </m:ctrlPr>
                        </m:dPr>
                        <m:e>
                          <m:sSup>
                            <m:sSupPr>
                              <m:ctrlPr>
                                <a:rPr lang="en-US" sz="2100" i="1">
                                  <a:latin typeface="Cambria Math" panose="02040503050406030204" pitchFamily="18" charset="0"/>
                                  <a:ea typeface="Cambria Math" panose="02040503050406030204" pitchFamily="18" charset="0"/>
                                </a:rPr>
                              </m:ctrlPr>
                            </m:sSupPr>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𝑆</m:t>
                                  </m:r>
                                </m:e>
                              </m:acc>
                            </m:e>
                            <m:sup>
                              <m:r>
                                <a:rPr lang="en-US" sz="2100" i="1">
                                  <a:latin typeface="Cambria Math" panose="02040503050406030204" pitchFamily="18" charset="0"/>
                                  <a:ea typeface="Cambria Math" panose="02040503050406030204" pitchFamily="18" charset="0"/>
                                </a:rPr>
                                <m:t>2</m:t>
                              </m:r>
                            </m:sup>
                          </m:sSup>
                        </m:e>
                      </m:d>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f>
                        <m:fPr>
                          <m:ctrlPr>
                            <a:rPr lang="en-US" sz="2100" b="0" i="1" smtClean="0">
                              <a:latin typeface="Cambria Math" panose="02040503050406030204" pitchFamily="18" charset="0"/>
                              <a:ea typeface="Cambria Math" panose="02040503050406030204" pitchFamily="18" charset="0"/>
                            </a:rPr>
                          </m:ctrlPr>
                        </m:fPr>
                        <m:num>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4</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sSup>
                            <m:sSupPr>
                              <m:ctrlPr>
                                <a:rPr lang="en-US" sz="2100" b="0" i="1" smtClean="0">
                                  <a:latin typeface="Cambria Math" panose="02040503050406030204" pitchFamily="18" charset="0"/>
                                  <a:ea typeface="Cambria Math" panose="02040503050406030204" pitchFamily="18" charset="0"/>
                                </a:rPr>
                              </m:ctrlPr>
                            </m:sSupPr>
                            <m:e>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𝜇</m:t>
                                      </m:r>
                                    </m:e>
                                    <m:sub>
                                      <m:r>
                                        <a:rPr lang="en-US" sz="2100" b="0" i="1" smtClean="0">
                                          <a:latin typeface="Cambria Math" panose="02040503050406030204" pitchFamily="18" charset="0"/>
                                          <a:ea typeface="Cambria Math" panose="02040503050406030204" pitchFamily="18" charset="0"/>
                                        </a:rPr>
                                        <m:t>2</m:t>
                                      </m:r>
                                    </m:sub>
                                  </m:sSub>
                                  <m:d>
                                    <m:dPr>
                                      <m:begChr m:val="["/>
                                      <m:endChr m:val="]"/>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d>
                                </m:e>
                              </m:d>
                            </m:e>
                            <m:sup>
                              <m:r>
                                <a:rPr lang="en-US" sz="2100" b="0" i="1" smtClean="0">
                                  <a:latin typeface="Cambria Math" panose="02040503050406030204" pitchFamily="18" charset="0"/>
                                  <a:ea typeface="Cambria Math" panose="02040503050406030204" pitchFamily="18" charset="0"/>
                                </a:rPr>
                                <m:t>2</m:t>
                              </m:r>
                            </m:sup>
                          </m:sSup>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d>
                            <m:dPr>
                              <m:ctrlPr>
                                <a:rPr lang="en-US" sz="2100" b="0" i="1" smtClean="0">
                                  <a:latin typeface="Cambria Math" panose="02040503050406030204" pitchFamily="18" charset="0"/>
                                  <a:ea typeface="Cambria Math" panose="02040503050406030204" pitchFamily="18" charset="0"/>
                                </a:rPr>
                              </m:ctrlPr>
                            </m:dPr>
                            <m:e>
                              <m:r>
                                <a:rPr lang="en-US" sz="2100" b="0" i="1" smtClean="0">
                                  <a:latin typeface="Cambria Math" panose="02040503050406030204" pitchFamily="18" charset="0"/>
                                  <a:ea typeface="Cambria Math" panose="02040503050406030204" pitchFamily="18" charset="0"/>
                                </a:rPr>
                                <m:t>𝐶</m:t>
                              </m:r>
                              <m:r>
                                <a:rPr lang="en-US" sz="2100" b="0" i="1" smtClean="0">
                                  <a:latin typeface="Cambria Math" panose="02040503050406030204" pitchFamily="18" charset="0"/>
                                  <a:ea typeface="Cambria Math" panose="02040503050406030204" pitchFamily="18" charset="0"/>
                                </a:rPr>
                                <m:t>−3</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e>
                          </m:d>
                        </m:num>
                        <m:den>
                          <m:r>
                            <a:rPr lang="en-US" sz="2100" b="0" i="1" smtClean="0">
                              <a:latin typeface="Cambria Math" panose="02040503050406030204" pitchFamily="18" charset="0"/>
                              <a:ea typeface="Cambria Math" panose="02040503050406030204" pitchFamily="18" charset="0"/>
                            </a:rPr>
                            <m:t>𝐶</m:t>
                          </m:r>
                          <m:r>
                            <a:rPr lang="en-US" sz="2100" b="0" i="1" smtClean="0">
                              <a:latin typeface="Cambria Math" panose="02040503050406030204" pitchFamily="18" charset="0"/>
                              <a:ea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𝐶</m:t>
                          </m:r>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𝜂</m:t>
                              </m:r>
                            </m:sub>
                          </m:sSub>
                          <m:r>
                            <a:rPr lang="en-US" sz="2100" b="0" i="1" smtClean="0">
                              <a:latin typeface="Cambria Math" panose="02040503050406030204" pitchFamily="18" charset="0"/>
                              <a:ea typeface="Cambria Math" panose="02040503050406030204" pitchFamily="18" charset="0"/>
                            </a:rPr>
                            <m:t>)</m:t>
                          </m:r>
                        </m:den>
                      </m:f>
                    </m:oMath>
                  </m:oMathPara>
                </a14:m>
                <a:endParaRPr lang="en-US" sz="2100" dirty="0"/>
              </a:p>
            </p:txBody>
          </p:sp>
        </mc:Choice>
        <mc:Fallback xmlns="">
          <p:sp>
            <p:nvSpPr>
              <p:cNvPr id="6" name="Rectangle 5">
                <a:extLst>
                  <a:ext uri="{FF2B5EF4-FFF2-40B4-BE49-F238E27FC236}">
                    <a16:creationId xmlns:a16="http://schemas.microsoft.com/office/drawing/2014/main" id="{17D6940E-28E8-51AC-344C-87D9385DB7A2}"/>
                  </a:ext>
                </a:extLst>
              </p:cNvPr>
              <p:cNvSpPr>
                <a:spLocks noRot="1" noChangeAspect="1" noMove="1" noResize="1" noEditPoints="1" noAdjustHandles="1" noChangeArrowheads="1" noChangeShapeType="1" noTextEdit="1"/>
              </p:cNvSpPr>
              <p:nvPr/>
            </p:nvSpPr>
            <p:spPr>
              <a:xfrm>
                <a:off x="3289927" y="5429109"/>
                <a:ext cx="5395836" cy="927242"/>
              </a:xfrm>
              <a:prstGeom prst="rect">
                <a:avLst/>
              </a:prstGeom>
              <a:blipFill>
                <a:blip r:embed="rId4"/>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3">
                <a:extLst>
                  <a:ext uri="{FF2B5EF4-FFF2-40B4-BE49-F238E27FC236}">
                    <a16:creationId xmlns:a16="http://schemas.microsoft.com/office/drawing/2014/main" id="{530895D2-F21D-ADD8-BA89-6915128F241F}"/>
                  </a:ext>
                </a:extLst>
              </p:cNvPr>
              <p:cNvSpPr txBox="1">
                <a:spLocks/>
              </p:cNvSpPr>
              <p:nvPr/>
            </p:nvSpPr>
            <p:spPr>
              <a:xfrm>
                <a:off x="382814" y="4951581"/>
                <a:ext cx="8158248" cy="523295"/>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Independent variable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𝑁</m:t>
                        </m:r>
                      </m:e>
                      <m:sub>
                        <m:r>
                          <a:rPr lang="en-US" sz="2000" b="0" i="1" smtClean="0">
                            <a:latin typeface="Cambria Math" panose="02040503050406030204" pitchFamily="18" charset="0"/>
                            <a:ea typeface="Cambria Math" panose="02040503050406030204" pitchFamily="18" charset="0"/>
                          </a:rPr>
                          <m:t>𝜂</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𝜉</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𝜉</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𝐶</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oMath>
                </a14:m>
                <a:endParaRPr lang="en-US" sz="2000" dirty="0"/>
              </a:p>
            </p:txBody>
          </p:sp>
        </mc:Choice>
        <mc:Fallback xmlns="">
          <p:sp>
            <p:nvSpPr>
              <p:cNvPr id="7" name="Text Placeholder 3">
                <a:extLst>
                  <a:ext uri="{FF2B5EF4-FFF2-40B4-BE49-F238E27FC236}">
                    <a16:creationId xmlns:a16="http://schemas.microsoft.com/office/drawing/2014/main" id="{530895D2-F21D-ADD8-BA89-6915128F241F}"/>
                  </a:ext>
                </a:extLst>
              </p:cNvPr>
              <p:cNvSpPr txBox="1">
                <a:spLocks noRot="1" noChangeAspect="1" noMove="1" noResize="1" noEditPoints="1" noAdjustHandles="1" noChangeArrowheads="1" noChangeShapeType="1" noTextEdit="1"/>
              </p:cNvSpPr>
              <p:nvPr/>
            </p:nvSpPr>
            <p:spPr>
              <a:xfrm>
                <a:off x="382814" y="4951581"/>
                <a:ext cx="8158248" cy="523295"/>
              </a:xfrm>
              <a:prstGeom prst="rect">
                <a:avLst/>
              </a:prstGeom>
              <a:blipFill>
                <a:blip r:embed="rId5"/>
                <a:stretch>
                  <a:fillRect l="-778" t="-9302"/>
                </a:stretch>
              </a:blipFill>
            </p:spPr>
            <p:txBody>
              <a:bodyPr/>
              <a:lstStyle/>
              <a:p>
                <a:r>
                  <a:rPr lang="en-US">
                    <a:noFill/>
                  </a:rPr>
                  <a:t> </a:t>
                </a:r>
              </a:p>
            </p:txBody>
          </p:sp>
        </mc:Fallback>
      </mc:AlternateContent>
      <p:sp>
        <p:nvSpPr>
          <p:cNvPr id="10" name="Slide Number Placeholder 3">
            <a:extLst>
              <a:ext uri="{FF2B5EF4-FFF2-40B4-BE49-F238E27FC236}">
                <a16:creationId xmlns:a16="http://schemas.microsoft.com/office/drawing/2014/main" id="{F60FEA7A-60B9-2EE4-3E1F-599A8A7C248E}"/>
              </a:ext>
            </a:extLst>
          </p:cNvPr>
          <p:cNvSpPr>
            <a:spLocks noGrp="1"/>
          </p:cNvSpPr>
          <p:nvPr>
            <p:ph type="sldNum" sz="quarter" idx="12"/>
          </p:nvPr>
        </p:nvSpPr>
        <p:spPr>
          <a:xfrm>
            <a:off x="8610600" y="6356351"/>
            <a:ext cx="2743200" cy="365125"/>
          </a:xfrm>
        </p:spPr>
        <p:txBody>
          <a:bodyPr/>
          <a:lstStyle/>
          <a:p>
            <a:r>
              <a:rPr lang="en-US" sz="1600" dirty="0"/>
              <a:t>19/33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25C53DF-BA5D-F804-2DC5-869BB2CFF263}"/>
                  </a:ext>
                </a:extLst>
              </p:cNvPr>
              <p:cNvSpPr txBox="1"/>
              <p:nvPr/>
            </p:nvSpPr>
            <p:spPr>
              <a:xfrm>
                <a:off x="2343989" y="2181181"/>
                <a:ext cx="6998309" cy="1034707"/>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2100" i="1" smtClean="0">
                          <a:latin typeface="Cambria Math" panose="02040503050406030204" pitchFamily="18" charset="0"/>
                          <a:ea typeface="Cambria Math" panose="02040503050406030204" pitchFamily="18" charset="0"/>
                        </a:rPr>
                        <m:t>𝕍</m:t>
                      </m:r>
                      <m:r>
                        <a:rPr lang="en-US" sz="2100" i="1" smtClean="0">
                          <a:latin typeface="Cambria Math" panose="02040503050406030204" pitchFamily="18" charset="0"/>
                          <a:ea typeface="Cambria Math" panose="02040503050406030204" pitchFamily="18" charset="0"/>
                        </a:rPr>
                        <m:t>𝑎</m:t>
                      </m:r>
                      <m:sSub>
                        <m:sSubPr>
                          <m:ctrlPr>
                            <a:rPr lang="en-US" sz="2100" i="1" smtClean="0">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𝑟</m:t>
                          </m:r>
                        </m:e>
                        <m:sub>
                          <m:r>
                            <a:rPr lang="en-US" sz="2100" i="1" smtClean="0">
                              <a:latin typeface="Cambria Math" panose="02040503050406030204" pitchFamily="18" charset="0"/>
                              <a:ea typeface="Cambria Math" panose="02040503050406030204" pitchFamily="18" charset="0"/>
                            </a:rPr>
                            <m:t>𝜉</m:t>
                          </m:r>
                        </m:sub>
                      </m:sSub>
                      <m:d>
                        <m:dPr>
                          <m:begChr m:val="["/>
                          <m:endChr m:val="]"/>
                          <m:ctrlPr>
                            <a:rPr lang="en-US" sz="2100" i="1">
                              <a:latin typeface="Cambria Math" panose="02040503050406030204" pitchFamily="18" charset="0"/>
                              <a:ea typeface="Cambria Math" panose="02040503050406030204" pitchFamily="18" charset="0"/>
                            </a:rPr>
                          </m:ctrlPr>
                        </m:dPr>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𝑄</m:t>
                              </m:r>
                            </m:e>
                          </m:acc>
                        </m:e>
                      </m:d>
                      <m:r>
                        <a:rPr lang="en-US" sz="2100" b="0" i="1" smtClean="0">
                          <a:latin typeface="Cambria Math" panose="02040503050406030204" pitchFamily="18" charset="0"/>
                          <a:ea typeface="Cambria Math" panose="02040503050406030204" pitchFamily="18" charset="0"/>
                        </a:rPr>
                        <m:t>≈</m:t>
                      </m: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r>
                            <a:rPr lang="en-US" sz="2100" b="0" i="1" smtClean="0">
                              <a:latin typeface="Cambria Math" panose="02040503050406030204" pitchFamily="18" charset="0"/>
                              <a:ea typeface="Cambria Math" panose="02040503050406030204" pitchFamily="18" charset="0"/>
                            </a:rPr>
                            <m:t>−1</m:t>
                          </m:r>
                        </m:den>
                      </m:f>
                      <m:nary>
                        <m:naryPr>
                          <m:chr m:val="∑"/>
                          <m:ctrlPr>
                            <a:rPr lang="en-US" sz="2100" b="0" i="1" smtClean="0">
                              <a:latin typeface="Cambria Math" panose="02040503050406030204" pitchFamily="18" charset="0"/>
                              <a:ea typeface="Cambria Math" panose="02040503050406030204" pitchFamily="18" charset="0"/>
                            </a:rPr>
                          </m:ctrlPr>
                        </m:naryPr>
                        <m:sub>
                          <m:r>
                            <a:rPr lang="en-US" sz="2100" b="0" i="1" smtClean="0">
                              <a:latin typeface="Cambria Math" panose="02040503050406030204" pitchFamily="18" charset="0"/>
                              <a:ea typeface="Cambria Math" panose="02040503050406030204" pitchFamily="18" charset="0"/>
                            </a:rPr>
                            <m:t>𝑖</m:t>
                          </m:r>
                          <m:r>
                            <a:rPr lang="en-US" sz="2100" b="0" i="1" smtClean="0">
                              <a:latin typeface="Cambria Math" panose="02040503050406030204" pitchFamily="18" charset="0"/>
                              <a:ea typeface="Cambria Math" panose="02040503050406030204" pitchFamily="18" charset="0"/>
                            </a:rPr>
                            <m:t>=1</m:t>
                          </m:r>
                        </m:sub>
                        <m:sup>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𝑁</m:t>
                              </m:r>
                            </m:e>
                            <m:sub>
                              <m:r>
                                <a:rPr lang="en-US" sz="2100" b="0" i="1" smtClean="0">
                                  <a:latin typeface="Cambria Math" panose="02040503050406030204" pitchFamily="18" charset="0"/>
                                  <a:ea typeface="Cambria Math" panose="02040503050406030204" pitchFamily="18" charset="0"/>
                                </a:rPr>
                                <m:t>𝜉</m:t>
                              </m:r>
                            </m:sub>
                          </m:sSub>
                        </m:sup>
                        <m:e>
                          <m:sSup>
                            <m:sSupPr>
                              <m:ctrlPr>
                                <a:rPr lang="en-US" sz="2100" b="0" i="1" smtClean="0">
                                  <a:latin typeface="Cambria Math" panose="02040503050406030204" pitchFamily="18" charset="0"/>
                                  <a:ea typeface="Cambria Math" panose="02040503050406030204" pitchFamily="18" charset="0"/>
                                </a:rPr>
                              </m:ctrlPr>
                            </m:sSupPr>
                            <m:e>
                              <m:d>
                                <m:dPr>
                                  <m:ctrlPr>
                                    <a:rPr lang="en-US" sz="2100" b="0" i="1" smtClean="0">
                                      <a:latin typeface="Cambria Math" panose="02040503050406030204" pitchFamily="18" charset="0"/>
                                      <a:ea typeface="Cambria Math" panose="02040503050406030204" pitchFamily="18" charset="0"/>
                                    </a:rPr>
                                  </m:ctrlPr>
                                </m:d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d>
                                    <m:dPr>
                                      <m:ctrlPr>
                                        <a:rPr lang="en-US" sz="2100" b="0" i="1" smtClean="0">
                                          <a:latin typeface="Cambria Math" panose="02040503050406030204" pitchFamily="18" charset="0"/>
                                          <a:ea typeface="Cambria Math" panose="02040503050406030204" pitchFamily="18" charset="0"/>
                                        </a:rPr>
                                      </m:ctrlPr>
                                    </m:dPr>
                                    <m:e>
                                      <m:sSub>
                                        <m:sSubPr>
                                          <m:ctrlPr>
                                            <a:rPr lang="en-US" sz="2100" b="0" i="1" smtClean="0">
                                              <a:latin typeface="Cambria Math" panose="02040503050406030204" pitchFamily="18" charset="0"/>
                                              <a:ea typeface="Cambria Math" panose="02040503050406030204" pitchFamily="18" charset="0"/>
                                            </a:rPr>
                                          </m:ctrlPr>
                                        </m:sSubPr>
                                        <m:e>
                                          <m:r>
                                            <a:rPr lang="en-US" sz="2100" b="0" i="1" smtClean="0">
                                              <a:latin typeface="Cambria Math" panose="02040503050406030204" pitchFamily="18" charset="0"/>
                                              <a:ea typeface="Cambria Math" panose="02040503050406030204" pitchFamily="18" charset="0"/>
                                            </a:rPr>
                                            <m:t>𝜉</m:t>
                                          </m:r>
                                        </m:e>
                                        <m:sub>
                                          <m:r>
                                            <a:rPr lang="en-US" sz="2100" b="0" i="1" smtClean="0">
                                              <a:latin typeface="Cambria Math" panose="02040503050406030204" pitchFamily="18" charset="0"/>
                                              <a:ea typeface="Cambria Math" panose="02040503050406030204" pitchFamily="18" charset="0"/>
                                            </a:rPr>
                                            <m:t>𝑖</m:t>
                                          </m:r>
                                        </m:sub>
                                      </m:sSub>
                                    </m:e>
                                  </m:d>
                                  <m:r>
                                    <a:rPr lang="en-US" sz="2100" b="0" i="1" smtClean="0">
                                      <a:latin typeface="Cambria Math" panose="02040503050406030204" pitchFamily="18" charset="0"/>
                                      <a:ea typeface="Cambria Math" panose="02040503050406030204" pitchFamily="18" charset="0"/>
                                    </a:rPr>
                                    <m:t>−</m:t>
                                  </m:r>
                                  <m:sSub>
                                    <m:sSubPr>
                                      <m:ctrlPr>
                                        <a:rPr lang="en-US" sz="2100" b="0" i="1" smtClean="0">
                                          <a:latin typeface="Cambria Math" panose="02040503050406030204" pitchFamily="18" charset="0"/>
                                          <a:ea typeface="Cambria Math" panose="02040503050406030204" pitchFamily="18" charset="0"/>
                                        </a:rPr>
                                      </m:ctrlPr>
                                    </m:sSub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𝑄</m:t>
                                          </m:r>
                                        </m:e>
                                      </m:acc>
                                    </m:e>
                                    <m:sub>
                                      <m:r>
                                        <a:rPr lang="en-US" sz="2100" b="0" i="1" smtClean="0">
                                          <a:latin typeface="Cambria Math" panose="02040503050406030204" pitchFamily="18" charset="0"/>
                                          <a:ea typeface="Cambria Math" panose="02040503050406030204" pitchFamily="18" charset="0"/>
                                        </a:rPr>
                                        <m:t>𝑎𝑣𝑔</m:t>
                                      </m:r>
                                    </m:sub>
                                  </m:sSub>
                                </m:e>
                              </m:d>
                            </m:e>
                            <m:sup>
                              <m:r>
                                <a:rPr lang="en-US" sz="2100" b="0" i="1" smtClean="0">
                                  <a:latin typeface="Cambria Math" panose="02040503050406030204" pitchFamily="18" charset="0"/>
                                  <a:ea typeface="Cambria Math" panose="02040503050406030204" pitchFamily="18" charset="0"/>
                                </a:rPr>
                                <m:t>2</m:t>
                              </m:r>
                            </m:sup>
                          </m:sSup>
                        </m:e>
                      </m:nary>
                      <m:r>
                        <a:rPr lang="en-US" sz="2100" b="0" i="1" smtClean="0">
                          <a:latin typeface="Cambria Math" panose="02040503050406030204" pitchFamily="18" charset="0"/>
                          <a:ea typeface="Cambria Math" panose="02040503050406030204" pitchFamily="18" charset="0"/>
                        </a:rPr>
                        <m:t> ≔</m:t>
                      </m:r>
                      <m:sSup>
                        <m:sSupPr>
                          <m:ctrlPr>
                            <a:rPr lang="en-US" sz="2100" b="0" i="1" smtClean="0">
                              <a:latin typeface="Cambria Math" panose="02040503050406030204" pitchFamily="18" charset="0"/>
                              <a:ea typeface="Cambria Math" panose="02040503050406030204" pitchFamily="18" charset="0"/>
                            </a:rPr>
                          </m:ctrlPr>
                        </m:sSupPr>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𝑆</m:t>
                              </m:r>
                            </m:e>
                          </m:acc>
                        </m:e>
                        <m:sup>
                          <m:r>
                            <a:rPr lang="en-US" sz="2100" b="0" i="1" smtClean="0">
                              <a:latin typeface="Cambria Math" panose="02040503050406030204" pitchFamily="18" charset="0"/>
                              <a:ea typeface="Cambria Math" panose="02040503050406030204" pitchFamily="18" charset="0"/>
                            </a:rPr>
                            <m:t>2</m:t>
                          </m:r>
                        </m:sup>
                      </m:sSup>
                    </m:oMath>
                  </m:oMathPara>
                </a14:m>
                <a:endParaRPr lang="en-US" sz="2100" dirty="0"/>
              </a:p>
            </p:txBody>
          </p:sp>
        </mc:Choice>
        <mc:Fallback xmlns="">
          <p:sp>
            <p:nvSpPr>
              <p:cNvPr id="11" name="TextBox 10">
                <a:extLst>
                  <a:ext uri="{FF2B5EF4-FFF2-40B4-BE49-F238E27FC236}">
                    <a16:creationId xmlns:a16="http://schemas.microsoft.com/office/drawing/2014/main" id="{325C53DF-BA5D-F804-2DC5-869BB2CFF263}"/>
                  </a:ext>
                </a:extLst>
              </p:cNvPr>
              <p:cNvSpPr txBox="1">
                <a:spLocks noRot="1" noChangeAspect="1" noMove="1" noResize="1" noEditPoints="1" noAdjustHandles="1" noChangeArrowheads="1" noChangeShapeType="1" noTextEdit="1"/>
              </p:cNvSpPr>
              <p:nvPr/>
            </p:nvSpPr>
            <p:spPr>
              <a:xfrm>
                <a:off x="2343989" y="2181181"/>
                <a:ext cx="6998309" cy="1034707"/>
              </a:xfrm>
              <a:prstGeom prst="rect">
                <a:avLst/>
              </a:prstGeom>
              <a:blipFill>
                <a:blip r:embed="rId6"/>
                <a:stretch>
                  <a:fillRect t="-90361" b="-148193"/>
                </a:stretch>
              </a:blipFill>
              <a:ln>
                <a:noFill/>
              </a:ln>
            </p:spPr>
            <p:txBody>
              <a:bodyPr/>
              <a:lstStyle/>
              <a:p>
                <a:r>
                  <a:rPr lang="en-US">
                    <a:noFill/>
                  </a:rPr>
                  <a:t> </a:t>
                </a:r>
              </a:p>
            </p:txBody>
          </p:sp>
        </mc:Fallback>
      </mc:AlternateContent>
      <p:sp>
        <p:nvSpPr>
          <p:cNvPr id="12" name="Text Placeholder 3">
            <a:extLst>
              <a:ext uri="{FF2B5EF4-FFF2-40B4-BE49-F238E27FC236}">
                <a16:creationId xmlns:a16="http://schemas.microsoft.com/office/drawing/2014/main" id="{3DB14CC8-D481-C2F6-7ECE-78E63BC4B6FD}"/>
              </a:ext>
            </a:extLst>
          </p:cNvPr>
          <p:cNvSpPr txBox="1">
            <a:spLocks/>
          </p:cNvSpPr>
          <p:nvPr/>
        </p:nvSpPr>
        <p:spPr>
          <a:xfrm>
            <a:off x="382814" y="2024005"/>
            <a:ext cx="8227785" cy="523295"/>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Sample estimator:</a:t>
            </a:r>
            <a:endParaRPr lang="en-US" sz="2000" dirty="0"/>
          </a:p>
        </p:txBody>
      </p:sp>
    </p:spTree>
    <p:extLst>
      <p:ext uri="{BB962C8B-B14F-4D97-AF65-F5344CB8AC3E}">
        <p14:creationId xmlns:p14="http://schemas.microsoft.com/office/powerpoint/2010/main" val="351370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F6A6E-ACDA-AEDD-63D1-D76FBF57A04A}"/>
              </a:ext>
            </a:extLst>
          </p:cNvPr>
          <p:cNvSpPr>
            <a:spLocks noGrp="1"/>
          </p:cNvSpPr>
          <p:nvPr>
            <p:ph type="title"/>
          </p:nvPr>
        </p:nvSpPr>
        <p:spPr/>
        <p:txBody>
          <a:bodyPr/>
          <a:lstStyle/>
          <a:p>
            <a:r>
              <a:rPr lang="en-US" dirty="0"/>
              <a:t>Context</a:t>
            </a:r>
          </a:p>
        </p:txBody>
      </p:sp>
    </p:spTree>
    <p:extLst>
      <p:ext uri="{BB962C8B-B14F-4D97-AF65-F5344CB8AC3E}">
        <p14:creationId xmlns:p14="http://schemas.microsoft.com/office/powerpoint/2010/main" val="787571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64D614-4B6A-9740-90DD-059EFDD52F9D}"/>
              </a:ext>
            </a:extLst>
          </p:cNvPr>
          <p:cNvPicPr>
            <a:picLocks noChangeAspect="1"/>
          </p:cNvPicPr>
          <p:nvPr/>
        </p:nvPicPr>
        <p:blipFill rotWithShape="1">
          <a:blip r:embed="rId3">
            <a:extLst>
              <a:ext uri="{28A0092B-C50C-407E-A947-70E740481C1C}">
                <a14:useLocalDpi xmlns:a14="http://schemas.microsoft.com/office/drawing/2010/main" val="0"/>
              </a:ext>
            </a:extLst>
          </a:blip>
          <a:srcRect b="1827"/>
          <a:stretch/>
        </p:blipFill>
        <p:spPr>
          <a:xfrm>
            <a:off x="1308058" y="681036"/>
            <a:ext cx="8082117" cy="5199126"/>
          </a:xfrm>
          <a:prstGeom prst="rect">
            <a:avLst/>
          </a:prstGeom>
        </p:spPr>
      </p:pic>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a:xfrm>
            <a:off x="0" y="0"/>
            <a:ext cx="11965858" cy="681036"/>
          </a:xfrm>
        </p:spPr>
        <p:txBody>
          <a:bodyPr>
            <a:normAutofit fontScale="90000"/>
          </a:bodyPr>
          <a:lstStyle/>
          <a:p>
            <a:r>
              <a:rPr lang="en-US" dirty="0"/>
              <a:t>Results – Cost analysis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2A6382-0C6F-03C5-6F1B-07501967CB92}"/>
                  </a:ext>
                </a:extLst>
              </p:cNvPr>
              <p:cNvSpPr txBox="1"/>
              <p:nvPr/>
            </p:nvSpPr>
            <p:spPr>
              <a:xfrm>
                <a:off x="805541" y="5762032"/>
                <a:ext cx="10580915" cy="67101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𝑎𝑟</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 as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𝜂</m:t>
                        </m:r>
                      </m:sub>
                    </m:sSub>
                  </m:oMath>
                </a14:m>
                <a:r>
                  <a:rPr lang="en-US" dirty="0">
                    <a:latin typeface="Arial" panose="020B0604020202020204" pitchFamily="34" charset="0"/>
                    <a:cs typeface="Arial" panose="020B0604020202020204" pitchFamily="34" charset="0"/>
                  </a:rPr>
                  <a:t> for a variety of total estimator costs, log-log plot. Unfilled point is minimum </a:t>
                </a:r>
                <a14:m>
                  <m:oMath xmlns:m="http://schemas.openxmlformats.org/officeDocument/2006/math">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rPr>
                      <m:t>𝑎𝑟</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4D2A6382-0C6F-03C5-6F1B-07501967CB92}"/>
                  </a:ext>
                </a:extLst>
              </p:cNvPr>
              <p:cNvSpPr txBox="1">
                <a:spLocks noRot="1" noChangeAspect="1" noMove="1" noResize="1" noEditPoints="1" noAdjustHandles="1" noChangeArrowheads="1" noChangeShapeType="1" noTextEdit="1"/>
              </p:cNvSpPr>
              <p:nvPr/>
            </p:nvSpPr>
            <p:spPr>
              <a:xfrm>
                <a:off x="805541" y="5762032"/>
                <a:ext cx="10580915" cy="671018"/>
              </a:xfrm>
              <a:prstGeom prst="rect">
                <a:avLst/>
              </a:prstGeom>
              <a:blipFill>
                <a:blip r:embed="rId4"/>
                <a:stretch>
                  <a:fillRect t="-5556"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BFAC0-6376-E04D-869F-5CDE8C550B48}"/>
                  </a:ext>
                </a:extLst>
              </p:cNvPr>
              <p:cNvSpPr txBox="1"/>
              <p:nvPr/>
            </p:nvSpPr>
            <p:spPr>
              <a:xfrm>
                <a:off x="9174275" y="2834652"/>
                <a:ext cx="3017725" cy="735201"/>
              </a:xfrm>
              <a:prstGeom prst="rect">
                <a:avLst/>
              </a:prstGeom>
              <a:noFill/>
            </p:spPr>
            <p:txBody>
              <a:bodyPr wrap="square">
                <a:spAutoFit/>
              </a:bodyPr>
              <a:lstStyle/>
              <a:p>
                <a:pPr algn="ctr"/>
                <a:r>
                  <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rPr>
                  <a:t>Total e</a:t>
                </a:r>
                <a:r>
                  <a:rPr lang="en-US" sz="2000" b="0" dirty="0">
                    <a:solidFill>
                      <a:srgbClr val="002060"/>
                    </a:solidFill>
                    <a:latin typeface="Arial" panose="020B0604020202020204" pitchFamily="34" charset="0"/>
                    <a:ea typeface="Cambria Math" panose="02040503050406030204" pitchFamily="18" charset="0"/>
                    <a:cs typeface="Arial" panose="020B0604020202020204" pitchFamily="34" charset="0"/>
                  </a:rPr>
                  <a:t>stimator cost </a:t>
                </a:r>
                <a:endPar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2000" b="0" i="1" smtClean="0">
                          <a:solidFill>
                            <a:srgbClr val="002060"/>
                          </a:solidFill>
                          <a:latin typeface="Cambria Math" panose="02040503050406030204" pitchFamily="18" charset="0"/>
                          <a:ea typeface="Cambria Math" panose="02040503050406030204" pitchFamily="18" charset="0"/>
                        </a:rPr>
                        <m:t>𝐶</m:t>
                      </m:r>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i="1">
                              <a:solidFill>
                                <a:srgbClr val="002060"/>
                              </a:solidFill>
                              <a:latin typeface="Cambria Math" panose="02040503050406030204" pitchFamily="18" charset="0"/>
                              <a:ea typeface="Cambria Math" panose="02040503050406030204" pitchFamily="18" charset="0"/>
                            </a:rPr>
                            <m:t>𝑁</m:t>
                          </m:r>
                        </m:e>
                        <m:sub>
                          <m:r>
                            <a:rPr lang="en-US" sz="2000" b="0" i="1">
                              <a:solidFill>
                                <a:srgbClr val="002060"/>
                              </a:solidFill>
                              <a:latin typeface="Cambria Math" panose="02040503050406030204" pitchFamily="18" charset="0"/>
                              <a:ea typeface="Cambria Math" panose="02040503050406030204" pitchFamily="18" charset="0"/>
                            </a:rPr>
                            <m:t>𝜉</m:t>
                          </m:r>
                        </m:sub>
                      </m:sSub>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b="0" i="1" smtClean="0">
                              <a:solidFill>
                                <a:srgbClr val="002060"/>
                              </a:solidFill>
                              <a:latin typeface="Cambria Math" panose="02040503050406030204" pitchFamily="18" charset="0"/>
                              <a:ea typeface="Cambria Math" panose="02040503050406030204" pitchFamily="18" charset="0"/>
                            </a:rPr>
                          </m:ctrlPr>
                        </m:sSubPr>
                        <m:e>
                          <m:r>
                            <a:rPr lang="en-US" sz="2000" b="0" i="1" smtClean="0">
                              <a:solidFill>
                                <a:srgbClr val="002060"/>
                              </a:solidFill>
                              <a:latin typeface="Cambria Math" panose="02040503050406030204" pitchFamily="18" charset="0"/>
                              <a:ea typeface="Cambria Math" panose="02040503050406030204" pitchFamily="18" charset="0"/>
                            </a:rPr>
                            <m:t>𝑁</m:t>
                          </m:r>
                        </m:e>
                        <m:sub>
                          <m:r>
                            <a:rPr lang="en-US" sz="2000" b="0" i="1" smtClean="0">
                              <a:solidFill>
                                <a:srgbClr val="002060"/>
                              </a:solidFill>
                              <a:latin typeface="Cambria Math" panose="02040503050406030204" pitchFamily="18" charset="0"/>
                              <a:ea typeface="Cambria Math" panose="02040503050406030204" pitchFamily="18" charset="0"/>
                            </a:rPr>
                            <m:t>𝜂</m:t>
                          </m:r>
                        </m:sub>
                      </m:sSub>
                    </m:oMath>
                  </m:oMathPara>
                </a14:m>
                <a:endParaRPr lang="en-US" sz="2000" dirty="0">
                  <a:solidFill>
                    <a:srgbClr val="002060"/>
                  </a:solidFill>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EB8BFAC0-6376-E04D-869F-5CDE8C550B48}"/>
                  </a:ext>
                </a:extLst>
              </p:cNvPr>
              <p:cNvSpPr txBox="1">
                <a:spLocks noRot="1" noChangeAspect="1" noMove="1" noResize="1" noEditPoints="1" noAdjustHandles="1" noChangeArrowheads="1" noChangeShapeType="1" noTextEdit="1"/>
              </p:cNvSpPr>
              <p:nvPr/>
            </p:nvSpPr>
            <p:spPr>
              <a:xfrm>
                <a:off x="9174275" y="2834652"/>
                <a:ext cx="3017725" cy="735201"/>
              </a:xfrm>
              <a:prstGeom prst="rect">
                <a:avLst/>
              </a:prstGeom>
              <a:blipFill>
                <a:blip r:embed="rId5"/>
                <a:stretch>
                  <a:fillRect t="-5085" b="-50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7C58C83-FCE5-98D2-A4F2-E8D27CAF6FA1}"/>
              </a:ext>
            </a:extLst>
          </p:cNvPr>
          <p:cNvSpPr>
            <a:spLocks noGrp="1"/>
          </p:cNvSpPr>
          <p:nvPr>
            <p:ph type="sldNum" sz="quarter" idx="12"/>
          </p:nvPr>
        </p:nvSpPr>
        <p:spPr>
          <a:xfrm>
            <a:off x="8610600" y="6356351"/>
            <a:ext cx="2743200" cy="365125"/>
          </a:xfrm>
        </p:spPr>
        <p:txBody>
          <a:bodyPr/>
          <a:lstStyle/>
          <a:p>
            <a:r>
              <a:rPr lang="en-US" sz="1600" dirty="0"/>
              <a:t>17/33</a:t>
            </a:r>
          </a:p>
        </p:txBody>
      </p:sp>
    </p:spTree>
    <p:extLst>
      <p:ext uri="{BB962C8B-B14F-4D97-AF65-F5344CB8AC3E}">
        <p14:creationId xmlns:p14="http://schemas.microsoft.com/office/powerpoint/2010/main" val="1001005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64D614-4B6A-9740-90DD-059EFDD52F9D}"/>
              </a:ext>
            </a:extLst>
          </p:cNvPr>
          <p:cNvPicPr>
            <a:picLocks noChangeAspect="1"/>
          </p:cNvPicPr>
          <p:nvPr/>
        </p:nvPicPr>
        <p:blipFill rotWithShape="1">
          <a:blip r:embed="rId3">
            <a:extLst>
              <a:ext uri="{28A0092B-C50C-407E-A947-70E740481C1C}">
                <a14:useLocalDpi xmlns:a14="http://schemas.microsoft.com/office/drawing/2010/main" val="0"/>
              </a:ext>
            </a:extLst>
          </a:blip>
          <a:srcRect b="1827"/>
          <a:stretch/>
        </p:blipFill>
        <p:spPr>
          <a:xfrm>
            <a:off x="1308058" y="681036"/>
            <a:ext cx="8082117" cy="5199126"/>
          </a:xfrm>
          <a:prstGeom prst="rect">
            <a:avLst/>
          </a:prstGeom>
        </p:spPr>
      </p:pic>
      <p:sp>
        <p:nvSpPr>
          <p:cNvPr id="2" name="Title 1">
            <a:extLst>
              <a:ext uri="{FF2B5EF4-FFF2-40B4-BE49-F238E27FC236}">
                <a16:creationId xmlns:a16="http://schemas.microsoft.com/office/drawing/2014/main" id="{AAA2064D-1307-487F-809B-63FEC12CB82F}"/>
              </a:ext>
            </a:extLst>
          </p:cNvPr>
          <p:cNvSpPr>
            <a:spLocks noGrp="1"/>
          </p:cNvSpPr>
          <p:nvPr>
            <p:ph type="title"/>
          </p:nvPr>
        </p:nvSpPr>
        <p:spPr>
          <a:xfrm>
            <a:off x="0" y="0"/>
            <a:ext cx="11965858" cy="681036"/>
          </a:xfrm>
        </p:spPr>
        <p:txBody>
          <a:bodyPr>
            <a:normAutofit fontScale="90000"/>
          </a:bodyPr>
          <a:lstStyle/>
          <a:p>
            <a:r>
              <a:rPr lang="en-US" dirty="0"/>
              <a:t>Results – UQ cost analysis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2A6382-0C6F-03C5-6F1B-07501967CB92}"/>
                  </a:ext>
                </a:extLst>
              </p:cNvPr>
              <p:cNvSpPr txBox="1"/>
              <p:nvPr/>
            </p:nvSpPr>
            <p:spPr>
              <a:xfrm>
                <a:off x="805541" y="5762032"/>
                <a:ext cx="10580915" cy="67101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𝑎𝑟</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 as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𝜂</m:t>
                        </m:r>
                      </m:sub>
                    </m:sSub>
                  </m:oMath>
                </a14:m>
                <a:r>
                  <a:rPr lang="en-US" dirty="0">
                    <a:latin typeface="Arial" panose="020B0604020202020204" pitchFamily="34" charset="0"/>
                    <a:cs typeface="Arial" panose="020B0604020202020204" pitchFamily="34" charset="0"/>
                  </a:rPr>
                  <a:t> for a variety of total estimator costs, log-log plot. Unfilled point is minimum </a:t>
                </a:r>
                <a14:m>
                  <m:oMath xmlns:m="http://schemas.openxmlformats.org/officeDocument/2006/math">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rPr>
                      <m:t>𝑎𝑟</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4D2A6382-0C6F-03C5-6F1B-07501967CB92}"/>
                  </a:ext>
                </a:extLst>
              </p:cNvPr>
              <p:cNvSpPr txBox="1">
                <a:spLocks noRot="1" noChangeAspect="1" noMove="1" noResize="1" noEditPoints="1" noAdjustHandles="1" noChangeArrowheads="1" noChangeShapeType="1" noTextEdit="1"/>
              </p:cNvSpPr>
              <p:nvPr/>
            </p:nvSpPr>
            <p:spPr>
              <a:xfrm>
                <a:off x="805541" y="5762032"/>
                <a:ext cx="10580915" cy="671018"/>
              </a:xfrm>
              <a:prstGeom prst="rect">
                <a:avLst/>
              </a:prstGeom>
              <a:blipFill>
                <a:blip r:embed="rId4"/>
                <a:stretch>
                  <a:fillRect t="-5556"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8BFAC0-6376-E04D-869F-5CDE8C550B48}"/>
                  </a:ext>
                </a:extLst>
              </p:cNvPr>
              <p:cNvSpPr txBox="1"/>
              <p:nvPr/>
            </p:nvSpPr>
            <p:spPr>
              <a:xfrm>
                <a:off x="9174275" y="2834652"/>
                <a:ext cx="3017725" cy="735201"/>
              </a:xfrm>
              <a:prstGeom prst="rect">
                <a:avLst/>
              </a:prstGeom>
              <a:noFill/>
            </p:spPr>
            <p:txBody>
              <a:bodyPr wrap="square">
                <a:spAutoFit/>
              </a:bodyPr>
              <a:lstStyle/>
              <a:p>
                <a:pPr algn="ctr"/>
                <a:r>
                  <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rPr>
                  <a:t>Total e</a:t>
                </a:r>
                <a:r>
                  <a:rPr lang="en-US" sz="2000" b="0" dirty="0">
                    <a:solidFill>
                      <a:srgbClr val="002060"/>
                    </a:solidFill>
                    <a:latin typeface="Arial" panose="020B0604020202020204" pitchFamily="34" charset="0"/>
                    <a:ea typeface="Cambria Math" panose="02040503050406030204" pitchFamily="18" charset="0"/>
                    <a:cs typeface="Arial" panose="020B0604020202020204" pitchFamily="34" charset="0"/>
                  </a:rPr>
                  <a:t>stimator cost </a:t>
                </a:r>
                <a:endParaRPr lang="en-US" sz="2000" dirty="0">
                  <a:solidFill>
                    <a:srgbClr val="002060"/>
                  </a:solidFill>
                  <a:latin typeface="Arial" panose="020B0604020202020204" pitchFamily="34" charset="0"/>
                  <a:ea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2000" b="0" i="1" smtClean="0">
                          <a:solidFill>
                            <a:srgbClr val="002060"/>
                          </a:solidFill>
                          <a:latin typeface="Cambria Math" panose="02040503050406030204" pitchFamily="18" charset="0"/>
                          <a:ea typeface="Cambria Math" panose="02040503050406030204" pitchFamily="18" charset="0"/>
                        </a:rPr>
                        <m:t>𝐶</m:t>
                      </m:r>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i="1" smtClean="0">
                              <a:solidFill>
                                <a:srgbClr val="002060"/>
                              </a:solidFill>
                              <a:latin typeface="Cambria Math" panose="02040503050406030204" pitchFamily="18" charset="0"/>
                              <a:ea typeface="Cambria Math" panose="02040503050406030204" pitchFamily="18" charset="0"/>
                            </a:rPr>
                          </m:ctrlPr>
                        </m:sSubPr>
                        <m:e>
                          <m:r>
                            <a:rPr lang="en-US" sz="2000" i="1">
                              <a:solidFill>
                                <a:srgbClr val="002060"/>
                              </a:solidFill>
                              <a:latin typeface="Cambria Math" panose="02040503050406030204" pitchFamily="18" charset="0"/>
                              <a:ea typeface="Cambria Math" panose="02040503050406030204" pitchFamily="18" charset="0"/>
                            </a:rPr>
                            <m:t>𝑁</m:t>
                          </m:r>
                        </m:e>
                        <m:sub>
                          <m:r>
                            <a:rPr lang="en-US" sz="2000" b="0" i="1">
                              <a:solidFill>
                                <a:srgbClr val="002060"/>
                              </a:solidFill>
                              <a:latin typeface="Cambria Math" panose="02040503050406030204" pitchFamily="18" charset="0"/>
                              <a:ea typeface="Cambria Math" panose="02040503050406030204" pitchFamily="18" charset="0"/>
                            </a:rPr>
                            <m:t>𝜉</m:t>
                          </m:r>
                        </m:sub>
                      </m:sSub>
                      <m:r>
                        <a:rPr lang="en-US" sz="2000" b="0" i="1" smtClean="0">
                          <a:solidFill>
                            <a:srgbClr val="002060"/>
                          </a:solidFill>
                          <a:latin typeface="Cambria Math" panose="02040503050406030204" pitchFamily="18" charset="0"/>
                          <a:ea typeface="Cambria Math" panose="02040503050406030204" pitchFamily="18" charset="0"/>
                        </a:rPr>
                        <m:t> ×</m:t>
                      </m:r>
                      <m:sSub>
                        <m:sSubPr>
                          <m:ctrlPr>
                            <a:rPr lang="en-US" sz="2000" b="0" i="1" smtClean="0">
                              <a:solidFill>
                                <a:srgbClr val="002060"/>
                              </a:solidFill>
                              <a:latin typeface="Cambria Math" panose="02040503050406030204" pitchFamily="18" charset="0"/>
                              <a:ea typeface="Cambria Math" panose="02040503050406030204" pitchFamily="18" charset="0"/>
                            </a:rPr>
                          </m:ctrlPr>
                        </m:sSubPr>
                        <m:e>
                          <m:r>
                            <a:rPr lang="en-US" sz="2000" b="0" i="1" smtClean="0">
                              <a:solidFill>
                                <a:srgbClr val="002060"/>
                              </a:solidFill>
                              <a:latin typeface="Cambria Math" panose="02040503050406030204" pitchFamily="18" charset="0"/>
                              <a:ea typeface="Cambria Math" panose="02040503050406030204" pitchFamily="18" charset="0"/>
                            </a:rPr>
                            <m:t>𝑁</m:t>
                          </m:r>
                        </m:e>
                        <m:sub>
                          <m:r>
                            <a:rPr lang="en-US" sz="2000" b="0" i="1" smtClean="0">
                              <a:solidFill>
                                <a:srgbClr val="002060"/>
                              </a:solidFill>
                              <a:latin typeface="Cambria Math" panose="02040503050406030204" pitchFamily="18" charset="0"/>
                              <a:ea typeface="Cambria Math" panose="02040503050406030204" pitchFamily="18" charset="0"/>
                            </a:rPr>
                            <m:t>𝜂</m:t>
                          </m:r>
                        </m:sub>
                      </m:sSub>
                    </m:oMath>
                  </m:oMathPara>
                </a14:m>
                <a:endParaRPr lang="en-US" sz="2000" dirty="0">
                  <a:solidFill>
                    <a:srgbClr val="002060"/>
                  </a:solidFill>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EB8BFAC0-6376-E04D-869F-5CDE8C550B48}"/>
                  </a:ext>
                </a:extLst>
              </p:cNvPr>
              <p:cNvSpPr txBox="1">
                <a:spLocks noRot="1" noChangeAspect="1" noMove="1" noResize="1" noEditPoints="1" noAdjustHandles="1" noChangeArrowheads="1" noChangeShapeType="1" noTextEdit="1"/>
              </p:cNvSpPr>
              <p:nvPr/>
            </p:nvSpPr>
            <p:spPr>
              <a:xfrm>
                <a:off x="9174275" y="2834652"/>
                <a:ext cx="3017725" cy="735201"/>
              </a:xfrm>
              <a:prstGeom prst="rect">
                <a:avLst/>
              </a:prstGeom>
              <a:blipFill>
                <a:blip r:embed="rId5"/>
                <a:stretch>
                  <a:fillRect t="-5085" b="-5085"/>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A301E46B-3405-A348-96E4-17852E1A676A}"/>
              </a:ext>
            </a:extLst>
          </p:cNvPr>
          <p:cNvSpPr/>
          <p:nvPr/>
        </p:nvSpPr>
        <p:spPr>
          <a:xfrm>
            <a:off x="4709664" y="1978640"/>
            <a:ext cx="586236" cy="3439805"/>
          </a:xfrm>
          <a:prstGeom prst="ellipse">
            <a:avLst/>
          </a:prstGeom>
          <a:noFill/>
          <a:ln w="57150">
            <a:solidFill>
              <a:srgbClr val="FFC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854535A0-DBDE-74D9-A4C4-1298628960FE}"/>
              </a:ext>
            </a:extLst>
          </p:cNvPr>
          <p:cNvSpPr>
            <a:spLocks noGrp="1"/>
          </p:cNvSpPr>
          <p:nvPr>
            <p:ph type="sldNum" sz="quarter" idx="12"/>
          </p:nvPr>
        </p:nvSpPr>
        <p:spPr>
          <a:xfrm>
            <a:off x="8610600" y="6356351"/>
            <a:ext cx="2743200" cy="365125"/>
          </a:xfrm>
        </p:spPr>
        <p:txBody>
          <a:bodyPr/>
          <a:lstStyle/>
          <a:p>
            <a:r>
              <a:rPr lang="en-US" sz="1600" dirty="0"/>
              <a:t>18/33</a:t>
            </a:r>
          </a:p>
        </p:txBody>
      </p:sp>
    </p:spTree>
    <p:extLst>
      <p:ext uri="{BB962C8B-B14F-4D97-AF65-F5344CB8AC3E}">
        <p14:creationId xmlns:p14="http://schemas.microsoft.com/office/powerpoint/2010/main" val="236598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0EDB45-EE08-0647-A8D1-2683E6C34791}"/>
              </a:ext>
            </a:extLst>
          </p:cNvPr>
          <p:cNvPicPr>
            <a:picLocks noChangeAspect="1"/>
          </p:cNvPicPr>
          <p:nvPr/>
        </p:nvPicPr>
        <p:blipFill rotWithShape="1">
          <a:blip r:embed="rId3">
            <a:extLst>
              <a:ext uri="{28A0092B-C50C-407E-A947-70E740481C1C}">
                <a14:useLocalDpi xmlns:a14="http://schemas.microsoft.com/office/drawing/2010/main" val="0"/>
              </a:ext>
            </a:extLst>
          </a:blip>
          <a:srcRect t="5026"/>
          <a:stretch/>
        </p:blipFill>
        <p:spPr>
          <a:xfrm>
            <a:off x="-53430" y="829057"/>
            <a:ext cx="7823819" cy="5572900"/>
          </a:xfrm>
          <a:prstGeom prst="rect">
            <a:avLst/>
          </a:prstGeom>
        </p:spPr>
      </p:pic>
      <mc:AlternateContent xmlns:mc="http://schemas.openxmlformats.org/markup-compatibility/2006" xmlns:a14="http://schemas.microsoft.com/office/drawing/2010/main">
        <mc:Choice Requires="a14">
          <p:sp>
            <p:nvSpPr>
              <p:cNvPr id="16" name="Text Placeholder 3">
                <a:extLst>
                  <a:ext uri="{FF2B5EF4-FFF2-40B4-BE49-F238E27FC236}">
                    <a16:creationId xmlns:a16="http://schemas.microsoft.com/office/drawing/2014/main" id="{F7180C27-4579-B041-AC2E-949CBE21F8F8}"/>
                  </a:ext>
                </a:extLst>
              </p:cNvPr>
              <p:cNvSpPr txBox="1">
                <a:spLocks/>
              </p:cNvSpPr>
              <p:nvPr/>
            </p:nvSpPr>
            <p:spPr>
              <a:xfrm>
                <a:off x="7086600" y="1984248"/>
                <a:ext cx="4808607" cy="1761829"/>
              </a:xfrm>
              <a:prstGeom prst="rect">
                <a:avLst/>
              </a:prstGeom>
            </p:spPr>
            <p:txBody>
              <a:bodyPr vert="horz" lIns="91440" tIns="45720" rIns="91440" bIns="0" rtlCol="0">
                <a:sp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Analytically calculate all terms in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𝕍</m:t>
                        </m:r>
                        <m:r>
                          <a:rPr lang="en-US" sz="2000" i="1">
                            <a:latin typeface="Cambria Math" panose="02040503050406030204" pitchFamily="18" charset="0"/>
                            <a:ea typeface="Cambria Math" panose="02040503050406030204" pitchFamily="18" charset="0"/>
                          </a:rPr>
                          <m:t>𝑎𝑟</m:t>
                        </m:r>
                        <m:d>
                          <m:dPr>
                            <m:begChr m:val="["/>
                            <m:endChr m:val="]"/>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𝑆</m:t>
                                    </m:r>
                                  </m:e>
                                </m:acc>
                              </m:e>
                              <m:sup>
                                <m:r>
                                  <a:rPr lang="en-US" sz="2000" i="1">
                                    <a:latin typeface="Cambria Math" panose="02040503050406030204" pitchFamily="18" charset="0"/>
                                    <a:ea typeface="Cambria Math" panose="02040503050406030204" pitchFamily="18" charset="0"/>
                                  </a:rPr>
                                  <m:t>2</m:t>
                                </m:r>
                              </m:sup>
                            </m:sSup>
                          </m:e>
                        </m:d>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ea typeface="Cambria Math" panose="02040503050406030204" pitchFamily="18" charset="0"/>
                              </a:rPr>
                              <m:t>𝜂</m:t>
                            </m:r>
                          </m:sub>
                        </m:sSub>
                      </m:den>
                    </m:f>
                  </m:oMath>
                </a14:m>
                <a:r>
                  <a:rPr lang="en-US" sz="2000" dirty="0">
                    <a:ea typeface="Cambria Math" panose="02040503050406030204" pitchFamily="18" charset="0"/>
                  </a:rPr>
                  <a:t> equation</a:t>
                </a:r>
              </a:p>
              <a:p>
                <a:r>
                  <a:rPr lang="en-US" sz="2000" b="1" dirty="0">
                    <a:solidFill>
                      <a:srgbClr val="C00000"/>
                    </a:solidFill>
                    <a:highlight>
                      <a:srgbClr val="C0C0C0"/>
                    </a:highlight>
                    <a:latin typeface="Courier New" panose="02070309020205020404" pitchFamily="49" charset="0"/>
                    <a:ea typeface="Arial Unicode MS" panose="020B0604020202020204" pitchFamily="34" charset="-128"/>
                    <a:cs typeface="Courier New" panose="02070309020205020404" pitchFamily="49" charset="0"/>
                  </a:rPr>
                  <a:t>scipy.optimize.brentq()</a:t>
                </a:r>
                <a:r>
                  <a:rPr lang="en-US" sz="2000" b="1" dirty="0">
                    <a:ea typeface="Arial Unicode MS" panose="020B0604020202020204" pitchFamily="34" charset="-128"/>
                  </a:rPr>
                  <a:t> </a:t>
                </a:r>
                <a:r>
                  <a:rPr lang="en-US" sz="2000" dirty="0">
                    <a:ea typeface="Cambria Math" panose="02040503050406030204" pitchFamily="18" charset="0"/>
                  </a:rPr>
                  <a:t>finds 0 of function on a given interval using Brent’s method </a:t>
                </a:r>
                <a:endParaRPr lang="en-US" sz="2000" dirty="0"/>
              </a:p>
            </p:txBody>
          </p:sp>
        </mc:Choice>
        <mc:Fallback xmlns="">
          <p:sp>
            <p:nvSpPr>
              <p:cNvPr id="16" name="Text Placeholder 3">
                <a:extLst>
                  <a:ext uri="{FF2B5EF4-FFF2-40B4-BE49-F238E27FC236}">
                    <a16:creationId xmlns:a16="http://schemas.microsoft.com/office/drawing/2014/main" id="{F7180C27-4579-B041-AC2E-949CBE21F8F8}"/>
                  </a:ext>
                </a:extLst>
              </p:cNvPr>
              <p:cNvSpPr txBox="1">
                <a:spLocks noRot="1" noChangeAspect="1" noMove="1" noResize="1" noEditPoints="1" noAdjustHandles="1" noChangeArrowheads="1" noChangeShapeType="1" noTextEdit="1"/>
              </p:cNvSpPr>
              <p:nvPr/>
            </p:nvSpPr>
            <p:spPr>
              <a:xfrm>
                <a:off x="7086600" y="1984248"/>
                <a:ext cx="4808607" cy="1761829"/>
              </a:xfrm>
              <a:prstGeom prst="rect">
                <a:avLst/>
              </a:prstGeom>
              <a:blipFill>
                <a:blip r:embed="rId4"/>
                <a:stretch>
                  <a:fillRect l="-1319" t="-3571" b="-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Placeholder 3">
                <a:extLst>
                  <a:ext uri="{FF2B5EF4-FFF2-40B4-BE49-F238E27FC236}">
                    <a16:creationId xmlns:a16="http://schemas.microsoft.com/office/drawing/2014/main" id="{ADCF9D3C-29C2-4E40-AD0A-06F382C27EDB}"/>
                  </a:ext>
                </a:extLst>
              </p:cNvPr>
              <p:cNvSpPr txBox="1">
                <a:spLocks/>
              </p:cNvSpPr>
              <p:nvPr/>
            </p:nvSpPr>
            <p:spPr>
              <a:xfrm>
                <a:off x="7083552" y="1277150"/>
                <a:ext cx="4808607" cy="639278"/>
              </a:xfrm>
              <a:prstGeom prst="rect">
                <a:avLst/>
              </a:prstGeom>
            </p:spPr>
            <p:txBody>
              <a:bodyPr vert="horz" lIns="91440" tIns="45720" rIns="91440" bIns="0" rtlCol="0">
                <a:sp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Analytically calculate all terms in </a:t>
                </a:r>
                <a14:m>
                  <m:oMath xmlns:m="http://schemas.openxmlformats.org/officeDocument/2006/math">
                    <m:r>
                      <a:rPr lang="en-US" sz="2000" i="1">
                        <a:latin typeface="Cambria Math" panose="02040503050406030204" pitchFamily="18" charset="0"/>
                        <a:ea typeface="Cambria Math" panose="02040503050406030204" pitchFamily="18" charset="0"/>
                      </a:rPr>
                      <m:t>𝕍</m:t>
                    </m:r>
                    <m:r>
                      <a:rPr lang="en-US" sz="2000" i="1">
                        <a:latin typeface="Cambria Math" panose="02040503050406030204" pitchFamily="18" charset="0"/>
                        <a:ea typeface="Cambria Math" panose="02040503050406030204" pitchFamily="18" charset="0"/>
                      </a:rPr>
                      <m:t>𝑎𝑟</m:t>
                    </m:r>
                    <m:d>
                      <m:dPr>
                        <m:begChr m:val="["/>
                        <m:endChr m:val="]"/>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𝑆</m:t>
                                </m:r>
                              </m:e>
                            </m:acc>
                          </m:e>
                          <m:sup>
                            <m:r>
                              <a:rPr lang="en-US" sz="2000" i="1">
                                <a:latin typeface="Cambria Math" panose="02040503050406030204" pitchFamily="18" charset="0"/>
                                <a:ea typeface="Cambria Math" panose="02040503050406030204" pitchFamily="18" charset="0"/>
                              </a:rPr>
                              <m:t>2</m:t>
                            </m:r>
                          </m:sup>
                        </m:sSup>
                      </m:e>
                    </m:d>
                  </m:oMath>
                </a14:m>
                <a:r>
                  <a:rPr lang="en-US" sz="2000" dirty="0">
                    <a:ea typeface="Cambria Math" panose="02040503050406030204" pitchFamily="18" charset="0"/>
                  </a:rPr>
                  <a:t> equation</a:t>
                </a:r>
              </a:p>
            </p:txBody>
          </p:sp>
        </mc:Choice>
        <mc:Fallback xmlns="">
          <p:sp>
            <p:nvSpPr>
              <p:cNvPr id="17" name="Text Placeholder 3">
                <a:extLst>
                  <a:ext uri="{FF2B5EF4-FFF2-40B4-BE49-F238E27FC236}">
                    <a16:creationId xmlns:a16="http://schemas.microsoft.com/office/drawing/2014/main" id="{ADCF9D3C-29C2-4E40-AD0A-06F382C27EDB}"/>
                  </a:ext>
                </a:extLst>
              </p:cNvPr>
              <p:cNvSpPr txBox="1">
                <a:spLocks noRot="1" noChangeAspect="1" noMove="1" noResize="1" noEditPoints="1" noAdjustHandles="1" noChangeArrowheads="1" noChangeShapeType="1" noTextEdit="1"/>
              </p:cNvSpPr>
              <p:nvPr/>
            </p:nvSpPr>
            <p:spPr>
              <a:xfrm>
                <a:off x="7083552" y="1277150"/>
                <a:ext cx="4808607" cy="639278"/>
              </a:xfrm>
              <a:prstGeom prst="rect">
                <a:avLst/>
              </a:prstGeom>
              <a:blipFill>
                <a:blip r:embed="rId5"/>
                <a:stretch>
                  <a:fillRect l="-1053" t="-7843" b="-21569"/>
                </a:stretch>
              </a:blipFill>
            </p:spPr>
            <p:txBody>
              <a:bodyPr/>
              <a:lstStyle/>
              <a:p>
                <a:r>
                  <a:rPr lang="en-US">
                    <a:noFill/>
                  </a:rPr>
                  <a:t> </a:t>
                </a:r>
              </a:p>
            </p:txBody>
          </p:sp>
        </mc:Fallback>
      </mc:AlternateContent>
      <p:sp>
        <p:nvSpPr>
          <p:cNvPr id="18" name="Text Placeholder 3">
            <a:extLst>
              <a:ext uri="{FF2B5EF4-FFF2-40B4-BE49-F238E27FC236}">
                <a16:creationId xmlns:a16="http://schemas.microsoft.com/office/drawing/2014/main" id="{DE55FE4C-371F-5243-A477-618BC99C960B}"/>
              </a:ext>
            </a:extLst>
          </p:cNvPr>
          <p:cNvSpPr txBox="1">
            <a:spLocks/>
          </p:cNvSpPr>
          <p:nvPr/>
        </p:nvSpPr>
        <p:spPr>
          <a:xfrm>
            <a:off x="7083552" y="3861050"/>
            <a:ext cx="4808607" cy="600164"/>
          </a:xfrm>
          <a:prstGeom prst="rect">
            <a:avLst/>
          </a:prstGeom>
        </p:spPr>
        <p:txBody>
          <a:bodyPr vert="horz" lIns="91440" tIns="45720" rIns="91440" bIns="0" rtlCol="0">
            <a:sp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ea typeface="Cambria Math" panose="02040503050406030204" pitchFamily="18" charset="0"/>
              </a:rPr>
              <a:t>Goal: pilot study to numerically calculate needed terms</a:t>
            </a:r>
          </a:p>
        </p:txBody>
      </p:sp>
      <p:sp>
        <p:nvSpPr>
          <p:cNvPr id="5" name="Title 1">
            <a:extLst>
              <a:ext uri="{FF2B5EF4-FFF2-40B4-BE49-F238E27FC236}">
                <a16:creationId xmlns:a16="http://schemas.microsoft.com/office/drawing/2014/main" id="{54701AD1-10C5-B35C-341D-4A3AE0599C05}"/>
              </a:ext>
            </a:extLst>
          </p:cNvPr>
          <p:cNvSpPr>
            <a:spLocks noGrp="1"/>
          </p:cNvSpPr>
          <p:nvPr>
            <p:ph type="title"/>
          </p:nvPr>
        </p:nvSpPr>
        <p:spPr>
          <a:xfrm>
            <a:off x="0" y="0"/>
            <a:ext cx="11975690" cy="681036"/>
          </a:xfrm>
        </p:spPr>
        <p:txBody>
          <a:bodyPr>
            <a:normAutofit fontScale="90000"/>
          </a:bodyPr>
          <a:lstStyle/>
          <a:p>
            <a:r>
              <a:rPr lang="en-US" dirty="0"/>
              <a:t>Results – UQ cost analysis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684167-F6B9-F56F-4A18-A7A89AA49E9B}"/>
                  </a:ext>
                </a:extLst>
              </p:cNvPr>
              <p:cNvSpPr txBox="1"/>
              <p:nvPr/>
            </p:nvSpPr>
            <p:spPr>
              <a:xfrm>
                <a:off x="772885" y="6294065"/>
                <a:ext cx="10580915" cy="404983"/>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𝑎𝑟</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𝑆</m:t>
                                </m:r>
                              </m:e>
                            </m:acc>
                          </m:e>
                          <m:sup>
                            <m:r>
                              <a:rPr lang="en-US" b="0" i="1" smtClean="0">
                                <a:latin typeface="Cambria Math" panose="02040503050406030204" pitchFamily="18" charset="0"/>
                              </a:rPr>
                              <m:t>2</m:t>
                            </m:r>
                          </m:sup>
                        </m:sSup>
                      </m:e>
                    </m:d>
                  </m:oMath>
                </a14:m>
                <a:r>
                  <a:rPr lang="en-US" dirty="0">
                    <a:latin typeface="Arial" panose="020B0604020202020204" pitchFamily="34" charset="0"/>
                    <a:cs typeface="Arial" panose="020B0604020202020204" pitchFamily="34" charset="0"/>
                  </a:rPr>
                  <a:t> as a function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𝜂</m:t>
                        </m:r>
                      </m:sub>
                    </m:sSub>
                  </m:oMath>
                </a14:m>
                <a:r>
                  <a:rPr lang="en-US" dirty="0">
                    <a:latin typeface="Arial" panose="020B0604020202020204" pitchFamily="34" charset="0"/>
                    <a:cs typeface="Arial" panose="020B0604020202020204" pitchFamily="34" charset="0"/>
                  </a:rPr>
                  <a:t> for a variety of total estimator costs, log-log plot. </a:t>
                </a:r>
              </a:p>
            </p:txBody>
          </p:sp>
        </mc:Choice>
        <mc:Fallback xmlns="">
          <p:sp>
            <p:nvSpPr>
              <p:cNvPr id="2" name="TextBox 1">
                <a:extLst>
                  <a:ext uri="{FF2B5EF4-FFF2-40B4-BE49-F238E27FC236}">
                    <a16:creationId xmlns:a16="http://schemas.microsoft.com/office/drawing/2014/main" id="{B7684167-F6B9-F56F-4A18-A7A89AA49E9B}"/>
                  </a:ext>
                </a:extLst>
              </p:cNvPr>
              <p:cNvSpPr txBox="1">
                <a:spLocks noRot="1" noChangeAspect="1" noMove="1" noResize="1" noEditPoints="1" noAdjustHandles="1" noChangeArrowheads="1" noChangeShapeType="1" noTextEdit="1"/>
              </p:cNvSpPr>
              <p:nvPr/>
            </p:nvSpPr>
            <p:spPr>
              <a:xfrm>
                <a:off x="772885" y="6294065"/>
                <a:ext cx="10580915" cy="404983"/>
              </a:xfrm>
              <a:prstGeom prst="rect">
                <a:avLst/>
              </a:prstGeom>
              <a:blipFill>
                <a:blip r:embed="rId6"/>
                <a:stretch>
                  <a:fillRect t="-6061" b="-151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3380D9-93C8-F8EB-D149-123CFC2D34FE}"/>
              </a:ext>
            </a:extLst>
          </p:cNvPr>
          <p:cNvSpPr>
            <a:spLocks noGrp="1"/>
          </p:cNvSpPr>
          <p:nvPr>
            <p:ph type="sldNum" sz="quarter" idx="12"/>
          </p:nvPr>
        </p:nvSpPr>
        <p:spPr>
          <a:xfrm>
            <a:off x="8610600" y="6356351"/>
            <a:ext cx="2743200" cy="365125"/>
          </a:xfrm>
        </p:spPr>
        <p:txBody>
          <a:bodyPr/>
          <a:lstStyle/>
          <a:p>
            <a:r>
              <a:rPr lang="en-US" sz="1600" dirty="0"/>
              <a:t>20/33</a:t>
            </a:r>
          </a:p>
        </p:txBody>
      </p:sp>
    </p:spTree>
    <p:extLst>
      <p:ext uri="{BB962C8B-B14F-4D97-AF65-F5344CB8AC3E}">
        <p14:creationId xmlns:p14="http://schemas.microsoft.com/office/powerpoint/2010/main" val="2973920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F5BB-0EDC-680B-EDB3-6B225E86708E}"/>
              </a:ext>
            </a:extLst>
          </p:cNvPr>
          <p:cNvSpPr>
            <a:spLocks noGrp="1"/>
          </p:cNvSpPr>
          <p:nvPr>
            <p:ph type="title"/>
          </p:nvPr>
        </p:nvSpPr>
        <p:spPr/>
        <p:txBody>
          <a:bodyPr>
            <a:normAutofit fontScale="90000"/>
          </a:bodyPr>
          <a:lstStyle/>
          <a:p>
            <a:r>
              <a:rPr lang="en-US" dirty="0"/>
              <a:t>Discussion</a:t>
            </a:r>
          </a:p>
        </p:txBody>
      </p:sp>
      <p:sp>
        <p:nvSpPr>
          <p:cNvPr id="3" name="Content Placeholder 2">
            <a:extLst>
              <a:ext uri="{FF2B5EF4-FFF2-40B4-BE49-F238E27FC236}">
                <a16:creationId xmlns:a16="http://schemas.microsoft.com/office/drawing/2014/main" id="{3BB9EA45-58CE-DDD2-4696-0A1FA1BA7260}"/>
              </a:ext>
            </a:extLst>
          </p:cNvPr>
          <p:cNvSpPr>
            <a:spLocks noGrp="1"/>
          </p:cNvSpPr>
          <p:nvPr>
            <p:ph idx="1"/>
          </p:nvPr>
        </p:nvSpPr>
        <p:spPr/>
        <p:txBody>
          <a:bodyPr/>
          <a:lstStyle/>
          <a:p>
            <a:r>
              <a:rPr lang="en-US" dirty="0"/>
              <a:t>Variance deconvolution is an effective tool for computing parametric variance with stochastic solvers.</a:t>
            </a:r>
          </a:p>
          <a:p>
            <a:endParaRPr lang="en-US" dirty="0"/>
          </a:p>
          <a:p>
            <a:r>
              <a:rPr lang="en-US" dirty="0"/>
              <a:t>There is an optimal distribution of computational cost between parameter samples and solver samples.</a:t>
            </a:r>
          </a:p>
          <a:p>
            <a:endParaRPr lang="en-US" dirty="0"/>
          </a:p>
          <a:p>
            <a:r>
              <a:rPr lang="en-US" dirty="0"/>
              <a:t>The optimal distribution of computational cost is problem-dependent and requires higher-order moments of the </a:t>
            </a:r>
            <a:r>
              <a:rPr lang="en-US" dirty="0" err="1"/>
              <a:t>QoI</a:t>
            </a:r>
            <a:r>
              <a:rPr lang="en-US" dirty="0"/>
              <a:t> to estimate.</a:t>
            </a:r>
          </a:p>
        </p:txBody>
      </p:sp>
    </p:spTree>
    <p:extLst>
      <p:ext uri="{BB962C8B-B14F-4D97-AF65-F5344CB8AC3E}">
        <p14:creationId xmlns:p14="http://schemas.microsoft.com/office/powerpoint/2010/main" val="2858854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ADA9-E297-5816-4F53-C8663AE03C03}"/>
              </a:ext>
            </a:extLst>
          </p:cNvPr>
          <p:cNvSpPr>
            <a:spLocks noGrp="1"/>
          </p:cNvSpPr>
          <p:nvPr>
            <p:ph type="title"/>
          </p:nvPr>
        </p:nvSpPr>
        <p:spPr/>
        <p:txBody>
          <a:bodyPr>
            <a:normAutofit fontScale="90000"/>
          </a:bodyPr>
          <a:lstStyle/>
          <a:p>
            <a:r>
              <a:rPr lang="en-US" dirty="0"/>
              <a:t>Formulation – Sensitivity indices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806C2B-0EB4-5E87-FA77-BC7AF25A3884}"/>
                  </a:ext>
                </a:extLst>
              </p:cNvPr>
              <p:cNvSpPr>
                <a:spLocks noGrp="1"/>
              </p:cNvSpPr>
              <p:nvPr>
                <p:ph idx="1"/>
              </p:nvPr>
            </p:nvSpPr>
            <p:spPr>
              <a:xfrm>
                <a:off x="402771" y="1089212"/>
                <a:ext cx="11426372" cy="1613647"/>
              </a:xfrm>
            </p:spPr>
            <p:txBody>
              <a:bodyPr/>
              <a:lstStyle/>
              <a:p>
                <a:r>
                  <a:rPr lang="en-US" dirty="0"/>
                  <a:t>QoI is a function of </a:t>
                </a:r>
                <a14:m>
                  <m:oMath xmlns:m="http://schemas.openxmlformats.org/officeDocument/2006/math">
                    <m:r>
                      <a:rPr lang="en-US" b="0" i="1" smtClean="0">
                        <a:latin typeface="Cambria Math" panose="02040503050406030204" pitchFamily="18" charset="0"/>
                      </a:rPr>
                      <m:t>𝑑</m:t>
                    </m:r>
                  </m:oMath>
                </a14:m>
                <a:r>
                  <a:rPr lang="en-US" dirty="0"/>
                  <a:t> uncertain input parameters,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𝑑</m:t>
                            </m:r>
                          </m:sub>
                        </m:sSub>
                      </m:e>
                    </m:d>
                  </m:oMath>
                </a14:m>
                <a:endParaRPr lang="en-US" dirty="0"/>
              </a:p>
              <a:p>
                <a:r>
                  <a:rPr lang="en-US" dirty="0"/>
                  <a:t>Consider dividing the set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𝑑</m:t>
                            </m:r>
                          </m:sub>
                        </m:sSub>
                      </m:e>
                    </m:d>
                  </m:oMath>
                </a14:m>
                <a:r>
                  <a:rPr lang="en-US" dirty="0"/>
                  <a:t> into one parameter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𝑖</m:t>
                        </m:r>
                      </m:sub>
                    </m:sSub>
                  </m:oMath>
                </a14:m>
                <a:r>
                  <a:rPr lang="en-US" dirty="0"/>
                  <a:t> and the subset of the remaining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m:t>
                        </m:r>
                        <m:r>
                          <a:rPr lang="en-US" b="0" i="1" smtClean="0">
                            <a:latin typeface="Cambria Math" panose="02040503050406030204" pitchFamily="18" charset="0"/>
                          </a:rPr>
                          <m:t>𝑖</m:t>
                        </m:r>
                      </m:sub>
                    </m:sSub>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1C806C2B-0EB4-5E87-FA77-BC7AF25A3884}"/>
                  </a:ext>
                </a:extLst>
              </p:cNvPr>
              <p:cNvSpPr>
                <a:spLocks noGrp="1" noRot="1" noChangeAspect="1" noMove="1" noResize="1" noEditPoints="1" noAdjustHandles="1" noChangeArrowheads="1" noChangeShapeType="1" noTextEdit="1"/>
              </p:cNvSpPr>
              <p:nvPr>
                <p:ph idx="1"/>
              </p:nvPr>
            </p:nvSpPr>
            <p:spPr>
              <a:xfrm>
                <a:off x="402771" y="1089212"/>
                <a:ext cx="11426372" cy="1613647"/>
              </a:xfrm>
              <a:blipFill>
                <a:blip r:embed="rId2"/>
                <a:stretch>
                  <a:fillRect l="-777" t="-54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1B742D0-FE93-CFD3-E91A-D7C64345E87D}"/>
                  </a:ext>
                </a:extLst>
              </p:cNvPr>
              <p:cNvSpPr txBox="1"/>
              <p:nvPr/>
            </p:nvSpPr>
            <p:spPr>
              <a:xfrm>
                <a:off x="2602448" y="2482795"/>
                <a:ext cx="880339" cy="440128"/>
              </a:xfrm>
              <a:prstGeom prst="rect">
                <a:avLst/>
              </a:prstGeom>
              <a:ln w="28575"/>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rtlCol="0">
                <a:noAutofit/>
              </a:bodyPr>
              <a:lstStyle/>
              <a:p>
                <a:pPr algn="ctr"/>
                <a:r>
                  <a:rPr lang="en-US" sz="2000" dirty="0">
                    <a:latin typeface="Arial" panose="020B0604020202020204" pitchFamily="34" charset="0"/>
                    <a:cs typeface="Arial" panose="020B0604020202020204" pitchFamily="34" charset="0"/>
                  </a:rPr>
                  <a:t>not </a:t>
                </a:r>
                <a14:m>
                  <m:oMath xmlns:m="http://schemas.openxmlformats.org/officeDocument/2006/math">
                    <m:r>
                      <a:rPr lang="en-US" sz="2000" b="0" i="1" smtClean="0">
                        <a:latin typeface="Cambria Math" panose="02040503050406030204" pitchFamily="18" charset="0"/>
                      </a:rPr>
                      <m:t>𝑖</m:t>
                    </m:r>
                  </m:oMath>
                </a14:m>
                <a:endParaRPr lang="en-US" sz="2000" dirty="0">
                  <a:latin typeface="Arial" panose="020B0604020202020204" pitchFamily="34" charset="0"/>
                  <a:cs typeface="Arial" panose="020B0604020202020204" pitchFamily="34" charset="0"/>
                </a:endParaRPr>
              </a:p>
            </p:txBody>
          </p:sp>
        </mc:Choice>
        <mc:Fallback>
          <p:sp>
            <p:nvSpPr>
              <p:cNvPr id="5" name="TextBox 4">
                <a:extLst>
                  <a:ext uri="{FF2B5EF4-FFF2-40B4-BE49-F238E27FC236}">
                    <a16:creationId xmlns:a16="http://schemas.microsoft.com/office/drawing/2014/main" id="{61B742D0-FE93-CFD3-E91A-D7C64345E87D}"/>
                  </a:ext>
                </a:extLst>
              </p:cNvPr>
              <p:cNvSpPr txBox="1">
                <a:spLocks noRot="1" noChangeAspect="1" noMove="1" noResize="1" noEditPoints="1" noAdjustHandles="1" noChangeArrowheads="1" noChangeShapeType="1" noTextEdit="1"/>
              </p:cNvSpPr>
              <p:nvPr/>
            </p:nvSpPr>
            <p:spPr>
              <a:xfrm>
                <a:off x="2602448" y="2482795"/>
                <a:ext cx="880339" cy="440128"/>
              </a:xfrm>
              <a:prstGeom prst="rect">
                <a:avLst/>
              </a:prstGeom>
              <a:blipFill>
                <a:blip r:embed="rId3"/>
                <a:stretch>
                  <a:fillRect/>
                </a:stretch>
              </a:blipFill>
              <a:ln w="28575"/>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4DBC676-50F8-0158-834B-085A59F9DFF0}"/>
              </a:ext>
            </a:extLst>
          </p:cNvPr>
          <p:cNvCxnSpPr>
            <a:cxnSpLocks/>
            <a:stCxn id="5" idx="3"/>
          </p:cNvCxnSpPr>
          <p:nvPr/>
        </p:nvCxnSpPr>
        <p:spPr>
          <a:xfrm flipV="1">
            <a:off x="3482787" y="2353235"/>
            <a:ext cx="336178" cy="34962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0" name="Content Placeholder 6">
                <a:extLst>
                  <a:ext uri="{FF2B5EF4-FFF2-40B4-BE49-F238E27FC236}">
                    <a16:creationId xmlns:a16="http://schemas.microsoft.com/office/drawing/2014/main" id="{AC105407-A014-52EC-E3A9-1C442CF2B695}"/>
                  </a:ext>
                </a:extLst>
              </p:cNvPr>
              <p:cNvSpPr txBox="1">
                <a:spLocks/>
              </p:cNvSpPr>
              <p:nvPr/>
            </p:nvSpPr>
            <p:spPr>
              <a:xfrm>
                <a:off x="1" y="3625496"/>
                <a:ext cx="3566160" cy="424732"/>
              </a:xfrm>
              <a:prstGeom prst="rect">
                <a:avLst/>
              </a:prstGeom>
            </p:spPr>
            <p:txBody>
              <a:bodyPr vert="horz" wrap="square" lIns="91440" tIns="45720" rIns="91440" bIns="4572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dirty="0"/>
                  <a:t>Contribution of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𝜉</m:t>
                        </m:r>
                      </m:e>
                      <m:sub>
                        <m:r>
                          <a:rPr lang="en-US" i="1">
                            <a:latin typeface="Cambria Math" panose="02040503050406030204" pitchFamily="18" charset="0"/>
                            <a:ea typeface="Cambria Math" panose="02040503050406030204" pitchFamily="18" charset="0"/>
                          </a:rPr>
                          <m:t>𝑖</m:t>
                        </m:r>
                      </m:sub>
                    </m:sSub>
                  </m:oMath>
                </a14:m>
                <a:endParaRPr lang="en-US" dirty="0"/>
              </a:p>
            </p:txBody>
          </p:sp>
        </mc:Choice>
        <mc:Fallback>
          <p:sp>
            <p:nvSpPr>
              <p:cNvPr id="10" name="Content Placeholder 6">
                <a:extLst>
                  <a:ext uri="{FF2B5EF4-FFF2-40B4-BE49-F238E27FC236}">
                    <a16:creationId xmlns:a16="http://schemas.microsoft.com/office/drawing/2014/main" id="{AC105407-A014-52EC-E3A9-1C442CF2B695}"/>
                  </a:ext>
                </a:extLst>
              </p:cNvPr>
              <p:cNvSpPr txBox="1">
                <a:spLocks noRot="1" noChangeAspect="1" noMove="1" noResize="1" noEditPoints="1" noAdjustHandles="1" noChangeArrowheads="1" noChangeShapeType="1" noTextEdit="1"/>
              </p:cNvSpPr>
              <p:nvPr/>
            </p:nvSpPr>
            <p:spPr>
              <a:xfrm>
                <a:off x="1" y="3625496"/>
                <a:ext cx="3566160" cy="424732"/>
              </a:xfrm>
              <a:prstGeom prst="rect">
                <a:avLst/>
              </a:prstGeom>
              <a:blipFill>
                <a:blip r:embed="rId4"/>
                <a:stretch>
                  <a:fillRect t="-20588" b="-29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6">
                <a:extLst>
                  <a:ext uri="{FF2B5EF4-FFF2-40B4-BE49-F238E27FC236}">
                    <a16:creationId xmlns:a16="http://schemas.microsoft.com/office/drawing/2014/main" id="{C0696213-2878-52F4-83CC-30E5D1359E89}"/>
                  </a:ext>
                </a:extLst>
              </p:cNvPr>
              <p:cNvSpPr txBox="1">
                <a:spLocks/>
              </p:cNvSpPr>
              <p:nvPr/>
            </p:nvSpPr>
            <p:spPr>
              <a:xfrm>
                <a:off x="-5383" y="4259904"/>
                <a:ext cx="6096000" cy="99456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b="0" i="1" smtClean="0">
                                  <a:solidFill>
                                    <a:srgbClr val="FFFFFF">
                                      <a:lumMod val="25000"/>
                                    </a:srgbClr>
                                  </a:solidFill>
                                  <a:latin typeface="Cambria Math" panose="02040503050406030204" pitchFamily="18" charset="0"/>
                                  <a:ea typeface="Cambria Math" panose="02040503050406030204" pitchFamily="18" charset="0"/>
                                </a:rPr>
                                <m:t>𝑎𝑟</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r>
                        <a:rPr lang="en-US" sz="2400" i="1" smtClean="0">
                          <a:latin typeface="Cambria Math" panose="02040503050406030204" pitchFamily="18" charset="0"/>
                          <a:ea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r>
                                <a:rPr lang="en-US" sz="2400" i="1" smtClean="0">
                                  <a:solidFill>
                                    <a:srgbClr val="FFFFFF">
                                      <a:lumMod val="25000"/>
                                    </a:srgbClr>
                                  </a:solidFill>
                                  <a:latin typeface="Cambria Math" panose="02040503050406030204" pitchFamily="18" charset="0"/>
                                  <a:ea typeface="Cambria Math" panose="02040503050406030204" pitchFamily="18" charset="0"/>
                                </a:rPr>
                                <m:t>𝑖</m:t>
                              </m:r>
                            </m:sub>
                          </m:sSub>
                        </m:num>
                        <m:den>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r>
                                <a:rPr lang="en-US" sz="2400"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smtClean="0">
                                  <a:solidFill>
                                    <a:srgbClr val="FFFFFF">
                                      <a:lumMod val="25000"/>
                                    </a:srgbClr>
                                  </a:solidFill>
                                  <a:latin typeface="Cambria Math" panose="02040503050406030204" pitchFamily="18" charset="0"/>
                                  <a:ea typeface="Cambria Math" panose="02040503050406030204" pitchFamily="18" charset="0"/>
                                </a:rPr>
                              </m:ctrlPr>
                            </m:dPr>
                            <m:e>
                              <m:r>
                                <a:rPr lang="en-US" sz="2400" i="1" smtClean="0">
                                  <a:solidFill>
                                    <a:srgbClr val="FFFFFF">
                                      <a:lumMod val="25000"/>
                                    </a:srgbClr>
                                  </a:solidFill>
                                  <a:latin typeface="Cambria Math" panose="02040503050406030204" pitchFamily="18" charset="0"/>
                                  <a:ea typeface="Cambria Math" panose="02040503050406030204" pitchFamily="18" charset="0"/>
                                </a:rPr>
                                <m:t>𝑄</m:t>
                              </m:r>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1" name="Content Placeholder 6">
                <a:extLst>
                  <a:ext uri="{FF2B5EF4-FFF2-40B4-BE49-F238E27FC236}">
                    <a16:creationId xmlns:a16="http://schemas.microsoft.com/office/drawing/2014/main" id="{C0696213-2878-52F4-83CC-30E5D1359E89}"/>
                  </a:ext>
                </a:extLst>
              </p:cNvPr>
              <p:cNvSpPr txBox="1">
                <a:spLocks noRot="1" noChangeAspect="1" noMove="1" noResize="1" noEditPoints="1" noAdjustHandles="1" noChangeArrowheads="1" noChangeShapeType="1" noTextEdit="1"/>
              </p:cNvSpPr>
              <p:nvPr/>
            </p:nvSpPr>
            <p:spPr>
              <a:xfrm>
                <a:off x="-5383" y="4259904"/>
                <a:ext cx="6096000" cy="994568"/>
              </a:xfrm>
              <a:prstGeom prst="rect">
                <a:avLst/>
              </a:prstGeom>
              <a:blipFill>
                <a:blip r:embed="rId5"/>
                <a:stretch>
                  <a:fillRect b="-8861"/>
                </a:stretch>
              </a:blipFill>
            </p:spPr>
            <p:txBody>
              <a:bodyPr/>
              <a:lstStyle/>
              <a:p>
                <a:r>
                  <a:rPr lang="en-US">
                    <a:noFill/>
                  </a:rPr>
                  <a:t> </a:t>
                </a:r>
              </a:p>
            </p:txBody>
          </p:sp>
        </mc:Fallback>
      </mc:AlternateContent>
      <p:sp>
        <p:nvSpPr>
          <p:cNvPr id="12" name="Content Placeholder 6">
            <a:extLst>
              <a:ext uri="{FF2B5EF4-FFF2-40B4-BE49-F238E27FC236}">
                <a16:creationId xmlns:a16="http://schemas.microsoft.com/office/drawing/2014/main" id="{47C7FFCC-DAE8-3AC8-64E9-C4C5838042C0}"/>
              </a:ext>
            </a:extLst>
          </p:cNvPr>
          <p:cNvSpPr txBox="1">
            <a:spLocks/>
          </p:cNvSpPr>
          <p:nvPr/>
        </p:nvSpPr>
        <p:spPr>
          <a:xfrm>
            <a:off x="5841994" y="3233631"/>
            <a:ext cx="6096000" cy="369332"/>
          </a:xfrm>
          <a:prstGeom prst="rect">
            <a:avLst/>
          </a:prstGeom>
          <a:ln>
            <a:noFill/>
          </a:ln>
        </p:spPr>
        <p:txBody>
          <a:bodyPr vert="horz" lIns="45720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solidFill>
                <a:latin typeface="Arial" panose="020B0604020202020204" pitchFamily="34" charset="0"/>
                <a:cs typeface="Arial" panose="020B0604020202020204" pitchFamily="34" charset="0"/>
              </a:rPr>
              <a:t>Total sensitivity index (SI) </a:t>
            </a:r>
          </a:p>
        </p:txBody>
      </p:sp>
      <mc:AlternateContent xmlns:mc="http://schemas.openxmlformats.org/markup-compatibility/2006">
        <mc:Choice xmlns:a14="http://schemas.microsoft.com/office/drawing/2010/main" Requires="a14">
          <p:sp>
            <p:nvSpPr>
              <p:cNvPr id="13" name="Content Placeholder 6">
                <a:extLst>
                  <a:ext uri="{FF2B5EF4-FFF2-40B4-BE49-F238E27FC236}">
                    <a16:creationId xmlns:a16="http://schemas.microsoft.com/office/drawing/2014/main" id="{0D5D417B-D35C-3950-3118-0A0C822A4CA2}"/>
                  </a:ext>
                </a:extLst>
              </p:cNvPr>
              <p:cNvSpPr txBox="1">
                <a:spLocks/>
              </p:cNvSpPr>
              <p:nvPr/>
            </p:nvSpPr>
            <p:spPr>
              <a:xfrm>
                <a:off x="5841994" y="3677117"/>
                <a:ext cx="6096000" cy="4247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0" dirty="0">
                    <a:latin typeface="Arial" panose="020B0604020202020204" pitchFamily="34" charset="0"/>
                    <a:cs typeface="Arial" panose="020B0604020202020204" pitchFamily="34" charset="0"/>
                  </a:rPr>
                  <a:t>Contribution of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𝜉</m:t>
                        </m:r>
                      </m:e>
                      <m:sub>
                        <m:r>
                          <a:rPr lang="en-US" sz="2400" b="0" i="1" smtClean="0">
                            <a:latin typeface="Cambria Math" panose="02040503050406030204" pitchFamily="18" charset="0"/>
                            <a:ea typeface="Cambria Math" panose="02040503050406030204" pitchFamily="18" charset="0"/>
                          </a:rPr>
                          <m:t>𝑖</m:t>
                        </m:r>
                      </m:sub>
                    </m:sSub>
                  </m:oMath>
                </a14:m>
                <a:r>
                  <a:rPr lang="en-US" sz="2400" b="0" dirty="0">
                    <a:latin typeface="Arial" panose="020B0604020202020204" pitchFamily="34" charset="0"/>
                    <a:cs typeface="Arial" panose="020B0604020202020204" pitchFamily="34" charset="0"/>
                  </a:rPr>
                  <a:t> and its interactions with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𝜉</m:t>
                        </m:r>
                      </m:e>
                      <m:sub>
                        <m:r>
                          <a:rPr lang="en-US" sz="2400" i="1">
                            <a:latin typeface="Cambria Math" panose="02040503050406030204" pitchFamily="18" charset="0"/>
                          </a:rPr>
                          <m:t>∼</m:t>
                        </m:r>
                        <m:r>
                          <a:rPr lang="en-US" sz="2400" i="1">
                            <a:latin typeface="Cambria Math" panose="02040503050406030204" pitchFamily="18" charset="0"/>
                          </a:rPr>
                          <m:t>𝑖</m:t>
                        </m:r>
                      </m:sub>
                    </m:sSub>
                  </m:oMath>
                </a14:m>
                <a:endParaRPr lang="en-US" sz="2400" b="0" i="1" dirty="0">
                  <a:latin typeface="Arial" panose="020B0604020202020204" pitchFamily="34" charset="0"/>
                  <a:cs typeface="Arial" panose="020B0604020202020204" pitchFamily="34" charset="0"/>
                </a:endParaRPr>
              </a:p>
            </p:txBody>
          </p:sp>
        </mc:Choice>
        <mc:Fallback>
          <p:sp>
            <p:nvSpPr>
              <p:cNvPr id="13" name="Content Placeholder 6">
                <a:extLst>
                  <a:ext uri="{FF2B5EF4-FFF2-40B4-BE49-F238E27FC236}">
                    <a16:creationId xmlns:a16="http://schemas.microsoft.com/office/drawing/2014/main" id="{0D5D417B-D35C-3950-3118-0A0C822A4CA2}"/>
                  </a:ext>
                </a:extLst>
              </p:cNvPr>
              <p:cNvSpPr txBox="1">
                <a:spLocks noRot="1" noChangeAspect="1" noMove="1" noResize="1" noEditPoints="1" noAdjustHandles="1" noChangeArrowheads="1" noChangeShapeType="1" noTextEdit="1"/>
              </p:cNvSpPr>
              <p:nvPr/>
            </p:nvSpPr>
            <p:spPr>
              <a:xfrm>
                <a:off x="5841994" y="3677117"/>
                <a:ext cx="6096000" cy="424732"/>
              </a:xfrm>
              <a:prstGeom prst="rect">
                <a:avLst/>
              </a:prstGeom>
              <a:blipFill>
                <a:blip r:embed="rId6"/>
                <a:stretch>
                  <a:fillRect l="-2495" t="-20000" r="-624" b="-2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6">
                <a:extLst>
                  <a:ext uri="{FF2B5EF4-FFF2-40B4-BE49-F238E27FC236}">
                    <a16:creationId xmlns:a16="http://schemas.microsoft.com/office/drawing/2014/main" id="{F08AD026-C158-2701-C2DA-AEF7274A07A4}"/>
                  </a:ext>
                </a:extLst>
              </p:cNvPr>
              <p:cNvSpPr txBox="1">
                <a:spLocks/>
              </p:cNvSpPr>
              <p:nvPr/>
            </p:nvSpPr>
            <p:spPr>
              <a:xfrm>
                <a:off x="5972432" y="4232984"/>
                <a:ext cx="6096000" cy="99456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smtClean="0">
                              <a:latin typeface="Cambria Math" panose="02040503050406030204" pitchFamily="18" charset="0"/>
                            </a:rPr>
                            <m:t>𝑖</m:t>
                          </m:r>
                        </m:sub>
                      </m:sSub>
                      <m:r>
                        <a:rPr lang="en-US" sz="2400" i="1" smtClean="0">
                          <a:latin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r>
                        <a:rPr lang="en-US" sz="2400" i="1">
                          <a:latin typeface="Cambria Math" panose="02040503050406030204" pitchFamily="18" charset="0"/>
                          <a:ea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num>
                        <m:den>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4" name="Content Placeholder 6">
                <a:extLst>
                  <a:ext uri="{FF2B5EF4-FFF2-40B4-BE49-F238E27FC236}">
                    <a16:creationId xmlns:a16="http://schemas.microsoft.com/office/drawing/2014/main" id="{F08AD026-C158-2701-C2DA-AEF7274A07A4}"/>
                  </a:ext>
                </a:extLst>
              </p:cNvPr>
              <p:cNvSpPr txBox="1">
                <a:spLocks noRot="1" noChangeAspect="1" noMove="1" noResize="1" noEditPoints="1" noAdjustHandles="1" noChangeArrowheads="1" noChangeShapeType="1" noTextEdit="1"/>
              </p:cNvSpPr>
              <p:nvPr/>
            </p:nvSpPr>
            <p:spPr>
              <a:xfrm>
                <a:off x="5972432" y="4232984"/>
                <a:ext cx="6096000" cy="994568"/>
              </a:xfrm>
              <a:prstGeom prst="rect">
                <a:avLst/>
              </a:prstGeom>
              <a:blipFill>
                <a:blip r:embed="rId7"/>
                <a:stretch>
                  <a:fillRect b="-8861"/>
                </a:stretch>
              </a:blipFill>
            </p:spPr>
            <p:txBody>
              <a:bodyPr/>
              <a:lstStyle/>
              <a:p>
                <a:r>
                  <a:rPr lang="en-US">
                    <a:noFill/>
                  </a:rPr>
                  <a:t> </a:t>
                </a:r>
              </a:p>
            </p:txBody>
          </p:sp>
        </mc:Fallback>
      </mc:AlternateContent>
      <p:sp>
        <p:nvSpPr>
          <p:cNvPr id="15" name="Content Placeholder 6">
            <a:extLst>
              <a:ext uri="{FF2B5EF4-FFF2-40B4-BE49-F238E27FC236}">
                <a16:creationId xmlns:a16="http://schemas.microsoft.com/office/drawing/2014/main" id="{E2D208FC-24FC-6DDA-2FB5-7CA382E1F81A}"/>
              </a:ext>
            </a:extLst>
          </p:cNvPr>
          <p:cNvSpPr txBox="1">
            <a:spLocks/>
          </p:cNvSpPr>
          <p:nvPr/>
        </p:nvSpPr>
        <p:spPr>
          <a:xfrm>
            <a:off x="0" y="3244334"/>
            <a:ext cx="6096000" cy="369332"/>
          </a:xfrm>
          <a:prstGeom prst="rect">
            <a:avLst/>
          </a:prstGeom>
          <a:ln>
            <a:noFill/>
          </a:ln>
        </p:spPr>
        <p:txBody>
          <a:bodyPr vert="horz" lIns="45720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solidFill>
                <a:latin typeface="Arial" panose="020B0604020202020204" pitchFamily="34" charset="0"/>
                <a:cs typeface="Arial" panose="020B0604020202020204" pitchFamily="34" charset="0"/>
              </a:rPr>
              <a:t>First-order sensitivity index (SI)</a:t>
            </a:r>
          </a:p>
        </p:txBody>
      </p:sp>
      <mc:AlternateContent xmlns:mc="http://schemas.openxmlformats.org/markup-compatibility/2006">
        <mc:Choice xmlns:a14="http://schemas.microsoft.com/office/drawing/2010/main" Requires="a14">
          <p:sp>
            <p:nvSpPr>
              <p:cNvPr id="18" name="Content Placeholder 6">
                <a:extLst>
                  <a:ext uri="{FF2B5EF4-FFF2-40B4-BE49-F238E27FC236}">
                    <a16:creationId xmlns:a16="http://schemas.microsoft.com/office/drawing/2014/main" id="{E5EB3C9B-F646-60D3-FAF8-8EB3CC2BA123}"/>
                  </a:ext>
                </a:extLst>
              </p:cNvPr>
              <p:cNvSpPr txBox="1">
                <a:spLocks/>
              </p:cNvSpPr>
              <p:nvPr/>
            </p:nvSpPr>
            <p:spPr>
              <a:xfrm>
                <a:off x="5972432" y="5759125"/>
                <a:ext cx="6096000" cy="4247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≤1</m:t>
                      </m:r>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8" name="Content Placeholder 6">
                <a:extLst>
                  <a:ext uri="{FF2B5EF4-FFF2-40B4-BE49-F238E27FC236}">
                    <a16:creationId xmlns:a16="http://schemas.microsoft.com/office/drawing/2014/main" id="{E5EB3C9B-F646-60D3-FAF8-8EB3CC2BA123}"/>
                  </a:ext>
                </a:extLst>
              </p:cNvPr>
              <p:cNvSpPr txBox="1">
                <a:spLocks noRot="1" noChangeAspect="1" noMove="1" noResize="1" noEditPoints="1" noAdjustHandles="1" noChangeArrowheads="1" noChangeShapeType="1" noTextEdit="1"/>
              </p:cNvSpPr>
              <p:nvPr/>
            </p:nvSpPr>
            <p:spPr>
              <a:xfrm>
                <a:off x="5972432" y="5759125"/>
                <a:ext cx="6096000" cy="424732"/>
              </a:xfrm>
              <a:prstGeom prst="rect">
                <a:avLst/>
              </a:prstGeom>
              <a:blipFill>
                <a:blip r:embed="rId8"/>
                <a:stretch>
                  <a:fillRect b="-58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6">
                <a:extLst>
                  <a:ext uri="{FF2B5EF4-FFF2-40B4-BE49-F238E27FC236}">
                    <a16:creationId xmlns:a16="http://schemas.microsoft.com/office/drawing/2014/main" id="{B1E33C30-F4F6-DE8A-028F-98FA27F4FBB2}"/>
                  </a:ext>
                </a:extLst>
              </p:cNvPr>
              <p:cNvSpPr txBox="1">
                <a:spLocks/>
              </p:cNvSpPr>
              <p:nvPr/>
            </p:nvSpPr>
            <p:spPr>
              <a:xfrm>
                <a:off x="1643925" y="5522041"/>
                <a:ext cx="2797384" cy="89890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sub>
                          </m:sSub>
                        </m:e>
                      </m:nary>
                      <m:r>
                        <a:rPr lang="en-US" sz="2400" b="0" i="1" smtClean="0">
                          <a:latin typeface="Cambria Math" panose="02040503050406030204" pitchFamily="18" charset="0"/>
                        </a:rPr>
                        <m:t>≤1</m:t>
                      </m:r>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9" name="Content Placeholder 6">
                <a:extLst>
                  <a:ext uri="{FF2B5EF4-FFF2-40B4-BE49-F238E27FC236}">
                    <a16:creationId xmlns:a16="http://schemas.microsoft.com/office/drawing/2014/main" id="{B1E33C30-F4F6-DE8A-028F-98FA27F4FBB2}"/>
                  </a:ext>
                </a:extLst>
              </p:cNvPr>
              <p:cNvSpPr txBox="1">
                <a:spLocks noRot="1" noChangeAspect="1" noMove="1" noResize="1" noEditPoints="1" noAdjustHandles="1" noChangeArrowheads="1" noChangeShapeType="1" noTextEdit="1"/>
              </p:cNvSpPr>
              <p:nvPr/>
            </p:nvSpPr>
            <p:spPr>
              <a:xfrm>
                <a:off x="1643925" y="5522041"/>
                <a:ext cx="2797384" cy="898900"/>
              </a:xfrm>
              <a:prstGeom prst="rect">
                <a:avLst/>
              </a:prstGeom>
              <a:blipFill>
                <a:blip r:embed="rId9"/>
                <a:stretch>
                  <a:fillRect l="-15837" t="-148611" b="-200000"/>
                </a:stretch>
              </a:blipFill>
            </p:spPr>
            <p:txBody>
              <a:bodyPr/>
              <a:lstStyle/>
              <a:p>
                <a:r>
                  <a:rPr lang="en-US">
                    <a:noFill/>
                  </a:rPr>
                  <a:t> </a:t>
                </a:r>
              </a:p>
            </p:txBody>
          </p:sp>
        </mc:Fallback>
      </mc:AlternateContent>
    </p:spTree>
    <p:extLst>
      <p:ext uri="{BB962C8B-B14F-4D97-AF65-F5344CB8AC3E}">
        <p14:creationId xmlns:p14="http://schemas.microsoft.com/office/powerpoint/2010/main" val="3456472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F7E00-B976-1C36-3D3D-E4F20DD38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58C5C-467D-60AD-C1AF-688F20454E44}"/>
              </a:ext>
            </a:extLst>
          </p:cNvPr>
          <p:cNvSpPr>
            <a:spLocks noGrp="1"/>
          </p:cNvSpPr>
          <p:nvPr>
            <p:ph type="title"/>
          </p:nvPr>
        </p:nvSpPr>
        <p:spPr/>
        <p:txBody>
          <a:bodyPr>
            <a:normAutofit fontScale="90000"/>
          </a:bodyPr>
          <a:lstStyle/>
          <a:p>
            <a:r>
              <a:rPr lang="en-US" dirty="0"/>
              <a:t>Standard Approach – Sampling-based </a:t>
            </a:r>
            <a:r>
              <a:rPr lang="en-US" dirty="0" err="1"/>
              <a:t>Saltelli</a:t>
            </a:r>
            <a:r>
              <a:rPr lang="en-US" dirty="0"/>
              <a:t> method</a:t>
            </a:r>
          </a:p>
        </p:txBody>
      </p:sp>
      <mc:AlternateContent xmlns:mc="http://schemas.openxmlformats.org/markup-compatibility/2006">
        <mc:Choice xmlns:a14="http://schemas.microsoft.com/office/drawing/2010/main" Requires="a14">
          <p:sp>
            <p:nvSpPr>
              <p:cNvPr id="4" name="Content Placeholder 6">
                <a:extLst>
                  <a:ext uri="{FF2B5EF4-FFF2-40B4-BE49-F238E27FC236}">
                    <a16:creationId xmlns:a16="http://schemas.microsoft.com/office/drawing/2014/main" id="{7265D9F4-461F-C815-1130-3BAEAE406AD7}"/>
                  </a:ext>
                </a:extLst>
              </p:cNvPr>
              <p:cNvSpPr txBox="1">
                <a:spLocks/>
              </p:cNvSpPr>
              <p:nvPr/>
            </p:nvSpPr>
            <p:spPr>
              <a:xfrm>
                <a:off x="419862" y="885723"/>
                <a:ext cx="11352276" cy="476831"/>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latin typeface="Arial" panose="020B0604020202020204" pitchFamily="34" charset="0"/>
                    <a:cs typeface="Arial" panose="020B0604020202020204" pitchFamily="34" charset="0"/>
                  </a:rPr>
                  <a:t>Given </a:t>
                </a:r>
                <a14:m>
                  <m:oMath xmlns:m="http://schemas.openxmlformats.org/officeDocument/2006/math">
                    <m:r>
                      <a:rPr lang="en-US" i="1" smtClean="0">
                        <a:latin typeface="Cambria Math" panose="02040503050406030204" pitchFamily="18" charset="0"/>
                      </a:rPr>
                      <m:t>𝑄</m:t>
                    </m:r>
                    <m:r>
                      <a:rPr lang="en-US" i="1" smtClean="0">
                        <a:latin typeface="Cambria Math" panose="02040503050406030204" pitchFamily="18" charset="0"/>
                      </a:rPr>
                      <m:t>=</m:t>
                    </m:r>
                    <m:r>
                      <a:rPr lang="en-US" i="1" smtClean="0">
                        <a:latin typeface="Cambria Math" panose="02040503050406030204" pitchFamily="18" charset="0"/>
                      </a:rPr>
                      <m:t>𝑄</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1</m:t>
                            </m:r>
                          </m:sub>
                        </m:sSub>
                        <m:r>
                          <a:rPr lang="en-US" i="1" smtClean="0">
                            <a:latin typeface="Cambria Math" panose="02040503050406030204" pitchFamily="18" charset="0"/>
                          </a:rPr>
                          <m:t>, </m:t>
                        </m:r>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2</m:t>
                            </m:r>
                          </m:sub>
                        </m:sSub>
                        <m:r>
                          <a:rPr lang="en-US" i="1" smtClean="0">
                            <a:latin typeface="Cambria Math" panose="02040503050406030204" pitchFamily="18" charset="0"/>
                          </a:rPr>
                          <m:t>, …, </m:t>
                        </m:r>
                        <m:sSub>
                          <m:sSubPr>
                            <m:ctrlPr>
                              <a:rPr lang="en-US" i="1" smtClean="0">
                                <a:latin typeface="Cambria Math" panose="02040503050406030204" pitchFamily="18" charset="0"/>
                              </a:rPr>
                            </m:ctrlPr>
                          </m:sSubPr>
                          <m:e>
                            <m:r>
                              <a:rPr lang="en-US" i="1" smtClean="0">
                                <a:latin typeface="Cambria Math" panose="02040503050406030204" pitchFamily="18" charset="0"/>
                              </a:rPr>
                              <m:t>𝜉</m:t>
                            </m:r>
                          </m:e>
                          <m:sub>
                            <m:r>
                              <a:rPr lang="en-US" i="1" smtClean="0">
                                <a:latin typeface="Cambria Math" panose="02040503050406030204" pitchFamily="18" charset="0"/>
                              </a:rPr>
                              <m:t>𝑑</m:t>
                            </m:r>
                          </m:sub>
                        </m:sSub>
                      </m:e>
                    </m:d>
                  </m:oMath>
                </a14:m>
                <a:r>
                  <a:rPr lang="en-US" dirty="0">
                    <a:latin typeface="Arial" panose="020B0604020202020204" pitchFamily="34" charset="0"/>
                    <a:cs typeface="Arial" panose="020B0604020202020204" pitchFamily="34" charset="0"/>
                  </a:rPr>
                  <a:t>, sample parameters to create two independent matrices of inputs.</a:t>
                </a:r>
              </a:p>
            </p:txBody>
          </p:sp>
        </mc:Choice>
        <mc:Fallback>
          <p:sp>
            <p:nvSpPr>
              <p:cNvPr id="4" name="Content Placeholder 6">
                <a:extLst>
                  <a:ext uri="{FF2B5EF4-FFF2-40B4-BE49-F238E27FC236}">
                    <a16:creationId xmlns:a16="http://schemas.microsoft.com/office/drawing/2014/main" id="{7265D9F4-461F-C815-1130-3BAEAE406AD7}"/>
                  </a:ext>
                </a:extLst>
              </p:cNvPr>
              <p:cNvSpPr txBox="1">
                <a:spLocks noRot="1" noChangeAspect="1" noMove="1" noResize="1" noEditPoints="1" noAdjustHandles="1" noChangeArrowheads="1" noChangeShapeType="1" noTextEdit="1"/>
              </p:cNvSpPr>
              <p:nvPr/>
            </p:nvSpPr>
            <p:spPr>
              <a:xfrm>
                <a:off x="419862" y="885723"/>
                <a:ext cx="11352276" cy="476831"/>
              </a:xfrm>
              <a:prstGeom prst="rect">
                <a:avLst/>
              </a:prstGeom>
              <a:blipFill>
                <a:blip r:embed="rId2"/>
                <a:stretch>
                  <a:fillRect l="-1342" t="-102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6">
                <a:extLst>
                  <a:ext uri="{FF2B5EF4-FFF2-40B4-BE49-F238E27FC236}">
                    <a16:creationId xmlns:a16="http://schemas.microsoft.com/office/drawing/2014/main" id="{9578C4C3-E100-BC0B-F811-42D921AF681C}"/>
                  </a:ext>
                </a:extLst>
              </p:cNvPr>
              <p:cNvSpPr txBox="1">
                <a:spLocks/>
              </p:cNvSpPr>
              <p:nvPr/>
            </p:nvSpPr>
            <p:spPr>
              <a:xfrm>
                <a:off x="419862" y="2750935"/>
                <a:ext cx="11352276" cy="476831"/>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dirty="0">
                    <a:latin typeface="Arial" panose="020B0604020202020204" pitchFamily="34" charset="0"/>
                    <a:cs typeface="Arial" panose="020B0604020202020204" pitchFamily="34" charset="0"/>
                  </a:rPr>
                  <a:t>For all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 </m:t>
                    </m:r>
                  </m:oMath>
                </a14:m>
                <a:r>
                  <a:rPr lang="en-US" dirty="0">
                    <a:latin typeface="Arial" panose="020B0604020202020204" pitchFamily="34" charset="0"/>
                    <a:cs typeface="Arial" panose="020B0604020202020204" pitchFamily="34" charset="0"/>
                  </a:rPr>
                  <a:t>inputs, matrix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𝐵</m:t>
                        </m:r>
                      </m:sub>
                      <m:sup>
                        <m:r>
                          <a:rPr lang="en-US" b="0" i="1" smtClean="0">
                            <a:latin typeface="Cambria Math" panose="02040503050406030204" pitchFamily="18" charset="0"/>
                          </a:rPr>
                          <m:t>𝑖</m:t>
                        </m:r>
                      </m:sup>
                    </m:sSubSup>
                  </m:oMath>
                </a14:m>
                <a:r>
                  <a:rPr lang="en-US" dirty="0">
                    <a:latin typeface="Arial" panose="020B0604020202020204" pitchFamily="34" charset="0"/>
                    <a:cs typeface="Arial" panose="020B0604020202020204" pitchFamily="34" charset="0"/>
                  </a:rPr>
                  <a:t> is a copy of </a:t>
                </a:r>
                <a14:m>
                  <m:oMath xmlns:m="http://schemas.openxmlformats.org/officeDocument/2006/math">
                    <m:r>
                      <a:rPr lang="en-US" b="0" i="1" smtClean="0">
                        <a:latin typeface="Cambria Math" panose="02040503050406030204" pitchFamily="18" charset="0"/>
                      </a:rPr>
                      <m:t>𝐴</m:t>
                    </m:r>
                  </m:oMath>
                </a14:m>
                <a:r>
                  <a:rPr lang="en-US" dirty="0">
                    <a:latin typeface="Arial" panose="020B0604020202020204" pitchFamily="34" charset="0"/>
                    <a:cs typeface="Arial" panose="020B0604020202020204" pitchFamily="34" charset="0"/>
                  </a:rPr>
                  <a:t> except the </a:t>
                </a:r>
                <a14:m>
                  <m:oMath xmlns:m="http://schemas.openxmlformats.org/officeDocument/2006/math">
                    <m:r>
                      <a:rPr lang="en-US" b="0" i="1" smtClean="0">
                        <a:latin typeface="Cambria Math" panose="02040503050406030204" pitchFamily="18" charset="0"/>
                      </a:rPr>
                      <m:t>𝑖</m:t>
                    </m:r>
                  </m:oMath>
                </a14:m>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column, which is from </a:t>
                </a:r>
                <a14:m>
                  <m:oMath xmlns:m="http://schemas.openxmlformats.org/officeDocument/2006/math">
                    <m:r>
                      <a:rPr lang="en-US" b="0" i="1" smtClean="0">
                        <a:latin typeface="Cambria Math" panose="02040503050406030204" pitchFamily="18" charset="0"/>
                      </a:rPr>
                      <m:t>𝐵</m:t>
                    </m:r>
                  </m:oMath>
                </a14:m>
                <a:r>
                  <a:rPr lang="en-US" dirty="0">
                    <a:latin typeface="Arial" panose="020B0604020202020204" pitchFamily="34" charset="0"/>
                    <a:cs typeface="Arial" panose="020B0604020202020204" pitchFamily="34" charset="0"/>
                  </a:rPr>
                  <a:t>. </a:t>
                </a:r>
              </a:p>
            </p:txBody>
          </p:sp>
        </mc:Choice>
        <mc:Fallback>
          <p:sp>
            <p:nvSpPr>
              <p:cNvPr id="5" name="Content Placeholder 6">
                <a:extLst>
                  <a:ext uri="{FF2B5EF4-FFF2-40B4-BE49-F238E27FC236}">
                    <a16:creationId xmlns:a16="http://schemas.microsoft.com/office/drawing/2014/main" id="{9578C4C3-E100-BC0B-F811-42D921AF681C}"/>
                  </a:ext>
                </a:extLst>
              </p:cNvPr>
              <p:cNvSpPr txBox="1">
                <a:spLocks noRot="1" noChangeAspect="1" noMove="1" noResize="1" noEditPoints="1" noAdjustHandles="1" noChangeArrowheads="1" noChangeShapeType="1" noTextEdit="1"/>
              </p:cNvSpPr>
              <p:nvPr/>
            </p:nvSpPr>
            <p:spPr>
              <a:xfrm>
                <a:off x="419862" y="2750935"/>
                <a:ext cx="11352276" cy="476831"/>
              </a:xfrm>
              <a:prstGeom prst="rect">
                <a:avLst/>
              </a:prstGeom>
              <a:blipFill>
                <a:blip r:embed="rId3"/>
                <a:stretch>
                  <a:fillRect l="-1342" t="-7895" b="-52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77411AA-2C29-245A-EEFB-BE10E74FAB74}"/>
                  </a:ext>
                </a:extLst>
              </p:cNvPr>
              <p:cNvSpPr txBox="1"/>
              <p:nvPr/>
            </p:nvSpPr>
            <p:spPr>
              <a:xfrm>
                <a:off x="1300734" y="3276189"/>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𝐵</m:t>
                          </m:r>
                        </m:sub>
                        <m:sup>
                          <m:r>
                            <a:rPr lang="en-US" b="0" i="1" smtClean="0">
                              <a:latin typeface="Cambria Math" panose="02040503050406030204" pitchFamily="18" charset="0"/>
                            </a:rPr>
                            <m:t>𝑖</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a:solidFill>
                                    <a:srgbClr val="FF0000"/>
                                  </a:solidFill>
                                  <a:latin typeface="Cambria Math" panose="02040503050406030204" pitchFamily="18" charset="0"/>
                                </a:rPr>
                              </m:ctrlPr>
                            </m:mPr>
                            <m:m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1</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e>
                              <m:e>
                                <m:r>
                                  <a:rPr lang="en-US" i="1">
                                    <a:solidFill>
                                      <a:srgbClr val="FF000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i="1">
                                        <a:solidFill>
                                          <a:srgbClr val="0070C0"/>
                                        </a:solidFill>
                                        <a:latin typeface="Cambria Math" panose="02040503050406030204" pitchFamily="18" charset="0"/>
                                      </a:rPr>
                                      <m:t>𝑑</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e>
                                    </m:d>
                                  </m:sup>
                                </m:sSubSup>
                              </m:e>
                              <m:e>
                                <m:r>
                                  <a:rPr lang="en-US" i="1">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e>
                            </m:mr>
                            <m:mr>
                              <m:e>
                                <m:r>
                                  <a:rPr lang="en-US" i="1">
                                    <a:solidFill>
                                      <a:srgbClr val="FF0000"/>
                                    </a:solidFill>
                                    <a:latin typeface="Cambria Math" panose="02040503050406030204" pitchFamily="18" charset="0"/>
                                  </a:rPr>
                                  <m:t>⋮</m:t>
                                </m:r>
                              </m:e>
                              <m:e/>
                              <m:e>
                                <m:r>
                                  <a:rPr lang="en-US" i="1">
                                    <a:solidFill>
                                      <a:srgbClr val="0070C0"/>
                                    </a:solidFill>
                                    <a:latin typeface="Cambria Math" panose="02040503050406030204" pitchFamily="18" charset="0"/>
                                  </a:rPr>
                                  <m:t>⋮</m:t>
                                </m:r>
                              </m:e>
                              <m:e/>
                              <m:e>
                                <m:r>
                                  <a:rPr lang="en-US" i="1">
                                    <a:solidFill>
                                      <a:srgbClr val="FF0000"/>
                                    </a:solidFill>
                                    <a:latin typeface="Cambria Math" panose="02040503050406030204" pitchFamily="18" charset="0"/>
                                  </a:rPr>
                                  <m:t>⋮</m:t>
                                </m:r>
                              </m:e>
                            </m:mr>
                            <m:m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1</m:t>
                                    </m:r>
                                  </m:sub>
                                  <m:sup>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e>
                                <m:r>
                                  <a:rPr lang="en-US" i="1">
                                    <a:solidFill>
                                      <a:srgbClr val="FF000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i="1">
                                        <a:solidFill>
                                          <a:srgbClr val="0070C0"/>
                                        </a:solidFill>
                                        <a:latin typeface="Cambria Math" panose="02040503050406030204" pitchFamily="18" charset="0"/>
                                      </a:rPr>
                                      <m:t>𝑑</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𝑁</m:t>
                                            </m:r>
                                          </m:e>
                                          <m:sub>
                                            <m:r>
                                              <a:rPr lang="en-US" b="0" i="1" smtClean="0">
                                                <a:solidFill>
                                                  <a:srgbClr val="0070C0"/>
                                                </a:solidFill>
                                                <a:latin typeface="Cambria Math" panose="02040503050406030204" pitchFamily="18" charset="0"/>
                                              </a:rPr>
                                              <m:t>𝜉</m:t>
                                            </m:r>
                                          </m:sub>
                                        </m:sSub>
                                      </m:e>
                                    </m:d>
                                  </m:sup>
                                </m:sSubSup>
                              </m:e>
                              <m:e>
                                <m:r>
                                  <a:rPr lang="en-US" i="1">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mr>
                          </m:m>
                        </m:e>
                      </m:d>
                    </m:oMath>
                  </m:oMathPara>
                </a14:m>
                <a:endParaRPr lang="en-US" dirty="0"/>
              </a:p>
            </p:txBody>
          </p:sp>
        </mc:Choice>
        <mc:Fallback>
          <p:sp>
            <p:nvSpPr>
              <p:cNvPr id="6" name="TextBox 5">
                <a:extLst>
                  <a:ext uri="{FF2B5EF4-FFF2-40B4-BE49-F238E27FC236}">
                    <a16:creationId xmlns:a16="http://schemas.microsoft.com/office/drawing/2014/main" id="{777411AA-2C29-245A-EEFB-BE10E74FAB74}"/>
                  </a:ext>
                </a:extLst>
              </p:cNvPr>
              <p:cNvSpPr txBox="1">
                <a:spLocks noRot="1" noChangeAspect="1" noMove="1" noResize="1" noEditPoints="1" noAdjustHandles="1" noChangeArrowheads="1" noChangeShapeType="1" noTextEdit="1"/>
              </p:cNvSpPr>
              <p:nvPr/>
            </p:nvSpPr>
            <p:spPr>
              <a:xfrm>
                <a:off x="1300734" y="3276189"/>
                <a:ext cx="8334756" cy="11338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ACCB093-B50D-057A-863A-3D6DDB3E8FDC}"/>
                  </a:ext>
                </a:extLst>
              </p:cNvPr>
              <p:cNvSpPr txBox="1"/>
              <p:nvPr/>
            </p:nvSpPr>
            <p:spPr>
              <a:xfrm>
                <a:off x="1300734" y="1410977"/>
                <a:ext cx="8334756" cy="1133856"/>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5"/>
                                    <m:mcJc m:val="center"/>
                                  </m:mcPr>
                                </m:mc>
                              </m:mcs>
                              <m:ctrlPr>
                                <a:rPr lang="en-US" b="0" i="1" smtClean="0">
                                  <a:solidFill>
                                    <a:srgbClr val="FF0000"/>
                                  </a:solidFill>
                                  <a:latin typeface="Cambria Math" panose="02040503050406030204" pitchFamily="18" charset="0"/>
                                </a:rPr>
                              </m:ctrlPr>
                            </m:mPr>
                            <m:mr>
                              <m:e>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1</m:t>
                                    </m:r>
                                  </m:sub>
                                  <m:sup>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e>
                                    </m:d>
                                  </m:sup>
                                </m:sSubSup>
                              </m:e>
                              <m:e>
                                <m:r>
                                  <a:rPr lang="en-US" b="0" i="1" smtClean="0">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𝑖</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e>
                              <m:e>
                                <m:r>
                                  <a:rPr lang="en-US" b="0" i="1" smtClean="0">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e>
                            </m:mr>
                            <m:mr>
                              <m:e>
                                <m:r>
                                  <a:rPr lang="en-US" b="0" i="1" smtClean="0">
                                    <a:solidFill>
                                      <a:srgbClr val="FF0000"/>
                                    </a:solidFill>
                                    <a:latin typeface="Cambria Math" panose="02040503050406030204" pitchFamily="18" charset="0"/>
                                  </a:rPr>
                                  <m:t>⋮</m:t>
                                </m:r>
                              </m:e>
                              <m:e/>
                              <m:e>
                                <m:r>
                                  <a:rPr lang="en-US" b="0" i="1" smtClean="0">
                                    <a:solidFill>
                                      <a:srgbClr val="FF0000"/>
                                    </a:solidFill>
                                    <a:latin typeface="Cambria Math" panose="02040503050406030204" pitchFamily="18" charset="0"/>
                                  </a:rPr>
                                  <m:t>⋱</m:t>
                                </m:r>
                              </m:e>
                              <m:e/>
                              <m:e>
                                <m:r>
                                  <a:rPr lang="en-US" b="0" i="1" smtClean="0">
                                    <a:solidFill>
                                      <a:srgbClr val="FF0000"/>
                                    </a:solidFill>
                                    <a:latin typeface="Cambria Math" panose="02040503050406030204" pitchFamily="18" charset="0"/>
                                  </a:rPr>
                                  <m:t>⋮</m:t>
                                </m:r>
                              </m:e>
                            </m:mr>
                            <m:m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1</m:t>
                                    </m:r>
                                  </m:sub>
                                  <m:sup>
                                    <m:d>
                                      <m:dPr>
                                        <m:ctrlPr>
                                          <a:rPr lang="en-US" b="0" i="1" smtClean="0">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e>
                                <m:r>
                                  <a:rPr lang="en-US" b="0" i="1" smtClean="0">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𝑖</m:t>
                                    </m:r>
                                  </m:sub>
                                  <m:sup>
                                    <m:d>
                                      <m:dPr>
                                        <m:ctrlPr>
                                          <a:rPr lang="en-US" b="0" i="1" smtClean="0">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e>
                                <m:r>
                                  <a:rPr lang="en-US" b="0" i="1" smtClean="0">
                                    <a:solidFill>
                                      <a:srgbClr val="FF0000"/>
                                    </a:solidFill>
                                    <a:latin typeface="Cambria Math" panose="02040503050406030204" pitchFamily="18" charset="0"/>
                                  </a:rPr>
                                  <m:t>…</m:t>
                                </m:r>
                              </m:e>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𝑑</m:t>
                                    </m:r>
                                  </m:sub>
                                  <m:sup>
                                    <m:d>
                                      <m:dPr>
                                        <m:ctrlPr>
                                          <a:rPr lang="en-US" b="0" i="1" smtClean="0">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𝑁</m:t>
                                            </m:r>
                                          </m:e>
                                          <m:sub>
                                            <m:r>
                                              <a:rPr lang="en-US" i="1">
                                                <a:solidFill>
                                                  <a:srgbClr val="FF0000"/>
                                                </a:solidFill>
                                                <a:latin typeface="Cambria Math" panose="02040503050406030204" pitchFamily="18" charset="0"/>
                                              </a:rPr>
                                              <m:t>𝜉</m:t>
                                            </m:r>
                                          </m:sub>
                                        </m:sSub>
                                      </m:e>
                                    </m:d>
                                  </m:sup>
                                </m:sSubSup>
                              </m:e>
                            </m:mr>
                          </m:m>
                        </m:e>
                      </m:d>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𝐵</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smtClean="0">
                                  <a:solidFill>
                                    <a:srgbClr val="0070C0"/>
                                  </a:solidFill>
                                  <a:latin typeface="Cambria Math" panose="02040503050406030204" pitchFamily="18" charset="0"/>
                                </a:rPr>
                              </m:ctrlPr>
                            </m:mPr>
                            <m:mr>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+1</m:t>
                                    </m:r>
                                  </m:sub>
                                  <m:sup>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e>
                                    </m:d>
                                  </m:sup>
                                </m:sSubSup>
                              </m:e>
                              <m:e>
                                <m:r>
                                  <a:rPr lang="en-US" i="1">
                                    <a:solidFill>
                                      <a:srgbClr val="0070C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e>
                                    </m:d>
                                  </m:sup>
                                </m:sSubSup>
                              </m:e>
                              <m:e>
                                <m:r>
                                  <a:rPr lang="en-US" i="1">
                                    <a:solidFill>
                                      <a:srgbClr val="0070C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2</m:t>
                                    </m:r>
                                    <m:r>
                                      <a:rPr lang="en-US" i="1">
                                        <a:solidFill>
                                          <a:srgbClr val="0070C0"/>
                                        </a:solidFill>
                                        <a:latin typeface="Cambria Math" panose="02040503050406030204" pitchFamily="18" charset="0"/>
                                      </a:rPr>
                                      <m:t>𝑑</m:t>
                                    </m:r>
                                  </m:sub>
                                  <m:sup>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1</m:t>
                                        </m:r>
                                      </m:e>
                                    </m:d>
                                  </m:sup>
                                </m:sSubSup>
                              </m:e>
                            </m:mr>
                            <m:mr>
                              <m:e>
                                <m:r>
                                  <a:rPr lang="en-US" i="1">
                                    <a:solidFill>
                                      <a:srgbClr val="0070C0"/>
                                    </a:solidFill>
                                    <a:latin typeface="Cambria Math" panose="02040503050406030204" pitchFamily="18" charset="0"/>
                                  </a:rPr>
                                  <m:t>⋮</m:t>
                                </m:r>
                              </m:e>
                              <m:e/>
                              <m:e>
                                <m:r>
                                  <a:rPr lang="en-US" i="1">
                                    <a:solidFill>
                                      <a:srgbClr val="0070C0"/>
                                    </a:solidFill>
                                    <a:latin typeface="Cambria Math" panose="02040503050406030204" pitchFamily="18" charset="0"/>
                                  </a:rPr>
                                  <m:t>⋱</m:t>
                                </m:r>
                              </m:e>
                              <m:e/>
                              <m:e>
                                <m:r>
                                  <a:rPr lang="en-US" i="1">
                                    <a:solidFill>
                                      <a:srgbClr val="0070C0"/>
                                    </a:solidFill>
                                    <a:latin typeface="Cambria Math" panose="02040503050406030204" pitchFamily="18" charset="0"/>
                                  </a:rPr>
                                  <m:t>⋮</m:t>
                                </m:r>
                              </m:e>
                            </m:mr>
                            <m:mr>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+1</m:t>
                                    </m:r>
                                  </m:sub>
                                  <m:sup>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𝑁</m:t>
                                            </m:r>
                                          </m:e>
                                          <m:sub>
                                            <m:r>
                                              <a:rPr lang="en-US" i="1">
                                                <a:solidFill>
                                                  <a:srgbClr val="0070C0"/>
                                                </a:solidFill>
                                                <a:latin typeface="Cambria Math" panose="02040503050406030204" pitchFamily="18" charset="0"/>
                                              </a:rPr>
                                              <m:t>𝜉</m:t>
                                            </m:r>
                                          </m:sub>
                                        </m:sSub>
                                      </m:e>
                                    </m:d>
                                  </m:sup>
                                </m:sSubSup>
                              </m:e>
                              <m:e>
                                <m:r>
                                  <a:rPr lang="en-US" i="1">
                                    <a:solidFill>
                                      <a:srgbClr val="0070C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𝑑</m:t>
                                    </m:r>
                                    <m:r>
                                      <a:rPr lang="en-US" b="0" i="1" smtClean="0">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𝑁</m:t>
                                            </m:r>
                                          </m:e>
                                          <m:sub>
                                            <m:r>
                                              <a:rPr lang="en-US" i="1">
                                                <a:solidFill>
                                                  <a:srgbClr val="0070C0"/>
                                                </a:solidFill>
                                                <a:latin typeface="Cambria Math" panose="02040503050406030204" pitchFamily="18" charset="0"/>
                                              </a:rPr>
                                              <m:t>𝜉</m:t>
                                            </m:r>
                                          </m:sub>
                                        </m:sSub>
                                      </m:e>
                                    </m:d>
                                  </m:sup>
                                </m:sSubSup>
                              </m:e>
                              <m:e>
                                <m:r>
                                  <a:rPr lang="en-US" i="1">
                                    <a:solidFill>
                                      <a:srgbClr val="0070C0"/>
                                    </a:solidFill>
                                    <a:latin typeface="Cambria Math" panose="02040503050406030204" pitchFamily="18" charset="0"/>
                                  </a:rPr>
                                  <m:t>…</m:t>
                                </m:r>
                              </m:e>
                              <m:e>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b="0" i="1" smtClean="0">
                                        <a:solidFill>
                                          <a:srgbClr val="0070C0"/>
                                        </a:solidFill>
                                        <a:latin typeface="Cambria Math" panose="02040503050406030204" pitchFamily="18" charset="0"/>
                                      </a:rPr>
                                      <m:t>2</m:t>
                                    </m:r>
                                    <m:r>
                                      <a:rPr lang="en-US" i="1">
                                        <a:solidFill>
                                          <a:srgbClr val="0070C0"/>
                                        </a:solidFill>
                                        <a:latin typeface="Cambria Math" panose="02040503050406030204" pitchFamily="18" charset="0"/>
                                      </a:rPr>
                                      <m:t>𝑑</m:t>
                                    </m:r>
                                  </m:sub>
                                  <m:sup>
                                    <m:d>
                                      <m:dPr>
                                        <m:ctrlPr>
                                          <a:rPr lang="en-US" i="1">
                                            <a:solidFill>
                                              <a:srgbClr val="0070C0"/>
                                            </a:solidFill>
                                            <a:latin typeface="Cambria Math" panose="02040503050406030204" pitchFamily="18" charset="0"/>
                                          </a:rPr>
                                        </m:ctrlPr>
                                      </m:dPr>
                                      <m:e>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𝑁</m:t>
                                            </m:r>
                                          </m:e>
                                          <m:sub>
                                            <m:r>
                                              <a:rPr lang="en-US" i="1">
                                                <a:solidFill>
                                                  <a:srgbClr val="0070C0"/>
                                                </a:solidFill>
                                                <a:latin typeface="Cambria Math" panose="02040503050406030204" pitchFamily="18" charset="0"/>
                                              </a:rPr>
                                              <m:t>𝜉</m:t>
                                            </m:r>
                                          </m:sub>
                                        </m:sSub>
                                      </m:e>
                                    </m:d>
                                  </m:sup>
                                </m:sSubSup>
                              </m:e>
                            </m:mr>
                          </m:m>
                        </m:e>
                      </m:d>
                    </m:oMath>
                  </m:oMathPara>
                </a14:m>
                <a:endParaRPr lang="en-US" dirty="0"/>
              </a:p>
            </p:txBody>
          </p:sp>
        </mc:Choice>
        <mc:Fallback>
          <p:sp>
            <p:nvSpPr>
              <p:cNvPr id="7" name="TextBox 6">
                <a:extLst>
                  <a:ext uri="{FF2B5EF4-FFF2-40B4-BE49-F238E27FC236}">
                    <a16:creationId xmlns:a16="http://schemas.microsoft.com/office/drawing/2014/main" id="{FACCB093-B50D-057A-863A-3D6DDB3E8FDC}"/>
                  </a:ext>
                </a:extLst>
              </p:cNvPr>
              <p:cNvSpPr txBox="1">
                <a:spLocks noRot="1" noChangeAspect="1" noMove="1" noResize="1" noEditPoints="1" noAdjustHandles="1" noChangeArrowheads="1" noChangeShapeType="1" noTextEdit="1"/>
              </p:cNvSpPr>
              <p:nvPr/>
            </p:nvSpPr>
            <p:spPr>
              <a:xfrm>
                <a:off x="1300734" y="1410977"/>
                <a:ext cx="8334756" cy="11338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6">
                <a:extLst>
                  <a:ext uri="{FF2B5EF4-FFF2-40B4-BE49-F238E27FC236}">
                    <a16:creationId xmlns:a16="http://schemas.microsoft.com/office/drawing/2014/main" id="{E60CA6CB-B969-88CE-6F51-3D3F43851552}"/>
                  </a:ext>
                </a:extLst>
              </p:cNvPr>
              <p:cNvSpPr txBox="1">
                <a:spLocks/>
              </p:cNvSpPr>
              <p:nvPr/>
            </p:nvSpPr>
            <p:spPr>
              <a:xfrm>
                <a:off x="419862" y="4504720"/>
                <a:ext cx="11352276" cy="476831"/>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dirty="0">
                    <a:latin typeface="Arial" panose="020B0604020202020204" pitchFamily="34" charset="0"/>
                    <a:cs typeface="Arial" panose="020B0604020202020204" pitchFamily="34" charset="0"/>
                  </a:rPr>
                  <a:t>Evaluate model output </a:t>
                </a:r>
                <a14:m>
                  <m:oMath xmlns:m="http://schemas.openxmlformats.org/officeDocument/2006/math">
                    <m:r>
                      <a:rPr lang="en-US" b="0" i="1" smtClean="0">
                        <a:latin typeface="Cambria Math" panose="02040503050406030204" pitchFamily="18" charset="0"/>
                      </a:rPr>
                      <m:t>𝑄</m:t>
                    </m:r>
                  </m:oMath>
                </a14:m>
                <a:r>
                  <a:rPr lang="en-US" dirty="0">
                    <a:latin typeface="Arial" panose="020B0604020202020204" pitchFamily="34" charset="0"/>
                    <a:cs typeface="Arial" panose="020B0604020202020204" pitchFamily="34" charset="0"/>
                  </a:rPr>
                  <a:t> for </a:t>
                </a:r>
                <a14:m>
                  <m:oMath xmlns:m="http://schemas.openxmlformats.org/officeDocument/2006/math">
                    <m:r>
                      <a:rPr lang="en-US" b="0" i="1" smtClean="0">
                        <a:latin typeface="Cambria Math" panose="02040503050406030204" pitchFamily="18" charset="0"/>
                      </a:rPr>
                      <m:t>𝐴</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smtClean="0">
                        <a:latin typeface="Cambria Math" panose="02040503050406030204" pitchFamily="18" charset="0"/>
                      </a:rPr>
                      <m:t>𝐵</m:t>
                    </m:r>
                  </m:oMath>
                </a14:m>
                <a:r>
                  <a:rPr lang="en-US" dirty="0">
                    <a:latin typeface="Arial" panose="020B0604020202020204" pitchFamily="34" charset="0"/>
                    <a:cs typeface="Arial" panose="020B0604020202020204" pitchFamily="34" charset="0"/>
                  </a:rPr>
                  <a:t>, and all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𝐵</m:t>
                        </m:r>
                      </m:sub>
                      <m:sup>
                        <m:r>
                          <a:rPr lang="en-US" b="0" i="1" smtClean="0">
                            <a:latin typeface="Cambria Math" panose="02040503050406030204" pitchFamily="18" charset="0"/>
                          </a:rPr>
                          <m:t>𝑖</m:t>
                        </m:r>
                      </m:sup>
                    </m:sSubSup>
                  </m:oMath>
                </a14:m>
                <a:r>
                  <a:rPr lang="en-US" dirty="0">
                    <a:latin typeface="Arial" panose="020B0604020202020204" pitchFamily="34" charset="0"/>
                    <a:cs typeface="Arial" panose="020B0604020202020204" pitchFamily="34" charset="0"/>
                  </a:rPr>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+2</m:t>
                        </m:r>
                      </m:e>
                    </m:d>
                  </m:oMath>
                </a14:m>
                <a:r>
                  <a:rPr lang="en-US" dirty="0">
                    <a:latin typeface="Arial" panose="020B0604020202020204" pitchFamily="34" charset="0"/>
                    <a:cs typeface="Arial" panose="020B0604020202020204" pitchFamily="34" charset="0"/>
                  </a:rPr>
                  <a:t> total model evaluations.</a:t>
                </a:r>
              </a:p>
            </p:txBody>
          </p:sp>
        </mc:Choice>
        <mc:Fallback>
          <p:sp>
            <p:nvSpPr>
              <p:cNvPr id="8" name="Content Placeholder 6">
                <a:extLst>
                  <a:ext uri="{FF2B5EF4-FFF2-40B4-BE49-F238E27FC236}">
                    <a16:creationId xmlns:a16="http://schemas.microsoft.com/office/drawing/2014/main" id="{E60CA6CB-B969-88CE-6F51-3D3F43851552}"/>
                  </a:ext>
                </a:extLst>
              </p:cNvPr>
              <p:cNvSpPr txBox="1">
                <a:spLocks noRot="1" noChangeAspect="1" noMove="1" noResize="1" noEditPoints="1" noAdjustHandles="1" noChangeArrowheads="1" noChangeShapeType="1" noTextEdit="1"/>
              </p:cNvSpPr>
              <p:nvPr/>
            </p:nvSpPr>
            <p:spPr>
              <a:xfrm>
                <a:off x="419862" y="4504720"/>
                <a:ext cx="11352276" cy="476831"/>
              </a:xfrm>
              <a:prstGeom prst="rect">
                <a:avLst/>
              </a:prstGeom>
              <a:blipFill>
                <a:blip r:embed="rId6"/>
                <a:stretch>
                  <a:fillRect l="-1342" t="-128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3630C60-F372-55E0-0B27-6431DD50BB6F}"/>
                  </a:ext>
                </a:extLst>
              </p:cNvPr>
              <p:cNvSpPr txBox="1"/>
              <p:nvPr/>
            </p:nvSpPr>
            <p:spPr>
              <a:xfrm>
                <a:off x="1300734" y="5076226"/>
                <a:ext cx="8334756" cy="476831"/>
              </a:xfrm>
              <a:prstGeom prst="rect">
                <a:avLst/>
              </a:prstGeom>
            </p:spPr>
            <p:txBody>
              <a:bodyPr vert="horz" wrap="none" lIns="0" tIns="0" rIns="0" bIns="0"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1</m:t>
                              </m:r>
                            </m:sub>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1</m:t>
                                  </m:r>
                                </m:e>
                              </m:d>
                            </m:sup>
                          </m:sSubSup>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e>
                              </m:d>
                            </m:sup>
                          </m:sSubSup>
                        </m:e>
                      </m:d>
                    </m:oMath>
                  </m:oMathPara>
                </a14:m>
                <a:endParaRPr lang="en-US" dirty="0"/>
              </a:p>
            </p:txBody>
          </p:sp>
        </mc:Choice>
        <mc:Fallback>
          <p:sp>
            <p:nvSpPr>
              <p:cNvPr id="9" name="TextBox 8">
                <a:extLst>
                  <a:ext uri="{FF2B5EF4-FFF2-40B4-BE49-F238E27FC236}">
                    <a16:creationId xmlns:a16="http://schemas.microsoft.com/office/drawing/2014/main" id="{C3630C60-F372-55E0-0B27-6431DD50BB6F}"/>
                  </a:ext>
                </a:extLst>
              </p:cNvPr>
              <p:cNvSpPr txBox="1">
                <a:spLocks noRot="1" noChangeAspect="1" noMove="1" noResize="1" noEditPoints="1" noAdjustHandles="1" noChangeArrowheads="1" noChangeShapeType="1" noTextEdit="1"/>
              </p:cNvSpPr>
              <p:nvPr/>
            </p:nvSpPr>
            <p:spPr>
              <a:xfrm>
                <a:off x="1300734" y="5076226"/>
                <a:ext cx="8334756" cy="476831"/>
              </a:xfrm>
              <a:prstGeom prst="rect">
                <a:avLst/>
              </a:prstGeom>
              <a:blipFill>
                <a:blip r:embed="rId7"/>
                <a:stretch>
                  <a:fillRect/>
                </a:stretch>
              </a:blipFill>
            </p:spPr>
            <p:txBody>
              <a:bodyPr/>
              <a:lstStyle/>
              <a:p>
                <a:r>
                  <a:rPr lang="en-US">
                    <a:noFill/>
                  </a:rPr>
                  <a:t> </a:t>
                </a:r>
              </a:p>
            </p:txBody>
          </p:sp>
        </mc:Fallback>
      </mc:AlternateContent>
      <p:sp>
        <p:nvSpPr>
          <p:cNvPr id="3" name="Content Placeholder 6">
            <a:extLst>
              <a:ext uri="{FF2B5EF4-FFF2-40B4-BE49-F238E27FC236}">
                <a16:creationId xmlns:a16="http://schemas.microsoft.com/office/drawing/2014/main" id="{EBC8ADE7-FBAC-FC81-9745-181D44A21D68}"/>
              </a:ext>
            </a:extLst>
          </p:cNvPr>
          <p:cNvSpPr txBox="1">
            <a:spLocks/>
          </p:cNvSpPr>
          <p:nvPr/>
        </p:nvSpPr>
        <p:spPr>
          <a:xfrm>
            <a:off x="419862" y="6251327"/>
            <a:ext cx="11352276" cy="476831"/>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dirty="0">
                <a:latin typeface="Arial" panose="020B0604020202020204" pitchFamily="34" charset="0"/>
                <a:cs typeface="Arial" panose="020B0604020202020204" pitchFamily="34" charset="0"/>
              </a:rPr>
              <a:t>Estimate full set of first- and total- order SIs using sampling estimators.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7C9B9D9-5E44-890C-1678-681B2C826D35}"/>
                  </a:ext>
                </a:extLst>
              </p:cNvPr>
              <p:cNvSpPr txBox="1"/>
              <p:nvPr/>
            </p:nvSpPr>
            <p:spPr>
              <a:xfrm>
                <a:off x="2378923" y="5595955"/>
                <a:ext cx="6178378"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𝐵</m:t>
                                  </m:r>
                                </m:sub>
                                <m:sup>
                                  <m:r>
                                    <a:rPr lang="en-US" b="0" i="1" smtClean="0">
                                      <a:latin typeface="Cambria Math" panose="02040503050406030204" pitchFamily="18" charset="0"/>
                                    </a:rPr>
                                    <m:t>𝑖</m:t>
                                  </m:r>
                                </m:sup>
                              </m:sSubSup>
                            </m:e>
                          </m:d>
                        </m:e>
                        <m:sub>
                          <m:r>
                            <a:rPr lang="en-US" b="0" i="1" smtClean="0">
                              <a:latin typeface="Cambria Math" panose="02040503050406030204" pitchFamily="18" charset="0"/>
                            </a:rPr>
                            <m:t>𝑣</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𝜉</m:t>
                              </m:r>
                            </m:e>
                            <m:sub>
                              <m:r>
                                <a:rPr lang="en-US" i="1">
                                  <a:solidFill>
                                    <a:srgbClr val="FF0000"/>
                                  </a:solidFill>
                                  <a:latin typeface="Cambria Math" panose="02040503050406030204" pitchFamily="18" charset="0"/>
                                </a:rPr>
                                <m:t>1</m:t>
                              </m:r>
                            </m:sub>
                            <m:sup>
                              <m:d>
                                <m:dPr>
                                  <m:ctrlPr>
                                    <a:rPr lang="en-US"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𝑣</m:t>
                                  </m:r>
                                </m:e>
                              </m:d>
                            </m:sup>
                          </m:sSubSup>
                          <m:r>
                            <a:rPr lang="en-US" b="0" i="1" smtClean="0">
                              <a:solidFill>
                                <a:srgbClr val="FF0000"/>
                              </a:solidFill>
                              <a:latin typeface="Cambria Math" panose="02040503050406030204" pitchFamily="18" charset="0"/>
                            </a:rPr>
                            <m:t>,…,</m:t>
                          </m:r>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𝜉</m:t>
                              </m:r>
                            </m:e>
                            <m:sub>
                              <m:r>
                                <a:rPr lang="en-US" i="1">
                                  <a:solidFill>
                                    <a:srgbClr val="0070C0"/>
                                  </a:solidFill>
                                  <a:latin typeface="Cambria Math" panose="02040503050406030204" pitchFamily="18" charset="0"/>
                                </a:rPr>
                                <m:t>𝑑</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𝑖</m:t>
                              </m:r>
                            </m:sub>
                            <m:sup>
                              <m:d>
                                <m:dPr>
                                  <m:ctrlPr>
                                    <a:rPr lang="en-US" i="1">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𝑣</m:t>
                                  </m:r>
                                </m:e>
                              </m:d>
                            </m:sup>
                          </m:sSubSup>
                          <m:sSubSup>
                            <m:sSubSupPr>
                              <m:ctrlPr>
                                <a:rPr lang="en-US" i="1">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𝜉</m:t>
                              </m:r>
                            </m:e>
                            <m:sub>
                              <m:r>
                                <a:rPr lang="en-US" b="0" i="1" smtClean="0">
                                  <a:solidFill>
                                    <a:srgbClr val="FF0000"/>
                                  </a:solidFill>
                                  <a:latin typeface="Cambria Math" panose="02040503050406030204" pitchFamily="18" charset="0"/>
                                </a:rPr>
                                <m:t>𝑑</m:t>
                              </m:r>
                            </m:sub>
                            <m:sup>
                              <m:d>
                                <m:dPr>
                                  <m:ctrlPr>
                                    <a:rPr lang="en-US"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𝑣</m:t>
                                  </m:r>
                                </m:e>
                              </m:d>
                            </m:sup>
                          </m:sSubSup>
                        </m:e>
                      </m:d>
                    </m:oMath>
                  </m:oMathPara>
                </a14:m>
                <a:endParaRPr lang="en-US" dirty="0"/>
              </a:p>
            </p:txBody>
          </p:sp>
        </mc:Choice>
        <mc:Fallback>
          <p:sp>
            <p:nvSpPr>
              <p:cNvPr id="13" name="TextBox 12">
                <a:extLst>
                  <a:ext uri="{FF2B5EF4-FFF2-40B4-BE49-F238E27FC236}">
                    <a16:creationId xmlns:a16="http://schemas.microsoft.com/office/drawing/2014/main" id="{37C9B9D9-5E44-890C-1678-681B2C826D35}"/>
                  </a:ext>
                </a:extLst>
              </p:cNvPr>
              <p:cNvSpPr txBox="1">
                <a:spLocks noRot="1" noChangeAspect="1" noMove="1" noResize="1" noEditPoints="1" noAdjustHandles="1" noChangeArrowheads="1" noChangeShapeType="1" noTextEdit="1"/>
              </p:cNvSpPr>
              <p:nvPr/>
            </p:nvSpPr>
            <p:spPr>
              <a:xfrm>
                <a:off x="2378923" y="5595955"/>
                <a:ext cx="6178378" cy="50687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954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24076-AAAC-7EDD-9EA0-4E6367A4645D}"/>
              </a:ext>
            </a:extLst>
          </p:cNvPr>
          <p:cNvSpPr>
            <a:spLocks noGrp="1"/>
          </p:cNvSpPr>
          <p:nvPr>
            <p:ph type="title"/>
          </p:nvPr>
        </p:nvSpPr>
        <p:spPr/>
        <p:txBody>
          <a:bodyPr>
            <a:normAutofit fontScale="90000"/>
          </a:bodyPr>
          <a:lstStyle/>
          <a:p>
            <a:r>
              <a:rPr lang="en-US" dirty="0"/>
              <a:t>Standard Approach – Sampling-based </a:t>
            </a:r>
            <a:r>
              <a:rPr lang="en-US" dirty="0" err="1"/>
              <a:t>Saltelli</a:t>
            </a:r>
            <a:r>
              <a:rPr lang="en-US" dirty="0"/>
              <a:t> method</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54ED613-9A17-BC69-C620-E19B958F852B}"/>
                  </a:ext>
                </a:extLst>
              </p:cNvPr>
              <p:cNvSpPr txBox="1"/>
              <p:nvPr/>
            </p:nvSpPr>
            <p:spPr>
              <a:xfrm>
                <a:off x="548316" y="1981625"/>
                <a:ext cx="11095359" cy="1483676"/>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𝑆</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r>
                                <a:rPr lang="en-US" sz="2400" b="0" i="1" smtClean="0">
                                  <a:solidFill>
                                    <a:schemeClr val="tx1"/>
                                  </a:solidFill>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𝐵</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e>
                                    <m:sub>
                                      <m:r>
                                        <a:rPr lang="en-US" sz="2400" b="0" i="1" smtClean="0">
                                          <a:solidFill>
                                            <a:schemeClr val="tx1"/>
                                          </a:solidFill>
                                          <a:latin typeface="Cambria Math" panose="02040503050406030204" pitchFamily="18" charset="0"/>
                                        </a:rPr>
                                        <m:t>𝑣</m:t>
                                      </m:r>
                                    </m:sub>
                                  </m:sSub>
                                </m:e>
                              </m:d>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𝑆</m:t>
                              </m:r>
                            </m:e>
                          </m:acc>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p:sp>
            <p:nvSpPr>
              <p:cNvPr id="5" name="TextBox 4">
                <a:extLst>
                  <a:ext uri="{FF2B5EF4-FFF2-40B4-BE49-F238E27FC236}">
                    <a16:creationId xmlns:a16="http://schemas.microsoft.com/office/drawing/2014/main" id="{254ED613-9A17-BC69-C620-E19B958F852B}"/>
                  </a:ext>
                </a:extLst>
              </p:cNvPr>
              <p:cNvSpPr txBox="1">
                <a:spLocks noRot="1" noChangeAspect="1" noMove="1" noResize="1" noEditPoints="1" noAdjustHandles="1" noChangeArrowheads="1" noChangeShapeType="1" noTextEdit="1"/>
              </p:cNvSpPr>
              <p:nvPr/>
            </p:nvSpPr>
            <p:spPr>
              <a:xfrm>
                <a:off x="548316" y="1981625"/>
                <a:ext cx="11095359" cy="1483676"/>
              </a:xfrm>
              <a:prstGeom prst="rect">
                <a:avLst/>
              </a:prstGeom>
              <a:blipFill>
                <a:blip r:embed="rId2"/>
                <a:stretch>
                  <a:fillRect t="-33333" b="-5128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175B307-54A4-736F-5FDB-22F6FEFE37ED}"/>
              </a:ext>
            </a:extLst>
          </p:cNvPr>
          <p:cNvSpPr txBox="1"/>
          <p:nvPr/>
        </p:nvSpPr>
        <p:spPr>
          <a:xfrm>
            <a:off x="1176220" y="907465"/>
            <a:ext cx="983955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There are many choices for sampling scheme and sampling estimators.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632DF99-749C-EA2D-09ED-4345E929A25D}"/>
                  </a:ext>
                </a:extLst>
              </p:cNvPr>
              <p:cNvSpPr txBox="1"/>
              <p:nvPr/>
            </p:nvSpPr>
            <p:spPr>
              <a:xfrm>
                <a:off x="548315" y="3949872"/>
                <a:ext cx="11095359" cy="1510413"/>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𝑇</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𝐵</m:t>
                                                  </m:r>
                                                </m:e>
                                                <m:sub>
                                                  <m:r>
                                                    <a:rPr lang="en-US" sz="2400" b="0" i="1" smtClean="0">
                                                      <a:solidFill>
                                                        <a:schemeClr val="tx1"/>
                                                      </a:solidFill>
                                                      <a:latin typeface="Cambria Math" panose="02040503050406030204" pitchFamily="18" charset="0"/>
                                                    </a:rPr>
                                                    <m:t>𝐴</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𝑄</m:t>
                                      </m:r>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e>
                                  </m:d>
                                </m:e>
                                <m:sup>
                                  <m:r>
                                    <a:rPr lang="en-US" sz="2400" b="0" i="1" smtClean="0">
                                      <a:solidFill>
                                        <a:schemeClr val="tx1"/>
                                      </a:solidFill>
                                      <a:latin typeface="Cambria Math" panose="02040503050406030204" pitchFamily="18" charset="0"/>
                                    </a:rPr>
                                    <m:t>2</m:t>
                                  </m:r>
                                </m:sup>
                              </m:sSup>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𝑄</m:t>
                                      </m:r>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𝑇</m:t>
                              </m:r>
                            </m:e>
                          </m:acc>
                        </m:e>
                        <m:sub>
                          <m:r>
                            <a:rPr lang="en-US" sz="2400" i="1">
                              <a:latin typeface="Cambria Math" panose="02040503050406030204" pitchFamily="18" charset="0"/>
                            </a:rPr>
                            <m:t>𝑖</m:t>
                          </m:r>
                        </m:sub>
                      </m:sSub>
                    </m:oMath>
                  </m:oMathPara>
                </a14:m>
                <a:endParaRPr lang="en-US" sz="2400" dirty="0">
                  <a:solidFill>
                    <a:schemeClr val="tx1"/>
                  </a:solidFill>
                </a:endParaRPr>
              </a:p>
            </p:txBody>
          </p:sp>
        </mc:Choice>
        <mc:Fallback>
          <p:sp>
            <p:nvSpPr>
              <p:cNvPr id="10" name="TextBox 9">
                <a:extLst>
                  <a:ext uri="{FF2B5EF4-FFF2-40B4-BE49-F238E27FC236}">
                    <a16:creationId xmlns:a16="http://schemas.microsoft.com/office/drawing/2014/main" id="{C632DF99-749C-EA2D-09ED-4345E929A25D}"/>
                  </a:ext>
                </a:extLst>
              </p:cNvPr>
              <p:cNvSpPr txBox="1">
                <a:spLocks noRot="1" noChangeAspect="1" noMove="1" noResize="1" noEditPoints="1" noAdjustHandles="1" noChangeArrowheads="1" noChangeShapeType="1" noTextEdit="1"/>
              </p:cNvSpPr>
              <p:nvPr/>
            </p:nvSpPr>
            <p:spPr>
              <a:xfrm>
                <a:off x="548315" y="3949872"/>
                <a:ext cx="11095359" cy="1510413"/>
              </a:xfrm>
              <a:prstGeom prst="rect">
                <a:avLst/>
              </a:prstGeom>
              <a:blipFill>
                <a:blip r:embed="rId3"/>
                <a:stretch>
                  <a:fillRect t="-30833" b="-50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DFDE8C4-F0EF-6AD9-95FC-47AC7CA19AA3}"/>
              </a:ext>
            </a:extLst>
          </p:cNvPr>
          <p:cNvSpPr txBox="1"/>
          <p:nvPr/>
        </p:nvSpPr>
        <p:spPr>
          <a:xfrm>
            <a:off x="11422300" y="2538797"/>
            <a:ext cx="442750"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2D5771DA-77CB-70E2-374F-AC9150CA4C45}"/>
              </a:ext>
            </a:extLst>
          </p:cNvPr>
          <p:cNvSpPr txBox="1"/>
          <p:nvPr/>
        </p:nvSpPr>
        <p:spPr>
          <a:xfrm>
            <a:off x="11422300" y="4520413"/>
            <a:ext cx="442750" cy="369332"/>
          </a:xfrm>
          <a:prstGeom prst="rect">
            <a:avLst/>
          </a:prstGeom>
          <a:noFill/>
        </p:spPr>
        <p:txBody>
          <a:bodyPr wrap="none" rtlCol="0">
            <a:spAutoFit/>
          </a:bodyPr>
          <a:lstStyle/>
          <a:p>
            <a:r>
              <a:rPr lang="en-US" dirty="0"/>
              <a:t>[2]</a:t>
            </a:r>
          </a:p>
        </p:txBody>
      </p:sp>
      <p:sp>
        <p:nvSpPr>
          <p:cNvPr id="14" name="TextBox 13">
            <a:extLst>
              <a:ext uri="{FF2B5EF4-FFF2-40B4-BE49-F238E27FC236}">
                <a16:creationId xmlns:a16="http://schemas.microsoft.com/office/drawing/2014/main" id="{200C7454-8CA0-EA27-4B53-38A94556A7F9}"/>
              </a:ext>
            </a:extLst>
          </p:cNvPr>
          <p:cNvSpPr txBox="1"/>
          <p:nvPr/>
        </p:nvSpPr>
        <p:spPr>
          <a:xfrm>
            <a:off x="0" y="5950535"/>
            <a:ext cx="12192000" cy="1169551"/>
          </a:xfrm>
          <a:prstGeom prst="rect">
            <a:avLst/>
          </a:prstGeom>
          <a:noFill/>
        </p:spPr>
        <p:txBody>
          <a:bodyPr wrap="square">
            <a:spAutoFit/>
          </a:bodyPr>
          <a:lstStyle/>
          <a:p>
            <a:pPr marL="342900" indent="-342900">
              <a:buAutoNum type="arabicPeriod"/>
            </a:pPr>
            <a:r>
              <a:rPr lang="en-US" sz="1400" dirty="0">
                <a:latin typeface="TeXGyreTermesX"/>
              </a:rPr>
              <a:t>I</a:t>
            </a:r>
            <a:r>
              <a:rPr lang="en-US" sz="1400" dirty="0">
                <a:effectLst/>
                <a:latin typeface="TeXGyreTermesX"/>
              </a:rPr>
              <a:t>.M. Sobol’, et al. Estimating the approximation error when fixing unessential factors in global sensitivity analysis. </a:t>
            </a:r>
            <a:r>
              <a:rPr lang="en-US" sz="1400" i="1" dirty="0">
                <a:effectLst/>
                <a:latin typeface="TeXGyreTermesX"/>
              </a:rPr>
              <a:t>Reliability Engineering and System Safety</a:t>
            </a:r>
            <a:r>
              <a:rPr lang="en-US" sz="1400" dirty="0">
                <a:effectLst/>
                <a:latin typeface="TeXGyreTermesX"/>
              </a:rPr>
              <a:t>, 97(7):957–960, 2007. </a:t>
            </a:r>
          </a:p>
          <a:p>
            <a:pPr marL="342900" indent="-342900">
              <a:buFontTx/>
              <a:buAutoNum type="arabicPeriod"/>
            </a:pPr>
            <a:r>
              <a:rPr lang="en-US" sz="1400" dirty="0">
                <a:effectLst/>
                <a:latin typeface="TeXGyreTermesX"/>
              </a:rPr>
              <a:t>M. Jansen. Analysis of variance designs for model output. </a:t>
            </a:r>
            <a:r>
              <a:rPr lang="en-US" sz="1400" i="1" dirty="0">
                <a:effectLst/>
                <a:latin typeface="TeXGyreTermesX"/>
              </a:rPr>
              <a:t>Computer Physics Communications</a:t>
            </a:r>
            <a:r>
              <a:rPr lang="en-US" sz="1400" dirty="0">
                <a:effectLst/>
                <a:latin typeface="TeXGyreTermesX"/>
              </a:rPr>
              <a:t>, 117(1-2):35–43, 1999. </a:t>
            </a:r>
            <a:endParaRPr lang="en-US" sz="1400" dirty="0">
              <a:effectLst/>
            </a:endParaRPr>
          </a:p>
          <a:p>
            <a:pPr marL="342900" indent="-342900">
              <a:buAutoNum type="arabicPeriod"/>
            </a:pPr>
            <a:endParaRPr lang="en-US" sz="1400" dirty="0">
              <a:latin typeface="TeXGyreTermesX"/>
            </a:endParaRPr>
          </a:p>
          <a:p>
            <a:endParaRPr lang="en-US" sz="1400" dirty="0">
              <a:effectLst/>
            </a:endParaRPr>
          </a:p>
        </p:txBody>
      </p:sp>
    </p:spTree>
    <p:extLst>
      <p:ext uri="{BB962C8B-B14F-4D97-AF65-F5344CB8AC3E}">
        <p14:creationId xmlns:p14="http://schemas.microsoft.com/office/powerpoint/2010/main" val="2747049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AA83-909C-A2D0-0287-CCE27598627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2DF0564-03C8-C275-5137-7F790B0BB2C5}"/>
                  </a:ext>
                </a:extLst>
              </p:cNvPr>
              <p:cNvSpPr txBox="1"/>
              <p:nvPr/>
            </p:nvSpPr>
            <p:spPr>
              <a:xfrm>
                <a:off x="548315" y="3949871"/>
                <a:ext cx="11095359" cy="1510413"/>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𝑇</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𝐵</m:t>
                                                  </m:r>
                                                </m:e>
                                                <m:sub>
                                                  <m:r>
                                                    <a:rPr lang="en-US" sz="2400" b="0" i="1" smtClean="0">
                                                      <a:solidFill>
                                                        <a:schemeClr val="tx1"/>
                                                      </a:solidFill>
                                                      <a:latin typeface="Cambria Math" panose="02040503050406030204" pitchFamily="18" charset="0"/>
                                                    </a:rPr>
                                                    <m:t>𝐴</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e>
                                  </m:d>
                                </m:e>
                                <m:sup>
                                  <m:r>
                                    <a:rPr lang="en-US" sz="2400" b="0" i="1" smtClean="0">
                                      <a:solidFill>
                                        <a:schemeClr val="tx1"/>
                                      </a:solidFill>
                                      <a:latin typeface="Cambria Math" panose="02040503050406030204" pitchFamily="18" charset="0"/>
                                    </a:rPr>
                                    <m:t>2</m:t>
                                  </m:r>
                                </m:sup>
                              </m:sSup>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𝑇</m:t>
                              </m:r>
                            </m:e>
                          </m:acc>
                        </m:e>
                        <m:sub>
                          <m:r>
                            <a:rPr lang="en-US" sz="2400" i="1">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oMath>
                  </m:oMathPara>
                </a14:m>
                <a:endParaRPr lang="en-US" sz="2400" dirty="0">
                  <a:solidFill>
                    <a:schemeClr val="tx1"/>
                  </a:solidFill>
                </a:endParaRPr>
              </a:p>
            </p:txBody>
          </p:sp>
        </mc:Choice>
        <mc:Fallback>
          <p:sp>
            <p:nvSpPr>
              <p:cNvPr id="4" name="TextBox 3">
                <a:extLst>
                  <a:ext uri="{FF2B5EF4-FFF2-40B4-BE49-F238E27FC236}">
                    <a16:creationId xmlns:a16="http://schemas.microsoft.com/office/drawing/2014/main" id="{12DF0564-03C8-C275-5137-7F790B0BB2C5}"/>
                  </a:ext>
                </a:extLst>
              </p:cNvPr>
              <p:cNvSpPr txBox="1">
                <a:spLocks noRot="1" noChangeAspect="1" noMove="1" noResize="1" noEditPoints="1" noAdjustHandles="1" noChangeArrowheads="1" noChangeShapeType="1" noTextEdit="1"/>
              </p:cNvSpPr>
              <p:nvPr/>
            </p:nvSpPr>
            <p:spPr>
              <a:xfrm>
                <a:off x="548315" y="3949871"/>
                <a:ext cx="11095359" cy="1510413"/>
              </a:xfrm>
              <a:prstGeom prst="rect">
                <a:avLst/>
              </a:prstGeom>
              <a:blipFill>
                <a:blip r:embed="rId2"/>
                <a:stretch>
                  <a:fillRect t="-30833"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0293ABF-AF8B-769B-FB41-C2924A2F69A9}"/>
                  </a:ext>
                </a:extLst>
              </p:cNvPr>
              <p:cNvSpPr txBox="1"/>
              <p:nvPr/>
            </p:nvSpPr>
            <p:spPr>
              <a:xfrm>
                <a:off x="548315" y="1981625"/>
                <a:ext cx="11095359" cy="1483676"/>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𝑆</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r>
                                <a:rPr lang="en-US" sz="2400" b="0" i="1" smtClean="0">
                                  <a:solidFill>
                                    <a:schemeClr val="tx1"/>
                                  </a:solidFill>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𝐵</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e>
                                    <m:sub>
                                      <m:r>
                                        <a:rPr lang="en-US" sz="2400" b="0" i="1" smtClean="0">
                                          <a:solidFill>
                                            <a:schemeClr val="tx1"/>
                                          </a:solidFill>
                                          <a:latin typeface="Cambria Math" panose="02040503050406030204" pitchFamily="18" charset="0"/>
                                        </a:rPr>
                                        <m:t>𝑣</m:t>
                                      </m:r>
                                    </m:sub>
                                  </m:sSub>
                                </m:e>
                              </m:d>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𝑆</m:t>
                              </m:r>
                            </m:e>
                          </m:acc>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ub>
                      </m:sSub>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p:sp>
            <p:nvSpPr>
              <p:cNvPr id="3" name="TextBox 2">
                <a:extLst>
                  <a:ext uri="{FF2B5EF4-FFF2-40B4-BE49-F238E27FC236}">
                    <a16:creationId xmlns:a16="http://schemas.microsoft.com/office/drawing/2014/main" id="{30293ABF-AF8B-769B-FB41-C2924A2F69A9}"/>
                  </a:ext>
                </a:extLst>
              </p:cNvPr>
              <p:cNvSpPr txBox="1">
                <a:spLocks noRot="1" noChangeAspect="1" noMove="1" noResize="1" noEditPoints="1" noAdjustHandles="1" noChangeArrowheads="1" noChangeShapeType="1" noTextEdit="1"/>
              </p:cNvSpPr>
              <p:nvPr/>
            </p:nvSpPr>
            <p:spPr>
              <a:xfrm>
                <a:off x="548315" y="1981625"/>
                <a:ext cx="11095359" cy="1483676"/>
              </a:xfrm>
              <a:prstGeom prst="rect">
                <a:avLst/>
              </a:prstGeom>
              <a:blipFill>
                <a:blip r:embed="rId3"/>
                <a:stretch>
                  <a:fillRect t="-33333" b="-5128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ABCD42B-5391-F38D-31E5-FA7BB4BF09DB}"/>
              </a:ext>
            </a:extLst>
          </p:cNvPr>
          <p:cNvSpPr>
            <a:spLocks noGrp="1"/>
          </p:cNvSpPr>
          <p:nvPr>
            <p:ph type="title"/>
          </p:nvPr>
        </p:nvSpPr>
        <p:spPr/>
        <p:txBody>
          <a:bodyPr>
            <a:normAutofit fontScale="90000"/>
          </a:bodyPr>
          <a:lstStyle/>
          <a:p>
            <a:r>
              <a:rPr lang="en-US" dirty="0"/>
              <a:t>Standard Approach – Sampling-based </a:t>
            </a:r>
            <a:r>
              <a:rPr lang="en-US" dirty="0" err="1"/>
              <a:t>Saltelli</a:t>
            </a:r>
            <a:r>
              <a:rPr lang="en-US" dirty="0"/>
              <a:t> method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BDD8E05-03BC-E958-1912-91FABB014499}"/>
                  </a:ext>
                </a:extLst>
              </p:cNvPr>
              <p:cNvSpPr txBox="1"/>
              <p:nvPr/>
            </p:nvSpPr>
            <p:spPr>
              <a:xfrm>
                <a:off x="1176220" y="907465"/>
                <a:ext cx="4388766" cy="470706"/>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Use </a:t>
                </a:r>
                <a14:m>
                  <m:oMath xmlns:m="http://schemas.openxmlformats.org/officeDocument/2006/math">
                    <m:acc>
                      <m:accPr>
                        <m:chr m:val="̃"/>
                        <m:ctrlPr>
                          <a:rPr lang="en-US" sz="2400" b="0" i="1" smtClean="0">
                            <a:solidFill>
                              <a:schemeClr val="tx1"/>
                            </a:solidFill>
                            <a:latin typeface="Cambria Math" panose="02040503050406030204" pitchFamily="18" charset="0"/>
                            <a:ea typeface="Cambria Math" panose="02040503050406030204" pitchFamily="18" charset="0"/>
                          </a:rPr>
                        </m:ctrlPr>
                      </m:accPr>
                      <m:e>
                        <m:r>
                          <a:rPr lang="en-US" sz="2400" i="1" smtClean="0">
                            <a:solidFill>
                              <a:schemeClr val="tx1"/>
                            </a:solidFill>
                            <a:latin typeface="Cambria Math" panose="02040503050406030204" pitchFamily="18" charset="0"/>
                            <a:ea typeface="Cambria Math" panose="02040503050406030204" pitchFamily="18" charset="0"/>
                          </a:rPr>
                          <m:t>𝑄</m:t>
                        </m:r>
                      </m:e>
                    </m:acc>
                  </m:oMath>
                </a14:m>
                <a:r>
                  <a:rPr lang="en-US" sz="2400" dirty="0">
                    <a:latin typeface="Arial" panose="020B0604020202020204" pitchFamily="34" charset="0"/>
                    <a:cs typeface="Arial" panose="020B0604020202020204" pitchFamily="34" charset="0"/>
                  </a:rPr>
                  <a:t> with existing estimators:</a:t>
                </a:r>
              </a:p>
            </p:txBody>
          </p:sp>
        </mc:Choice>
        <mc:Fallback>
          <p:sp>
            <p:nvSpPr>
              <p:cNvPr id="7" name="TextBox 6">
                <a:extLst>
                  <a:ext uri="{FF2B5EF4-FFF2-40B4-BE49-F238E27FC236}">
                    <a16:creationId xmlns:a16="http://schemas.microsoft.com/office/drawing/2014/main" id="{3BDD8E05-03BC-E958-1912-91FABB014499}"/>
                  </a:ext>
                </a:extLst>
              </p:cNvPr>
              <p:cNvSpPr txBox="1">
                <a:spLocks noRot="1" noChangeAspect="1" noMove="1" noResize="1" noEditPoints="1" noAdjustHandles="1" noChangeArrowheads="1" noChangeShapeType="1" noTextEdit="1"/>
              </p:cNvSpPr>
              <p:nvPr/>
            </p:nvSpPr>
            <p:spPr>
              <a:xfrm>
                <a:off x="1176220" y="907465"/>
                <a:ext cx="4388766" cy="470706"/>
              </a:xfrm>
              <a:prstGeom prst="rect">
                <a:avLst/>
              </a:prstGeom>
              <a:blipFill>
                <a:blip r:embed="rId4"/>
                <a:stretch>
                  <a:fillRect l="-2305" t="-7895" r="-1153" b="-263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D6DED44-4262-7150-EB0F-10ED16949328}"/>
              </a:ext>
            </a:extLst>
          </p:cNvPr>
          <p:cNvSpPr txBox="1"/>
          <p:nvPr/>
        </p:nvSpPr>
        <p:spPr>
          <a:xfrm>
            <a:off x="11422300" y="2538797"/>
            <a:ext cx="442750"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B0535925-D80C-6AB6-A6CE-372AFE7EFBC0}"/>
              </a:ext>
            </a:extLst>
          </p:cNvPr>
          <p:cNvSpPr txBox="1"/>
          <p:nvPr/>
        </p:nvSpPr>
        <p:spPr>
          <a:xfrm>
            <a:off x="11422300" y="4520413"/>
            <a:ext cx="442750" cy="369332"/>
          </a:xfrm>
          <a:prstGeom prst="rect">
            <a:avLst/>
          </a:prstGeom>
          <a:noFill/>
        </p:spPr>
        <p:txBody>
          <a:bodyPr wrap="none" rtlCol="0">
            <a:spAutoFit/>
          </a:bodyPr>
          <a:lstStyle/>
          <a:p>
            <a:r>
              <a:rPr lang="en-US" dirty="0"/>
              <a:t>[2]</a:t>
            </a:r>
          </a:p>
        </p:txBody>
      </p:sp>
      <p:sp>
        <p:nvSpPr>
          <p:cNvPr id="14" name="TextBox 13">
            <a:extLst>
              <a:ext uri="{FF2B5EF4-FFF2-40B4-BE49-F238E27FC236}">
                <a16:creationId xmlns:a16="http://schemas.microsoft.com/office/drawing/2014/main" id="{0B2B6C00-A0E6-C544-1D0C-EF1692A49CE0}"/>
              </a:ext>
            </a:extLst>
          </p:cNvPr>
          <p:cNvSpPr txBox="1"/>
          <p:nvPr/>
        </p:nvSpPr>
        <p:spPr>
          <a:xfrm>
            <a:off x="0" y="5950535"/>
            <a:ext cx="12192000" cy="1169551"/>
          </a:xfrm>
          <a:prstGeom prst="rect">
            <a:avLst/>
          </a:prstGeom>
          <a:noFill/>
        </p:spPr>
        <p:txBody>
          <a:bodyPr wrap="square">
            <a:spAutoFit/>
          </a:bodyPr>
          <a:lstStyle/>
          <a:p>
            <a:pPr marL="342900" indent="-342900">
              <a:buAutoNum type="arabicPeriod"/>
            </a:pPr>
            <a:r>
              <a:rPr lang="en-US" sz="1400" dirty="0">
                <a:latin typeface="TeXGyreTermesX"/>
              </a:rPr>
              <a:t>I</a:t>
            </a:r>
            <a:r>
              <a:rPr lang="en-US" sz="1400" dirty="0">
                <a:effectLst/>
                <a:latin typeface="TeXGyreTermesX"/>
              </a:rPr>
              <a:t>.M. Sobol’, et al. Estimating the approximation error when fixing unessential factors in global sensitivity analysis. </a:t>
            </a:r>
            <a:r>
              <a:rPr lang="en-US" sz="1400" i="1" dirty="0">
                <a:effectLst/>
                <a:latin typeface="TeXGyreTermesX"/>
              </a:rPr>
              <a:t>Reliability Engineering and System Safety</a:t>
            </a:r>
            <a:r>
              <a:rPr lang="en-US" sz="1400" dirty="0">
                <a:effectLst/>
                <a:latin typeface="TeXGyreTermesX"/>
              </a:rPr>
              <a:t>, 97(7):957–960, 2007. </a:t>
            </a:r>
          </a:p>
          <a:p>
            <a:pPr marL="342900" indent="-342900">
              <a:buFontTx/>
              <a:buAutoNum type="arabicPeriod"/>
            </a:pPr>
            <a:r>
              <a:rPr lang="en-US" sz="1400" dirty="0">
                <a:effectLst/>
                <a:latin typeface="TeXGyreTermesX"/>
              </a:rPr>
              <a:t>M. Jansen. Analysis of variance designs for model output. </a:t>
            </a:r>
            <a:r>
              <a:rPr lang="en-US" sz="1400" i="1" dirty="0">
                <a:effectLst/>
                <a:latin typeface="TeXGyreTermesX"/>
              </a:rPr>
              <a:t>Computer Physics Communications</a:t>
            </a:r>
            <a:r>
              <a:rPr lang="en-US" sz="1400" dirty="0">
                <a:effectLst/>
                <a:latin typeface="TeXGyreTermesX"/>
              </a:rPr>
              <a:t>, 117(1-2):35–43, 1999. </a:t>
            </a:r>
            <a:endParaRPr lang="en-US" sz="1400" dirty="0">
              <a:effectLst/>
            </a:endParaRPr>
          </a:p>
          <a:p>
            <a:pPr marL="342900" indent="-342900">
              <a:buAutoNum type="arabicPeriod"/>
            </a:pPr>
            <a:endParaRPr lang="en-US" sz="1400" dirty="0">
              <a:latin typeface="TeXGyreTermesX"/>
            </a:endParaRPr>
          </a:p>
          <a:p>
            <a:endParaRPr lang="en-US" sz="1400" dirty="0">
              <a:effectLst/>
            </a:endParaRPr>
          </a:p>
        </p:txBody>
      </p:sp>
    </p:spTree>
    <p:extLst>
      <p:ext uri="{BB962C8B-B14F-4D97-AF65-F5344CB8AC3E}">
        <p14:creationId xmlns:p14="http://schemas.microsoft.com/office/powerpoint/2010/main" val="183034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A2AF-313D-4D69-1C40-E86402B3B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716D1-A331-EB01-1D6D-744BCE200BEA}"/>
              </a:ext>
            </a:extLst>
          </p:cNvPr>
          <p:cNvSpPr>
            <a:spLocks noGrp="1"/>
          </p:cNvSpPr>
          <p:nvPr>
            <p:ph type="title"/>
          </p:nvPr>
        </p:nvSpPr>
        <p:spPr>
          <a:xfrm>
            <a:off x="0" y="0"/>
            <a:ext cx="12192000" cy="681036"/>
          </a:xfrm>
        </p:spPr>
        <p:txBody>
          <a:bodyPr>
            <a:normAutofit fontScale="90000"/>
          </a:bodyPr>
          <a:lstStyle/>
          <a:p>
            <a:r>
              <a:rPr lang="en-US" dirty="0"/>
              <a:t>Formulation – Sensitivity indices with variance deconvolution</a:t>
            </a:r>
          </a:p>
        </p:txBody>
      </p:sp>
      <mc:AlternateContent xmlns:mc="http://schemas.openxmlformats.org/markup-compatibility/2006">
        <mc:Choice xmlns:a14="http://schemas.microsoft.com/office/drawing/2010/main" Requires="a14">
          <p:sp>
            <p:nvSpPr>
              <p:cNvPr id="11" name="Content Placeholder 6">
                <a:extLst>
                  <a:ext uri="{FF2B5EF4-FFF2-40B4-BE49-F238E27FC236}">
                    <a16:creationId xmlns:a16="http://schemas.microsoft.com/office/drawing/2014/main" id="{383A4E36-2ECC-1071-2048-907D99D8909B}"/>
                  </a:ext>
                </a:extLst>
              </p:cNvPr>
              <p:cNvSpPr txBox="1">
                <a:spLocks/>
              </p:cNvSpPr>
              <p:nvPr/>
            </p:nvSpPr>
            <p:spPr>
              <a:xfrm>
                <a:off x="3048000" y="1820994"/>
                <a:ext cx="6096000" cy="126291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i="1" smtClean="0">
                          <a:latin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𝔼</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acc>
                                    <m:accPr>
                                      <m:chr m:val="̃"/>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accPr>
                                    <m:e>
                                      <m:r>
                                        <a:rPr lang="en-US" sz="2400" i="1">
                                          <a:solidFill>
                                            <a:srgbClr val="FFFFFF">
                                              <a:lumMod val="25000"/>
                                            </a:srgbClr>
                                          </a:solidFill>
                                          <a:latin typeface="Cambria Math" panose="02040503050406030204" pitchFamily="18" charset="0"/>
                                          <a:ea typeface="Cambria Math" panose="02040503050406030204" pitchFamily="18" charset="0"/>
                                        </a:rPr>
                                        <m:t>𝑄</m:t>
                                      </m:r>
                                    </m:e>
                                  </m:acc>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𝑄</m:t>
                                  </m:r>
                                </m:e>
                              </m:acc>
                            </m:e>
                          </m:d>
                        </m:den>
                      </m:f>
                      <m:r>
                        <a:rPr lang="en-US" sz="2400" i="1" smtClean="0">
                          <a:latin typeface="Cambria Math" panose="02040503050406030204" pitchFamily="18" charset="0"/>
                          <a:ea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b="0" i="1" smtClean="0">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SupPr>
                                <m:e>
                                  <m:r>
                                    <a:rPr lang="en-US" sz="2400" b="0" i="1" smtClean="0">
                                      <a:solidFill>
                                        <a:srgbClr val="FFFFFF">
                                          <a:lumMod val="25000"/>
                                        </a:srgbClr>
                                      </a:solidFill>
                                      <a:latin typeface="Cambria Math" panose="02040503050406030204" pitchFamily="18" charset="0"/>
                                      <a:ea typeface="Cambria Math" panose="02040503050406030204" pitchFamily="18" charset="0"/>
                                    </a:rPr>
                                    <m:t>𝜎</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𝜂</m:t>
                                  </m:r>
                                </m:sub>
                                <m:sup>
                                  <m:r>
                                    <a:rPr lang="en-US" sz="2400" b="0" i="1" smtClean="0">
                                      <a:solidFill>
                                        <a:srgbClr val="FFFFFF">
                                          <a:lumMod val="25000"/>
                                        </a:srgbClr>
                                      </a:solidFill>
                                      <a:latin typeface="Cambria Math" panose="02040503050406030204" pitchFamily="18" charset="0"/>
                                      <a:ea typeface="Cambria Math" panose="02040503050406030204" pitchFamily="18" charset="0"/>
                                    </a:rPr>
                                    <m:t>2</m:t>
                                  </m:r>
                                </m:sup>
                              </m:sSubSup>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1" name="Content Placeholder 6">
                <a:extLst>
                  <a:ext uri="{FF2B5EF4-FFF2-40B4-BE49-F238E27FC236}">
                    <a16:creationId xmlns:a16="http://schemas.microsoft.com/office/drawing/2014/main" id="{383A4E36-2ECC-1071-2048-907D99D8909B}"/>
                  </a:ext>
                </a:extLst>
              </p:cNvPr>
              <p:cNvSpPr txBox="1">
                <a:spLocks noRot="1" noChangeAspect="1" noMove="1" noResize="1" noEditPoints="1" noAdjustHandles="1" noChangeArrowheads="1" noChangeShapeType="1" noTextEdit="1"/>
              </p:cNvSpPr>
              <p:nvPr/>
            </p:nvSpPr>
            <p:spPr>
              <a:xfrm>
                <a:off x="3048000" y="1820994"/>
                <a:ext cx="6096000" cy="1262910"/>
              </a:xfrm>
              <a:prstGeom prst="rect">
                <a:avLst/>
              </a:prstGeom>
              <a:blipFill>
                <a:blip r:embed="rId2"/>
                <a:stretch>
                  <a:fillRect t="-2000"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6">
                <a:extLst>
                  <a:ext uri="{FF2B5EF4-FFF2-40B4-BE49-F238E27FC236}">
                    <a16:creationId xmlns:a16="http://schemas.microsoft.com/office/drawing/2014/main" id="{842D6ACB-A313-1446-3EB4-55EB6CEC82FA}"/>
                  </a:ext>
                </a:extLst>
              </p:cNvPr>
              <p:cNvSpPr txBox="1">
                <a:spLocks/>
              </p:cNvSpPr>
              <p:nvPr/>
            </p:nvSpPr>
            <p:spPr>
              <a:xfrm>
                <a:off x="1869141" y="3312818"/>
                <a:ext cx="8453718" cy="1395703"/>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i="1" smtClean="0">
                          <a:latin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r>
                            <a:rPr lang="en-US" sz="2400" i="1">
                              <a:solidFill>
                                <a:srgbClr val="FFFFFF">
                                  <a:lumMod val="25000"/>
                                </a:srgbClr>
                              </a:solidFill>
                              <a:latin typeface="Cambria Math" panose="02040503050406030204" pitchFamily="18" charset="0"/>
                              <a:ea typeface="Cambria Math" panose="02040503050406030204" pitchFamily="18" charset="0"/>
                            </a:rPr>
                            <m:t>𝔼</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acc>
                                    <m:accPr>
                                      <m:chr m:val="̃"/>
                                      <m:ctrlPr>
                                        <a:rPr lang="en-US" sz="2400" i="1">
                                          <a:solidFill>
                                            <a:srgbClr val="FFFFFF">
                                              <a:lumMod val="25000"/>
                                            </a:srgbClr>
                                          </a:solidFill>
                                          <a:latin typeface="Cambria Math" panose="02040503050406030204" pitchFamily="18" charset="0"/>
                                          <a:ea typeface="Cambria Math" panose="02040503050406030204" pitchFamily="18" charset="0"/>
                                        </a:rPr>
                                      </m:ctrlPr>
                                    </m:accPr>
                                    <m:e>
                                      <m:r>
                                        <a:rPr lang="en-US" sz="2400" i="1">
                                          <a:solidFill>
                                            <a:srgbClr val="FFFFFF">
                                              <a:lumMod val="25000"/>
                                            </a:srgbClr>
                                          </a:solidFill>
                                          <a:latin typeface="Cambria Math" panose="02040503050406030204" pitchFamily="18" charset="0"/>
                                          <a:ea typeface="Cambria Math" panose="02040503050406030204" pitchFamily="18" charset="0"/>
                                        </a:rPr>
                                        <m:t>𝑄</m:t>
                                      </m:r>
                                    </m:e>
                                  </m:acc>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num>
                        <m:den>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𝑎𝑟</m:t>
                          </m:r>
                          <m:d>
                            <m:dPr>
                              <m:begChr m:val="["/>
                              <m:endChr m:val="]"/>
                              <m:ctrlPr>
                                <a:rPr lang="en-US" sz="2400" i="1">
                                  <a:latin typeface="Cambria Math" panose="02040503050406030204" pitchFamily="18" charset="0"/>
                                  <a:ea typeface="Cambria Math" panose="02040503050406030204" pitchFamily="18" charset="0"/>
                                </a:rPr>
                              </m:ctrlPr>
                            </m:d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𝑄</m:t>
                                  </m:r>
                                </m:e>
                              </m:acc>
                            </m:e>
                          </m:d>
                        </m:den>
                      </m:f>
                      <m:r>
                        <a:rPr lang="en-US" sz="2400" b="0" i="1" smtClean="0">
                          <a:latin typeface="Cambria Math" panose="02040503050406030204" pitchFamily="18" charset="0"/>
                          <a:ea typeface="Cambria Math" panose="02040503050406030204" pitchFamily="18" charset="0"/>
                        </a:rPr>
                        <m:t>=</m:t>
                      </m:r>
                      <m:f>
                        <m:fPr>
                          <m:ctrlPr>
                            <a:rPr lang="en-US" sz="240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𝕍</m:t>
                                  </m:r>
                                </m:e>
                                <m:sub>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r>
                                    <a:rPr lang="en-US" sz="2400" i="1">
                                      <a:solidFill>
                                        <a:srgbClr val="FFFFFF">
                                          <a:lumMod val="25000"/>
                                        </a:srgbClr>
                                      </a:solidFill>
                                      <a:latin typeface="Cambria Math" panose="02040503050406030204" pitchFamily="18" charset="0"/>
                                      <a:ea typeface="Cambria Math" panose="02040503050406030204" pitchFamily="18" charset="0"/>
                                    </a:rPr>
                                    <m:t>𝑄</m:t>
                                  </m:r>
                                  <m:r>
                                    <a:rPr lang="en-US" sz="2400" i="1">
                                      <a:solidFill>
                                        <a:srgbClr val="FFFFFF">
                                          <a:lumMod val="25000"/>
                                        </a:srgbClr>
                                      </a:solidFill>
                                      <a:latin typeface="Cambria Math" panose="02040503050406030204" pitchFamily="18" charset="0"/>
                                      <a:ea typeface="Cambria Math" panose="02040503050406030204" pitchFamily="18" charset="0"/>
                                    </a:rPr>
                                    <m:t>|</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𝜉</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m:t>
                                      </m:r>
                                      <m:r>
                                        <a:rPr lang="en-US" sz="2400" i="1">
                                          <a:solidFill>
                                            <a:srgbClr val="FFFFFF">
                                              <a:lumMod val="25000"/>
                                            </a:srgbClr>
                                          </a:solidFill>
                                          <a:latin typeface="Cambria Math" panose="02040503050406030204" pitchFamily="18" charset="0"/>
                                          <a:ea typeface="Cambria Math" panose="02040503050406030204" pitchFamily="18" charset="0"/>
                                        </a:rPr>
                                        <m:t>𝑖</m:t>
                                      </m:r>
                                    </m:sub>
                                  </m:sSub>
                                </m:e>
                              </m:d>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𝑁</m:t>
                                  </m:r>
                                </m:e>
                                <m:sub>
                                  <m:r>
                                    <a:rPr lang="en-US" sz="2400" i="1">
                                      <a:latin typeface="Cambria Math" panose="02040503050406030204" pitchFamily="18" charset="0"/>
                                      <a:ea typeface="Cambria Math" panose="02040503050406030204" pitchFamily="18" charset="0"/>
                                    </a:rPr>
                                    <m:t>𝜂</m:t>
                                  </m:r>
                                </m:sub>
                              </m:sSub>
                            </m:den>
                          </m:f>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14" name="Content Placeholder 6">
                <a:extLst>
                  <a:ext uri="{FF2B5EF4-FFF2-40B4-BE49-F238E27FC236}">
                    <a16:creationId xmlns:a16="http://schemas.microsoft.com/office/drawing/2014/main" id="{842D6ACB-A313-1446-3EB4-55EB6CEC82FA}"/>
                  </a:ext>
                </a:extLst>
              </p:cNvPr>
              <p:cNvSpPr txBox="1">
                <a:spLocks noRot="1" noChangeAspect="1" noMove="1" noResize="1" noEditPoints="1" noAdjustHandles="1" noChangeArrowheads="1" noChangeShapeType="1" noTextEdit="1"/>
              </p:cNvSpPr>
              <p:nvPr/>
            </p:nvSpPr>
            <p:spPr>
              <a:xfrm>
                <a:off x="1869141" y="3312818"/>
                <a:ext cx="8453718" cy="1395703"/>
              </a:xfrm>
              <a:prstGeom prst="rect">
                <a:avLst/>
              </a:prstGeom>
              <a:blipFill>
                <a:blip r:embed="rId3"/>
                <a:stretch>
                  <a:fillRect t="-4505" b="-36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414A4A7D-D752-AC69-F879-DE9913FAA90E}"/>
                  </a:ext>
                </a:extLst>
              </p:cNvPr>
              <p:cNvSpPr>
                <a:spLocks noGrp="1"/>
              </p:cNvSpPr>
              <p:nvPr>
                <p:ph idx="1"/>
              </p:nvPr>
            </p:nvSpPr>
            <p:spPr>
              <a:xfrm>
                <a:off x="382814" y="1139957"/>
                <a:ext cx="11426372" cy="681037"/>
              </a:xfrm>
            </p:spPr>
            <p:txBody>
              <a:bodyPr/>
              <a:lstStyle/>
              <a:p>
                <a:r>
                  <a:rPr lang="en-US" dirty="0"/>
                  <a:t>Consider effect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𝜉</m:t>
                        </m:r>
                      </m:e>
                      <m:sub>
                        <m:r>
                          <a:rPr lang="en-US" b="0" i="1" smtClean="0">
                            <a:latin typeface="Cambria Math" panose="02040503050406030204" pitchFamily="18" charset="0"/>
                          </a:rPr>
                          <m:t>𝑖</m:t>
                        </m:r>
                      </m:sub>
                    </m:sSub>
                  </m:oMath>
                </a14:m>
                <a:r>
                  <a:rPr lang="en-US" dirty="0"/>
                  <a:t> on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𝑄</m:t>
                        </m:r>
                      </m:e>
                    </m:acc>
                  </m:oMath>
                </a14:m>
                <a:endParaRPr lang="en-US" dirty="0"/>
              </a:p>
            </p:txBody>
          </p:sp>
        </mc:Choice>
        <mc:Fallback>
          <p:sp>
            <p:nvSpPr>
              <p:cNvPr id="7" name="Content Placeholder 6">
                <a:extLst>
                  <a:ext uri="{FF2B5EF4-FFF2-40B4-BE49-F238E27FC236}">
                    <a16:creationId xmlns:a16="http://schemas.microsoft.com/office/drawing/2014/main" id="{414A4A7D-D752-AC69-F879-DE9913FAA90E}"/>
                  </a:ext>
                </a:extLst>
              </p:cNvPr>
              <p:cNvSpPr>
                <a:spLocks noGrp="1" noRot="1" noChangeAspect="1" noMove="1" noResize="1" noEditPoints="1" noAdjustHandles="1" noChangeArrowheads="1" noChangeShapeType="1" noTextEdit="1"/>
              </p:cNvSpPr>
              <p:nvPr>
                <p:ph idx="1"/>
              </p:nvPr>
            </p:nvSpPr>
            <p:spPr>
              <a:xfrm>
                <a:off x="382814" y="1139957"/>
                <a:ext cx="11426372" cy="681037"/>
              </a:xfrm>
              <a:blipFill>
                <a:blip r:embed="rId4"/>
                <a:stretch>
                  <a:fillRect l="-778" t="-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6">
                <a:extLst>
                  <a:ext uri="{FF2B5EF4-FFF2-40B4-BE49-F238E27FC236}">
                    <a16:creationId xmlns:a16="http://schemas.microsoft.com/office/drawing/2014/main" id="{8CC3BBCF-199C-2F46-4D04-35CA680A59CE}"/>
                  </a:ext>
                </a:extLst>
              </p:cNvPr>
              <p:cNvSpPr txBox="1">
                <a:spLocks/>
              </p:cNvSpPr>
              <p:nvPr/>
            </p:nvSpPr>
            <p:spPr>
              <a:xfrm>
                <a:off x="382814" y="5273580"/>
                <a:ext cx="11426372" cy="681037"/>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How does this compare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b="0" i="1" dirty="0" smtClean="0">
                            <a:latin typeface="Cambria Math" panose="02040503050406030204" pitchFamily="18" charset="0"/>
                          </a:rPr>
                          <m:t>𝑖</m:t>
                        </m:r>
                      </m:sub>
                    </m:sSub>
                  </m:oMath>
                </a14:m>
                <a:r>
                  <a:rPr lang="en-US" dirty="0"/>
                  <a:t>?</a:t>
                </a:r>
              </a:p>
            </p:txBody>
          </p:sp>
        </mc:Choice>
        <mc:Fallback>
          <p:sp>
            <p:nvSpPr>
              <p:cNvPr id="8" name="Content Placeholder 6">
                <a:extLst>
                  <a:ext uri="{FF2B5EF4-FFF2-40B4-BE49-F238E27FC236}">
                    <a16:creationId xmlns:a16="http://schemas.microsoft.com/office/drawing/2014/main" id="{8CC3BBCF-199C-2F46-4D04-35CA680A59CE}"/>
                  </a:ext>
                </a:extLst>
              </p:cNvPr>
              <p:cNvSpPr txBox="1">
                <a:spLocks noRot="1" noChangeAspect="1" noMove="1" noResize="1" noEditPoints="1" noAdjustHandles="1" noChangeArrowheads="1" noChangeShapeType="1" noTextEdit="1"/>
              </p:cNvSpPr>
              <p:nvPr/>
            </p:nvSpPr>
            <p:spPr>
              <a:xfrm>
                <a:off x="382814" y="5273580"/>
                <a:ext cx="11426372" cy="681037"/>
              </a:xfrm>
              <a:prstGeom prst="rect">
                <a:avLst/>
              </a:prstGeom>
              <a:blipFill>
                <a:blip r:embed="rId5"/>
                <a:stretch>
                  <a:fillRect l="-778" t="-129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200E89E-CADB-57CD-98FE-4AD83009AB43}"/>
                  </a:ext>
                </a:extLst>
              </p:cNvPr>
              <p:cNvSpPr txBox="1"/>
              <p:nvPr/>
            </p:nvSpPr>
            <p:spPr>
              <a:xfrm>
                <a:off x="9450407" y="2171187"/>
                <a:ext cx="63421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sub>
                      </m:sSub>
                    </m:oMath>
                  </m:oMathPara>
                </a14:m>
                <a:endParaRPr lang="en-US" sz="2400" dirty="0"/>
              </a:p>
            </p:txBody>
          </p:sp>
        </mc:Choice>
        <mc:Fallback>
          <p:sp>
            <p:nvSpPr>
              <p:cNvPr id="9" name="TextBox 8">
                <a:extLst>
                  <a:ext uri="{FF2B5EF4-FFF2-40B4-BE49-F238E27FC236}">
                    <a16:creationId xmlns:a16="http://schemas.microsoft.com/office/drawing/2014/main" id="{6200E89E-CADB-57CD-98FE-4AD83009AB43}"/>
                  </a:ext>
                </a:extLst>
              </p:cNvPr>
              <p:cNvSpPr txBox="1">
                <a:spLocks noRot="1" noChangeAspect="1" noMove="1" noResize="1" noEditPoints="1" noAdjustHandles="1" noChangeArrowheads="1" noChangeShapeType="1" noTextEdit="1"/>
              </p:cNvSpPr>
              <p:nvPr/>
            </p:nvSpPr>
            <p:spPr>
              <a:xfrm>
                <a:off x="9450407" y="2171187"/>
                <a:ext cx="634213" cy="369332"/>
              </a:xfrm>
              <a:prstGeom prst="rect">
                <a:avLst/>
              </a:prstGeom>
              <a:blipFill>
                <a:blip r:embed="rId6"/>
                <a:stretch>
                  <a:fillRect l="-12000" r="-4000"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2EE609B-C8BF-BC2F-1147-0940C719B327}"/>
                  </a:ext>
                </a:extLst>
              </p:cNvPr>
              <p:cNvSpPr txBox="1"/>
              <p:nvPr/>
            </p:nvSpPr>
            <p:spPr>
              <a:xfrm>
                <a:off x="10005913" y="3764290"/>
                <a:ext cx="63389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m:oMathPara>
                </a14:m>
                <a:endParaRPr lang="en-US" sz="2400" dirty="0"/>
              </a:p>
            </p:txBody>
          </p:sp>
        </mc:Choice>
        <mc:Fallback>
          <p:sp>
            <p:nvSpPr>
              <p:cNvPr id="16" name="TextBox 15">
                <a:extLst>
                  <a:ext uri="{FF2B5EF4-FFF2-40B4-BE49-F238E27FC236}">
                    <a16:creationId xmlns:a16="http://schemas.microsoft.com/office/drawing/2014/main" id="{72EE609B-C8BF-BC2F-1147-0940C719B327}"/>
                  </a:ext>
                </a:extLst>
              </p:cNvPr>
              <p:cNvSpPr txBox="1">
                <a:spLocks noRot="1" noChangeAspect="1" noMove="1" noResize="1" noEditPoints="1" noAdjustHandles="1" noChangeArrowheads="1" noChangeShapeType="1" noTextEdit="1"/>
              </p:cNvSpPr>
              <p:nvPr/>
            </p:nvSpPr>
            <p:spPr>
              <a:xfrm>
                <a:off x="10005913" y="3764290"/>
                <a:ext cx="633891" cy="369332"/>
              </a:xfrm>
              <a:prstGeom prst="rect">
                <a:avLst/>
              </a:prstGeom>
              <a:blipFill>
                <a:blip r:embed="rId7"/>
                <a:stretch>
                  <a:fillRect l="-9804" r="-3922" b="-16667"/>
                </a:stretch>
              </a:blipFill>
            </p:spPr>
            <p:txBody>
              <a:bodyPr/>
              <a:lstStyle/>
              <a:p>
                <a:r>
                  <a:rPr lang="en-US">
                    <a:noFill/>
                  </a:rPr>
                  <a:t> </a:t>
                </a:r>
              </a:p>
            </p:txBody>
          </p:sp>
        </mc:Fallback>
      </mc:AlternateContent>
    </p:spTree>
    <p:extLst>
      <p:ext uri="{BB962C8B-B14F-4D97-AF65-F5344CB8AC3E}">
        <p14:creationId xmlns:p14="http://schemas.microsoft.com/office/powerpoint/2010/main" val="2612395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24FC-BDB1-D208-F4A6-ED305CC43873}"/>
              </a:ext>
            </a:extLst>
          </p:cNvPr>
          <p:cNvSpPr>
            <a:spLocks noGrp="1"/>
          </p:cNvSpPr>
          <p:nvPr>
            <p:ph type="title"/>
          </p:nvPr>
        </p:nvSpPr>
        <p:spPr>
          <a:xfrm>
            <a:off x="0" y="0"/>
            <a:ext cx="12192000" cy="681036"/>
          </a:xfrm>
        </p:spPr>
        <p:txBody>
          <a:bodyPr>
            <a:normAutofit fontScale="90000"/>
          </a:bodyPr>
          <a:lstStyle/>
          <a:p>
            <a:r>
              <a:rPr lang="en-US" dirty="0"/>
              <a:t>Formulation – Sensitivity indices with variance deconvolution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A096D2-C34E-9902-0BBA-04D359EC859D}"/>
                  </a:ext>
                </a:extLst>
              </p:cNvPr>
              <p:cNvSpPr>
                <a:spLocks noGrp="1"/>
              </p:cNvSpPr>
              <p:nvPr>
                <p:ph idx="1"/>
              </p:nvPr>
            </p:nvSpPr>
            <p:spPr>
              <a:xfrm>
                <a:off x="382814" y="4658869"/>
                <a:ext cx="11426372" cy="1728484"/>
              </a:xfrm>
            </p:spPr>
            <p:txBody>
              <a:bodyPr/>
              <a:lstStyle/>
              <a:p>
                <a14:m>
                  <m:oMath xmlns:m="http://schemas.openxmlformats.org/officeDocument/2006/math">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𝑇</m:t>
                            </m:r>
                          </m:e>
                        </m:acc>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oMath>
                </a14:m>
                <a:r>
                  <a:rPr lang="en-US" dirty="0"/>
                  <a:t> approximate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oMath>
                </a14:m>
                <a:r>
                  <a:rPr lang="en-US" dirty="0"/>
                  <a:t> </a:t>
                </a:r>
              </a:p>
              <a:p>
                <a:endParaRPr lang="en-US" dirty="0"/>
              </a:p>
              <a:p>
                <a:r>
                  <a:rPr lang="en-US" dirty="0"/>
                  <a:t>How can we estimate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sub>
                    </m:sSub>
                  </m:oMath>
                </a14:m>
                <a:r>
                  <a:rPr lang="en-US" dirty="0"/>
                  <a:t> from </a:t>
                </a:r>
                <a14:m>
                  <m:oMath xmlns:m="http://schemas.openxmlformats.org/officeDocument/2006/math">
                    <m:acc>
                      <m:accPr>
                        <m:chr m:val="̃"/>
                        <m:ctrlPr>
                          <a:rPr lang="en-US" b="0" i="1" smtClean="0">
                            <a:latin typeface="Cambria Math" panose="02040503050406030204" pitchFamily="18" charset="0"/>
                          </a:rPr>
                        </m:ctrlPr>
                      </m:accPr>
                      <m:e>
                        <m:r>
                          <a:rPr lang="en-US" i="1" smtClean="0">
                            <a:latin typeface="Cambria Math" panose="02040503050406030204" pitchFamily="18" charset="0"/>
                          </a:rPr>
                          <m:t>𝑄</m:t>
                        </m:r>
                      </m:e>
                    </m:acc>
                  </m:oMath>
                </a14:m>
                <a:r>
                  <a:rPr lang="en-US" dirty="0"/>
                  <a:t> ?</a:t>
                </a:r>
              </a:p>
            </p:txBody>
          </p:sp>
        </mc:Choice>
        <mc:Fallback>
          <p:sp>
            <p:nvSpPr>
              <p:cNvPr id="3" name="Content Placeholder 2">
                <a:extLst>
                  <a:ext uri="{FF2B5EF4-FFF2-40B4-BE49-F238E27FC236}">
                    <a16:creationId xmlns:a16="http://schemas.microsoft.com/office/drawing/2014/main" id="{4BA096D2-C34E-9902-0BBA-04D359EC859D}"/>
                  </a:ext>
                </a:extLst>
              </p:cNvPr>
              <p:cNvSpPr>
                <a:spLocks noGrp="1" noRot="1" noChangeAspect="1" noMove="1" noResize="1" noEditPoints="1" noAdjustHandles="1" noChangeArrowheads="1" noChangeShapeType="1" noTextEdit="1"/>
              </p:cNvSpPr>
              <p:nvPr>
                <p:ph idx="1"/>
              </p:nvPr>
            </p:nvSpPr>
            <p:spPr>
              <a:xfrm>
                <a:off x="382814" y="4658869"/>
                <a:ext cx="11426372" cy="1728484"/>
              </a:xfrm>
              <a:blipFill>
                <a:blip r:embed="rId2"/>
                <a:stretch>
                  <a:fillRect l="-778" t="-36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Content Placeholder 6">
                <a:extLst>
                  <a:ext uri="{FF2B5EF4-FFF2-40B4-BE49-F238E27FC236}">
                    <a16:creationId xmlns:a16="http://schemas.microsoft.com/office/drawing/2014/main" id="{26F7FC68-2E27-FE7E-D5F0-96595F90E178}"/>
                  </a:ext>
                </a:extLst>
              </p:cNvPr>
              <p:cNvSpPr txBox="1">
                <a:spLocks/>
              </p:cNvSpPr>
              <p:nvPr/>
            </p:nvSpPr>
            <p:spPr>
              <a:xfrm>
                <a:off x="3048000" y="1400446"/>
                <a:ext cx="6096000" cy="88549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𝑆</m:t>
                          </m:r>
                        </m:e>
                        <m:sub>
                          <m:r>
                            <a:rPr lang="en-US" sz="240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𝑁</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𝜂</m:t>
                                  </m:r>
                                </m:sub>
                              </m:sSub>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e>
                      </m:d>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4" name="Content Placeholder 6">
                <a:extLst>
                  <a:ext uri="{FF2B5EF4-FFF2-40B4-BE49-F238E27FC236}">
                    <a16:creationId xmlns:a16="http://schemas.microsoft.com/office/drawing/2014/main" id="{26F7FC68-2E27-FE7E-D5F0-96595F90E178}"/>
                  </a:ext>
                </a:extLst>
              </p:cNvPr>
              <p:cNvSpPr txBox="1">
                <a:spLocks noRot="1" noChangeAspect="1" noMove="1" noResize="1" noEditPoints="1" noAdjustHandles="1" noChangeArrowheads="1" noChangeShapeType="1" noTextEdit="1"/>
              </p:cNvSpPr>
              <p:nvPr/>
            </p:nvSpPr>
            <p:spPr>
              <a:xfrm>
                <a:off x="3048000" y="1400446"/>
                <a:ext cx="6096000" cy="885499"/>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Content Placeholder 6">
                <a:extLst>
                  <a:ext uri="{FF2B5EF4-FFF2-40B4-BE49-F238E27FC236}">
                    <a16:creationId xmlns:a16="http://schemas.microsoft.com/office/drawing/2014/main" id="{714161E9-A39C-6085-BC33-D06340B60B47}"/>
                  </a:ext>
                </a:extLst>
              </p:cNvPr>
              <p:cNvSpPr txBox="1">
                <a:spLocks/>
              </p:cNvSpPr>
              <p:nvPr/>
            </p:nvSpPr>
            <p:spPr>
              <a:xfrm>
                <a:off x="3048000" y="2986250"/>
                <a:ext cx="6096000" cy="88549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𝑄</m:t>
                              </m:r>
                            </m:e>
                          </m:acc>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b="0" i="1" smtClean="0">
                                      <a:solidFill>
                                        <a:srgbClr val="FFFFFF">
                                          <a:lumMod val="25000"/>
                                        </a:srgbClr>
                                      </a:solidFill>
                                      <a:latin typeface="Cambria Math" panose="02040503050406030204" pitchFamily="18" charset="0"/>
                                      <a:ea typeface="Cambria Math" panose="02040503050406030204" pitchFamily="18" charset="0"/>
                                    </a:rPr>
                                  </m:ctrlPr>
                                </m:sSubPr>
                                <m:e>
                                  <m:r>
                                    <a:rPr lang="en-US" sz="2400" b="0" i="1" smtClean="0">
                                      <a:solidFill>
                                        <a:srgbClr val="FFFFFF">
                                          <a:lumMod val="25000"/>
                                        </a:srgbClr>
                                      </a:solidFill>
                                      <a:latin typeface="Cambria Math" panose="02040503050406030204" pitchFamily="18" charset="0"/>
                                      <a:ea typeface="Cambria Math" panose="02040503050406030204" pitchFamily="18" charset="0"/>
                                    </a:rPr>
                                    <m:t>𝑁</m:t>
                                  </m:r>
                                </m:e>
                                <m:sub>
                                  <m:r>
                                    <a:rPr lang="en-US" sz="2400" b="0" i="1" smtClean="0">
                                      <a:solidFill>
                                        <a:srgbClr val="FFFFFF">
                                          <a:lumMod val="25000"/>
                                        </a:srgbClr>
                                      </a:solidFill>
                                      <a:latin typeface="Cambria Math" panose="02040503050406030204" pitchFamily="18" charset="0"/>
                                      <a:ea typeface="Cambria Math" panose="02040503050406030204" pitchFamily="18" charset="0"/>
                                    </a:rPr>
                                    <m:t>𝜂</m:t>
                                  </m:r>
                                </m:sub>
                              </m:sSub>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e>
                      </m:d>
                      <m:r>
                        <a:rPr lang="en-US" sz="2400" b="0" i="1" smtClean="0">
                          <a:latin typeface="Cambria Math" panose="02040503050406030204" pitchFamily="18" charset="0"/>
                        </a:rPr>
                        <m:t>−</m:t>
                      </m:r>
                      <m:f>
                        <m:fPr>
                          <m:ctrlPr>
                            <a:rPr lang="en-US" sz="2400" i="1">
                              <a:solidFill>
                                <a:srgbClr val="FFFFFF">
                                  <a:lumMod val="25000"/>
                                </a:srgbClr>
                              </a:solidFill>
                              <a:latin typeface="Cambria Math" panose="02040503050406030204" pitchFamily="18" charset="0"/>
                              <a:ea typeface="Cambria Math" panose="02040503050406030204" pitchFamily="18" charset="0"/>
                            </a:rPr>
                          </m:ctrlPr>
                        </m:fPr>
                        <m:num>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𝔼</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solidFill>
                                    <a:srgbClr val="FFFFFF">
                                      <a:lumMod val="25000"/>
                                    </a:srgbClr>
                                  </a:solidFill>
                                  <a:latin typeface="Cambria Math" panose="02040503050406030204" pitchFamily="18" charset="0"/>
                                  <a:ea typeface="Cambria Math" panose="02040503050406030204" pitchFamily="18" charset="0"/>
                                </a:rPr>
                              </m:ctrlPr>
                            </m:dPr>
                            <m:e>
                              <m:sSubSup>
                                <m:sSubSupPr>
                                  <m:ctrlPr>
                                    <a:rPr lang="en-US" sz="2400" i="1">
                                      <a:solidFill>
                                        <a:srgbClr val="FFFFFF">
                                          <a:lumMod val="25000"/>
                                        </a:srgbClr>
                                      </a:solidFill>
                                      <a:latin typeface="Cambria Math" panose="02040503050406030204" pitchFamily="18" charset="0"/>
                                      <a:ea typeface="Cambria Math" panose="02040503050406030204" pitchFamily="18" charset="0"/>
                                    </a:rPr>
                                  </m:ctrlPr>
                                </m:sSubSupPr>
                                <m:e>
                                  <m:r>
                                    <a:rPr lang="en-US" sz="2400" i="1">
                                      <a:solidFill>
                                        <a:srgbClr val="FFFFFF">
                                          <a:lumMod val="25000"/>
                                        </a:srgbClr>
                                      </a:solidFill>
                                      <a:latin typeface="Cambria Math" panose="02040503050406030204" pitchFamily="18" charset="0"/>
                                      <a:ea typeface="Cambria Math" panose="02040503050406030204" pitchFamily="18" charset="0"/>
                                    </a:rPr>
                                    <m:t>𝜎</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up>
                                  <m:r>
                                    <a:rPr lang="en-US" sz="2400" i="1">
                                      <a:solidFill>
                                        <a:srgbClr val="FFFFFF">
                                          <a:lumMod val="25000"/>
                                        </a:srgbClr>
                                      </a:solidFill>
                                      <a:latin typeface="Cambria Math" panose="02040503050406030204" pitchFamily="18" charset="0"/>
                                      <a:ea typeface="Cambria Math" panose="02040503050406030204" pitchFamily="18" charset="0"/>
                                    </a:rPr>
                                    <m:t>2</m:t>
                                  </m:r>
                                </m:sup>
                              </m:sSubSup>
                            </m:e>
                          </m:d>
                        </m:num>
                        <m:den>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𝑁</m:t>
                              </m:r>
                            </m:e>
                            <m:sub>
                              <m:r>
                                <a:rPr lang="en-US" sz="2400" i="1">
                                  <a:solidFill>
                                    <a:srgbClr val="FFFFFF">
                                      <a:lumMod val="25000"/>
                                    </a:srgbClr>
                                  </a:solidFill>
                                  <a:latin typeface="Cambria Math" panose="02040503050406030204" pitchFamily="18" charset="0"/>
                                  <a:ea typeface="Cambria Math" panose="02040503050406030204" pitchFamily="18" charset="0"/>
                                </a:rPr>
                                <m:t>𝜂</m:t>
                              </m:r>
                            </m:sub>
                          </m:sSub>
                          <m:r>
                            <a:rPr lang="en-US" sz="2400" i="1">
                              <a:solidFill>
                                <a:srgbClr val="FFFFFF">
                                  <a:lumMod val="25000"/>
                                </a:srgbClr>
                              </a:solidFill>
                              <a:latin typeface="Cambria Math" panose="02040503050406030204" pitchFamily="18" charset="0"/>
                              <a:ea typeface="Cambria Math" panose="02040503050406030204" pitchFamily="18" charset="0"/>
                            </a:rPr>
                            <m:t>𝕍</m:t>
                          </m:r>
                          <m:r>
                            <a:rPr lang="en-US" sz="2400" i="1">
                              <a:solidFill>
                                <a:srgbClr val="FFFFFF">
                                  <a:lumMod val="25000"/>
                                </a:srgbClr>
                              </a:solidFill>
                              <a:latin typeface="Cambria Math" panose="02040503050406030204" pitchFamily="18" charset="0"/>
                              <a:ea typeface="Cambria Math" panose="02040503050406030204" pitchFamily="18" charset="0"/>
                            </a:rPr>
                            <m:t>𝑎</m:t>
                          </m:r>
                          <m:sSub>
                            <m:sSubPr>
                              <m:ctrlPr>
                                <a:rPr lang="en-US" sz="2400" i="1">
                                  <a:solidFill>
                                    <a:srgbClr val="FFFFFF">
                                      <a:lumMod val="25000"/>
                                    </a:srgbClr>
                                  </a:solidFill>
                                  <a:latin typeface="Cambria Math" panose="02040503050406030204" pitchFamily="18" charset="0"/>
                                  <a:ea typeface="Cambria Math" panose="02040503050406030204" pitchFamily="18" charset="0"/>
                                </a:rPr>
                              </m:ctrlPr>
                            </m:sSubPr>
                            <m:e>
                              <m:r>
                                <a:rPr lang="en-US" sz="2400" i="1">
                                  <a:solidFill>
                                    <a:srgbClr val="FFFFFF">
                                      <a:lumMod val="25000"/>
                                    </a:srgbClr>
                                  </a:solidFill>
                                  <a:latin typeface="Cambria Math" panose="02040503050406030204" pitchFamily="18" charset="0"/>
                                  <a:ea typeface="Cambria Math" panose="02040503050406030204" pitchFamily="18" charset="0"/>
                                </a:rPr>
                                <m:t>𝑟</m:t>
                              </m:r>
                            </m:e>
                            <m:sub>
                              <m:r>
                                <a:rPr lang="en-US" sz="2400" i="1">
                                  <a:solidFill>
                                    <a:srgbClr val="FFFFFF">
                                      <a:lumMod val="25000"/>
                                    </a:srgbClr>
                                  </a:solidFill>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𝑄</m:t>
                              </m:r>
                            </m:e>
                          </m:d>
                        </m:den>
                      </m:f>
                    </m:oMath>
                  </m:oMathPara>
                </a14:m>
                <a:endParaRPr lang="en-US" sz="2400" dirty="0">
                  <a:latin typeface="Arial" panose="020B0604020202020204" pitchFamily="34" charset="0"/>
                  <a:ea typeface="Cambria Math" panose="02040503050406030204" pitchFamily="18" charset="0"/>
                  <a:cs typeface="Arial" panose="020B0604020202020204" pitchFamily="34" charset="0"/>
                </a:endParaRPr>
              </a:p>
            </p:txBody>
          </p:sp>
        </mc:Choice>
        <mc:Fallback>
          <p:sp>
            <p:nvSpPr>
              <p:cNvPr id="6" name="Content Placeholder 6">
                <a:extLst>
                  <a:ext uri="{FF2B5EF4-FFF2-40B4-BE49-F238E27FC236}">
                    <a16:creationId xmlns:a16="http://schemas.microsoft.com/office/drawing/2014/main" id="{714161E9-A39C-6085-BC33-D06340B60B47}"/>
                  </a:ext>
                </a:extLst>
              </p:cNvPr>
              <p:cNvSpPr txBox="1">
                <a:spLocks noRot="1" noChangeAspect="1" noMove="1" noResize="1" noEditPoints="1" noAdjustHandles="1" noChangeArrowheads="1" noChangeShapeType="1" noTextEdit="1"/>
              </p:cNvSpPr>
              <p:nvPr/>
            </p:nvSpPr>
            <p:spPr>
              <a:xfrm>
                <a:off x="3048000" y="2986250"/>
                <a:ext cx="6096000" cy="885499"/>
              </a:xfrm>
              <a:prstGeom prst="rect">
                <a:avLst/>
              </a:prstGeom>
              <a:blipFill>
                <a:blip r:embed="rId4"/>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576156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33E5-457A-4B95-9B85-6E7EAF0F6E71}"/>
              </a:ext>
            </a:extLst>
          </p:cNvPr>
          <p:cNvSpPr>
            <a:spLocks noGrp="1"/>
          </p:cNvSpPr>
          <p:nvPr>
            <p:ph type="title"/>
          </p:nvPr>
        </p:nvSpPr>
        <p:spPr>
          <a:xfrm>
            <a:off x="0" y="0"/>
            <a:ext cx="12192000" cy="681036"/>
          </a:xfrm>
        </p:spPr>
        <p:txBody>
          <a:bodyPr>
            <a:normAutofit fontScale="90000"/>
          </a:bodyPr>
          <a:lstStyle/>
          <a:p>
            <a:r>
              <a:rPr lang="en-US" dirty="0"/>
              <a:t>What is a computational model?</a:t>
            </a:r>
          </a:p>
        </p:txBody>
      </p:sp>
      <p:pic>
        <p:nvPicPr>
          <p:cNvPr id="5" name="Picture 4" descr="Diagram&#10;&#10;Description automatically generated">
            <a:extLst>
              <a:ext uri="{FF2B5EF4-FFF2-40B4-BE49-F238E27FC236}">
                <a16:creationId xmlns:a16="http://schemas.microsoft.com/office/drawing/2014/main" id="{BB1BFB38-27B2-59B2-E806-0A49435C605D}"/>
              </a:ext>
            </a:extLst>
          </p:cNvPr>
          <p:cNvPicPr>
            <a:picLocks noChangeAspect="1"/>
          </p:cNvPicPr>
          <p:nvPr/>
        </p:nvPicPr>
        <p:blipFill rotWithShape="1">
          <a:blip r:embed="rId2">
            <a:extLst>
              <a:ext uri="{28A0092B-C50C-407E-A947-70E740481C1C}">
                <a14:useLocalDpi xmlns:a14="http://schemas.microsoft.com/office/drawing/2010/main" val="0"/>
              </a:ext>
            </a:extLst>
          </a:blip>
          <a:srcRect l="3644" t="8339" r="6045"/>
          <a:stretch/>
        </p:blipFill>
        <p:spPr>
          <a:xfrm>
            <a:off x="2127042" y="1447356"/>
            <a:ext cx="7529358" cy="3669010"/>
          </a:xfrm>
          <a:prstGeom prst="rect">
            <a:avLst/>
          </a:prstGeom>
        </p:spPr>
      </p:pic>
      <p:sp>
        <p:nvSpPr>
          <p:cNvPr id="3" name="Rectangle 2">
            <a:extLst>
              <a:ext uri="{FF2B5EF4-FFF2-40B4-BE49-F238E27FC236}">
                <a16:creationId xmlns:a16="http://schemas.microsoft.com/office/drawing/2014/main" id="{7F89A5EF-D548-34E5-B61B-1CF7ADD57314}"/>
              </a:ext>
            </a:extLst>
          </p:cNvPr>
          <p:cNvSpPr/>
          <p:nvPr/>
        </p:nvSpPr>
        <p:spPr>
          <a:xfrm>
            <a:off x="2127042" y="2499484"/>
            <a:ext cx="2120592" cy="1282387"/>
          </a:xfrm>
          <a:prstGeom prst="rect">
            <a:avLst/>
          </a:prstGeom>
          <a:solidFill>
            <a:schemeClr val="bg1"/>
          </a:solidFill>
          <a:ln w="5715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Complex physical system</a:t>
            </a:r>
          </a:p>
        </p:txBody>
      </p:sp>
      <p:sp>
        <p:nvSpPr>
          <p:cNvPr id="6" name="Rectangle 5">
            <a:extLst>
              <a:ext uri="{FF2B5EF4-FFF2-40B4-BE49-F238E27FC236}">
                <a16:creationId xmlns:a16="http://schemas.microsoft.com/office/drawing/2014/main" id="{2672328B-BF17-7B3D-741B-C7065EA256C2}"/>
              </a:ext>
            </a:extLst>
          </p:cNvPr>
          <p:cNvSpPr/>
          <p:nvPr/>
        </p:nvSpPr>
        <p:spPr>
          <a:xfrm>
            <a:off x="4748863" y="2499483"/>
            <a:ext cx="2120592" cy="1282387"/>
          </a:xfrm>
          <a:prstGeom prst="rect">
            <a:avLst/>
          </a:prstGeom>
          <a:solidFill>
            <a:schemeClr val="bg1"/>
          </a:solidFill>
          <a:ln w="57150">
            <a:solidFill>
              <a:srgbClr val="0070C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Mathematical model</a:t>
            </a:r>
          </a:p>
        </p:txBody>
      </p:sp>
      <p:sp>
        <p:nvSpPr>
          <p:cNvPr id="7" name="Rectangle 6">
            <a:extLst>
              <a:ext uri="{FF2B5EF4-FFF2-40B4-BE49-F238E27FC236}">
                <a16:creationId xmlns:a16="http://schemas.microsoft.com/office/drawing/2014/main" id="{558A868E-D6BD-9716-33CA-7047B47C233A}"/>
              </a:ext>
            </a:extLst>
          </p:cNvPr>
          <p:cNvSpPr/>
          <p:nvPr/>
        </p:nvSpPr>
        <p:spPr>
          <a:xfrm>
            <a:off x="7370684" y="2499483"/>
            <a:ext cx="2477772" cy="1282387"/>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Computational model</a:t>
            </a:r>
          </a:p>
        </p:txBody>
      </p:sp>
      <p:sp>
        <p:nvSpPr>
          <p:cNvPr id="9" name="TextBox 8">
            <a:extLst>
              <a:ext uri="{FF2B5EF4-FFF2-40B4-BE49-F238E27FC236}">
                <a16:creationId xmlns:a16="http://schemas.microsoft.com/office/drawing/2014/main" id="{0E0FAD1D-E7BF-087D-F280-9C9F89729C4C}"/>
              </a:ext>
            </a:extLst>
          </p:cNvPr>
          <p:cNvSpPr txBox="1"/>
          <p:nvPr/>
        </p:nvSpPr>
        <p:spPr>
          <a:xfrm>
            <a:off x="2999536" y="1376897"/>
            <a:ext cx="2496196" cy="461665"/>
          </a:xfrm>
          <a:prstGeom prst="rect">
            <a:avLst/>
          </a:prstGeom>
          <a:solidFill>
            <a:schemeClr val="bg1"/>
          </a:solidFill>
        </p:spPr>
        <p:txBody>
          <a:bodyPr wrap="none" rtlCol="0">
            <a:spAutoFit/>
          </a:bodyPr>
          <a:lstStyle/>
          <a:p>
            <a:r>
              <a:rPr lang="en-US" sz="2400" dirty="0">
                <a:latin typeface="Arial" panose="020B0604020202020204" pitchFamily="34" charset="0"/>
                <a:cs typeface="Arial" panose="020B0604020202020204" pitchFamily="34" charset="0"/>
              </a:rPr>
              <a:t>Approximated by</a:t>
            </a:r>
          </a:p>
        </p:txBody>
      </p:sp>
      <p:sp>
        <p:nvSpPr>
          <p:cNvPr id="10" name="TextBox 9">
            <a:extLst>
              <a:ext uri="{FF2B5EF4-FFF2-40B4-BE49-F238E27FC236}">
                <a16:creationId xmlns:a16="http://schemas.microsoft.com/office/drawing/2014/main" id="{BBE3A2F7-1384-4B06-FFA9-EFCD0BDE865D}"/>
              </a:ext>
            </a:extLst>
          </p:cNvPr>
          <p:cNvSpPr txBox="1"/>
          <p:nvPr/>
        </p:nvSpPr>
        <p:spPr>
          <a:xfrm>
            <a:off x="5818816" y="961398"/>
            <a:ext cx="3103735" cy="830997"/>
          </a:xfrm>
          <a:prstGeom prst="rect">
            <a:avLst/>
          </a:prstGeom>
          <a:solidFill>
            <a:schemeClr val="bg1"/>
          </a:solidFill>
        </p:spPr>
        <p:txBody>
          <a:bodyPr wrap="none" rtlCol="0">
            <a:spAutoFit/>
          </a:bodyPr>
          <a:lstStyle/>
          <a:p>
            <a:r>
              <a:rPr lang="en-US" sz="2400" dirty="0">
                <a:latin typeface="Arial" panose="020B0604020202020204" pitchFamily="34" charset="0"/>
                <a:cs typeface="Arial" panose="020B0604020202020204" pitchFamily="34" charset="0"/>
              </a:rPr>
              <a:t>+ Numerical methods</a:t>
            </a:r>
          </a:p>
          <a:p>
            <a:r>
              <a:rPr lang="en-US" sz="2400" dirty="0">
                <a:latin typeface="Arial" panose="020B0604020202020204" pitchFamily="34" charset="0"/>
                <a:cs typeface="Arial" panose="020B0604020202020204" pitchFamily="34" charset="0"/>
              </a:rPr>
              <a:t>+ Computer science</a:t>
            </a:r>
          </a:p>
        </p:txBody>
      </p:sp>
      <p:sp>
        <p:nvSpPr>
          <p:cNvPr id="11" name="TextBox 10">
            <a:extLst>
              <a:ext uri="{FF2B5EF4-FFF2-40B4-BE49-F238E27FC236}">
                <a16:creationId xmlns:a16="http://schemas.microsoft.com/office/drawing/2014/main" id="{1F6323F1-529D-AF49-428D-18534ECE99D2}"/>
              </a:ext>
            </a:extLst>
          </p:cNvPr>
          <p:cNvSpPr txBox="1"/>
          <p:nvPr/>
        </p:nvSpPr>
        <p:spPr>
          <a:xfrm>
            <a:off x="6035770" y="4537118"/>
            <a:ext cx="2477772" cy="830997"/>
          </a:xfrm>
          <a:prstGeom prst="rect">
            <a:avLst/>
          </a:prstGeom>
          <a:solidFill>
            <a:schemeClr val="bg1"/>
          </a:solidFill>
        </p:spPr>
        <p:txBody>
          <a:bodyPr wrap="square" rtlCol="0">
            <a:spAutoFit/>
          </a:bodyPr>
          <a:lstStyle/>
          <a:p>
            <a:pPr algn="ctr"/>
            <a:r>
              <a:rPr lang="en-US" sz="2400" dirty="0">
                <a:latin typeface="Arial" panose="020B0604020202020204" pitchFamily="34" charset="0"/>
                <a:cs typeface="Arial" panose="020B0604020202020204" pitchFamily="34" charset="0"/>
              </a:rPr>
              <a:t>Calculates results of</a:t>
            </a:r>
          </a:p>
        </p:txBody>
      </p:sp>
      <p:sp>
        <p:nvSpPr>
          <p:cNvPr id="12" name="TextBox 11">
            <a:extLst>
              <a:ext uri="{FF2B5EF4-FFF2-40B4-BE49-F238E27FC236}">
                <a16:creationId xmlns:a16="http://schemas.microsoft.com/office/drawing/2014/main" id="{72B1A6E0-B692-B081-E6CB-498641555765}"/>
              </a:ext>
            </a:extLst>
          </p:cNvPr>
          <p:cNvSpPr txBox="1"/>
          <p:nvPr/>
        </p:nvSpPr>
        <p:spPr>
          <a:xfrm>
            <a:off x="3187338" y="4537118"/>
            <a:ext cx="2404942" cy="830997"/>
          </a:xfrm>
          <a:prstGeom prst="rect">
            <a:avLst/>
          </a:prstGeom>
          <a:solidFill>
            <a:schemeClr val="bg1"/>
          </a:solidFill>
        </p:spPr>
        <p:txBody>
          <a:bodyPr wrap="square" rtlCol="0">
            <a:spAutoFit/>
          </a:bodyPr>
          <a:lstStyle/>
          <a:p>
            <a:pPr algn="ctr"/>
            <a:r>
              <a:rPr lang="en-US" sz="2400" dirty="0">
                <a:latin typeface="Arial" panose="020B0604020202020204" pitchFamily="34" charset="0"/>
                <a:cs typeface="Arial" panose="020B0604020202020204" pitchFamily="34" charset="0"/>
              </a:rPr>
              <a:t>Explains and/or predicts</a:t>
            </a:r>
          </a:p>
        </p:txBody>
      </p:sp>
      <p:pic>
        <p:nvPicPr>
          <p:cNvPr id="22" name="Graphic 21" descr="Programmer female with solid fill">
            <a:extLst>
              <a:ext uri="{FF2B5EF4-FFF2-40B4-BE49-F238E27FC236}">
                <a16:creationId xmlns:a16="http://schemas.microsoft.com/office/drawing/2014/main" id="{D79DAF50-6449-43F8-92B4-9EBAAA4E9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4715" y="3122254"/>
            <a:ext cx="571099" cy="571099"/>
          </a:xfrm>
          <a:prstGeom prst="rect">
            <a:avLst/>
          </a:prstGeom>
        </p:spPr>
      </p:pic>
      <p:sp>
        <p:nvSpPr>
          <p:cNvPr id="16" name="Content Placeholder 2">
            <a:extLst>
              <a:ext uri="{FF2B5EF4-FFF2-40B4-BE49-F238E27FC236}">
                <a16:creationId xmlns:a16="http://schemas.microsoft.com/office/drawing/2014/main" id="{1683E227-25E7-80CD-7A84-8970ED70370D}"/>
              </a:ext>
            </a:extLst>
          </p:cNvPr>
          <p:cNvSpPr>
            <a:spLocks noGrp="1"/>
          </p:cNvSpPr>
          <p:nvPr>
            <p:ph idx="1"/>
          </p:nvPr>
        </p:nvSpPr>
        <p:spPr>
          <a:xfrm>
            <a:off x="418079" y="5648478"/>
            <a:ext cx="11355842" cy="1048863"/>
          </a:xfrm>
        </p:spPr>
        <p:txBody>
          <a:bodyPr>
            <a:normAutofit/>
          </a:bodyPr>
          <a:lstStyle/>
          <a:p>
            <a:r>
              <a:rPr lang="en-US" sz="2400" dirty="0"/>
              <a:t>Examples: weather forecasting, flight simulators, </a:t>
            </a:r>
            <a:r>
              <a:rPr lang="en-US" dirty="0"/>
              <a:t>fluid flow </a:t>
            </a:r>
          </a:p>
          <a:p>
            <a:r>
              <a:rPr lang="en-US" sz="2400" dirty="0"/>
              <a:t>Frequently used to design and test laboratory experiments</a:t>
            </a:r>
          </a:p>
        </p:txBody>
      </p:sp>
    </p:spTree>
    <p:extLst>
      <p:ext uri="{BB962C8B-B14F-4D97-AF65-F5344CB8AC3E}">
        <p14:creationId xmlns:p14="http://schemas.microsoft.com/office/powerpoint/2010/main" val="1640905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94CC6-6F92-6A1E-D5D7-AC301E032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EB7FC-5358-7B87-283F-FD70E4C8B65E}"/>
              </a:ext>
            </a:extLst>
          </p:cNvPr>
          <p:cNvSpPr>
            <a:spLocks noGrp="1"/>
          </p:cNvSpPr>
          <p:nvPr>
            <p:ph type="title"/>
          </p:nvPr>
        </p:nvSpPr>
        <p:spPr/>
        <p:txBody>
          <a:bodyPr>
            <a:normAutofit fontScale="90000"/>
          </a:bodyPr>
          <a:lstStyle/>
          <a:p>
            <a:r>
              <a:rPr lang="en-US" dirty="0" err="1"/>
              <a:t>Saltelli</a:t>
            </a:r>
            <a:r>
              <a:rPr lang="en-US" dirty="0"/>
              <a:t> Approach – With variance deconvolution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01B57B3-919A-FD54-4849-61C4729D5259}"/>
                  </a:ext>
                </a:extLst>
              </p:cNvPr>
              <p:cNvSpPr txBox="1"/>
              <p:nvPr/>
            </p:nvSpPr>
            <p:spPr>
              <a:xfrm>
                <a:off x="548315" y="1406785"/>
                <a:ext cx="11095359" cy="1483676"/>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𝑆</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r>
                                <a:rPr lang="en-US" sz="2400" b="0" i="1" smtClean="0">
                                  <a:solidFill>
                                    <a:schemeClr val="tx1"/>
                                  </a:solidFill>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𝐵</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m:t>
                                          </m:r>
                                        </m:e>
                                      </m:d>
                                    </m:e>
                                    <m:sub>
                                      <m:r>
                                        <a:rPr lang="en-US" sz="2400" b="0" i="1" smtClean="0">
                                          <a:solidFill>
                                            <a:schemeClr val="tx1"/>
                                          </a:solidFill>
                                          <a:latin typeface="Cambria Math" panose="02040503050406030204" pitchFamily="18" charset="0"/>
                                        </a:rPr>
                                        <m:t>𝑣</m:t>
                                      </m:r>
                                    </m:sub>
                                  </m:sSub>
                                </m:e>
                              </m:d>
                            </m:e>
                          </m:nary>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𝜂</m:t>
                                  </m:r>
                                </m:sub>
                              </m:sSub>
                            </m:den>
                          </m:f>
                          <m:sSub>
                            <m:sSubPr>
                              <m:ctrlPr>
                                <a:rPr lang="en-US" sz="2400" b="0" i="1" smtClean="0">
                                  <a:latin typeface="Cambria Math" panose="02040503050406030204" pitchFamily="18" charset="0"/>
                                </a:rPr>
                              </m:ctrlPr>
                            </m:sSubPr>
                            <m:e>
                              <m:d>
                                <m:dPr>
                                  <m:begChr m:val="⟨"/>
                                  <m:endChr m:val="⟩"/>
                                  <m:ctrlPr>
                                    <a:rPr lang="en-US" sz="2400" b="0" i="1" smtClean="0">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ea typeface="Cambria Math" panose="02040503050406030204" pitchFamily="18" charset="0"/>
                                        </a:rPr>
                                      </m:ctrlPr>
                                    </m:sSub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𝜎</m:t>
                                          </m:r>
                                        </m:e>
                                      </m:acc>
                                    </m:e>
                                    <m:sub>
                                      <m:r>
                                        <a:rPr lang="en-US" sz="2400" b="0" i="1" smtClean="0">
                                          <a:solidFill>
                                            <a:schemeClr val="tx1"/>
                                          </a:solidFill>
                                          <a:latin typeface="Cambria Math" panose="02040503050406030204" pitchFamily="18" charset="0"/>
                                          <a:ea typeface="Cambria Math" panose="02040503050406030204" pitchFamily="18" charset="0"/>
                                        </a:rPr>
                                        <m:t>𝜂</m:t>
                                      </m:r>
                                    </m:sub>
                                    <m:sup>
                                      <m:r>
                                        <a:rPr lang="en-US" sz="2400" b="0" i="1" smtClean="0">
                                          <a:solidFill>
                                            <a:schemeClr val="tx1"/>
                                          </a:solidFill>
                                          <a:latin typeface="Cambria Math" panose="02040503050406030204" pitchFamily="18" charset="0"/>
                                          <a:ea typeface="Cambria Math" panose="02040503050406030204" pitchFamily="18" charset="0"/>
                                        </a:rPr>
                                        <m:t>2</m:t>
                                      </m:r>
                                    </m:sup>
                                  </m:sSubSup>
                                </m:e>
                              </m:d>
                            </m:e>
                            <m:sub>
                              <m:r>
                                <a:rPr lang="en-US" sz="2400" b="0" i="1" smtClean="0">
                                  <a:latin typeface="Cambria Math" panose="02040503050406030204" pitchFamily="18" charset="0"/>
                                </a:rPr>
                                <m:t>(</m:t>
                              </m:r>
                              <m:r>
                                <a:rPr lang="en-US" sz="2400" b="0" i="1" smtClean="0">
                                  <a:latin typeface="Cambria Math" panose="02040503050406030204" pitchFamily="18" charset="0"/>
                                </a:rPr>
                                <m:t>𝐴𝐵</m:t>
                              </m:r>
                              <m:r>
                                <a:rPr lang="en-US" sz="2400" b="0" i="1" smtClean="0">
                                  <a:latin typeface="Cambria Math" panose="02040503050406030204" pitchFamily="18" charset="0"/>
                                </a:rPr>
                                <m:t>)</m:t>
                              </m:r>
                            </m:sub>
                          </m:sSub>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𝑆</m:t>
                              </m:r>
                            </m:e>
                          </m:acc>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𝑉𝐷</m:t>
                          </m:r>
                        </m:sub>
                      </m:sSub>
                      <m:r>
                        <a:rPr lang="en-US" sz="2400" b="0" i="1" smtClean="0">
                          <a:solidFill>
                            <a:schemeClr val="tx1"/>
                          </a:solidFill>
                          <a:latin typeface="Cambria Math" panose="02040503050406030204" pitchFamily="18" charset="0"/>
                        </a:rPr>
                        <m:t> </m:t>
                      </m:r>
                    </m:oMath>
                  </m:oMathPara>
                </a14:m>
                <a:endParaRPr lang="en-US" sz="2400" dirty="0">
                  <a:solidFill>
                    <a:schemeClr val="tx1"/>
                  </a:solidFill>
                </a:endParaRPr>
              </a:p>
            </p:txBody>
          </p:sp>
        </mc:Choice>
        <mc:Fallback>
          <p:sp>
            <p:nvSpPr>
              <p:cNvPr id="5" name="TextBox 4">
                <a:extLst>
                  <a:ext uri="{FF2B5EF4-FFF2-40B4-BE49-F238E27FC236}">
                    <a16:creationId xmlns:a16="http://schemas.microsoft.com/office/drawing/2014/main" id="{101B57B3-919A-FD54-4849-61C4729D5259}"/>
                  </a:ext>
                </a:extLst>
              </p:cNvPr>
              <p:cNvSpPr txBox="1">
                <a:spLocks noRot="1" noChangeAspect="1" noMove="1" noResize="1" noEditPoints="1" noAdjustHandles="1" noChangeArrowheads="1" noChangeShapeType="1" noTextEdit="1"/>
              </p:cNvSpPr>
              <p:nvPr/>
            </p:nvSpPr>
            <p:spPr>
              <a:xfrm>
                <a:off x="548315" y="1406785"/>
                <a:ext cx="11095359" cy="1483676"/>
              </a:xfrm>
              <a:prstGeom prst="rect">
                <a:avLst/>
              </a:prstGeom>
              <a:blipFill>
                <a:blip r:embed="rId2"/>
                <a:stretch>
                  <a:fillRect t="-32203" b="-508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E93EF89-B6DB-DE2C-A5C4-143EEE505F0F}"/>
                  </a:ext>
                </a:extLst>
              </p:cNvPr>
              <p:cNvSpPr txBox="1"/>
              <p:nvPr/>
            </p:nvSpPr>
            <p:spPr>
              <a:xfrm>
                <a:off x="548316" y="3616211"/>
                <a:ext cx="11095359" cy="1510413"/>
              </a:xfrm>
              <a:prstGeom prst="rect">
                <a:avLst/>
              </a:prstGeom>
            </p:spPr>
            <p:txBody>
              <a:bodyPr vert="horz"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𝑇</m:t>
                          </m:r>
                        </m:e>
                        <m:sub>
                          <m:r>
                            <a:rPr lang="en-US" sz="2400" b="0" i="1" smtClean="0">
                              <a:solidFill>
                                <a:schemeClr val="tx1"/>
                              </a:solidFill>
                              <a:latin typeface="Cambria Math" panose="02040503050406030204" pitchFamily="18" charset="0"/>
                              <a:ea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m:t>
                      </m:r>
                      <m:f>
                        <m:fPr>
                          <m:ctrlPr>
                            <a:rPr lang="en-US" sz="2400" i="1">
                              <a:solidFill>
                                <a:schemeClr val="tx1"/>
                              </a:solidFill>
                              <a:latin typeface="Cambria Math" panose="02040503050406030204" pitchFamily="18" charset="0"/>
                              <a:ea typeface="Cambria Math" panose="02040503050406030204" pitchFamily="18" charset="0"/>
                            </a:rPr>
                          </m:ctrlPr>
                        </m:fPr>
                        <m:num>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i="1">
                                          <a:solidFill>
                                            <a:schemeClr val="tx1"/>
                                          </a:solidFill>
                                          <a:latin typeface="Cambria Math" panose="02040503050406030204" pitchFamily="18" charset="0"/>
                                          <a:ea typeface="Cambria Math" panose="02040503050406030204" pitchFamily="18" charset="0"/>
                                        </a:rPr>
                                        <m:t>𝑖</m:t>
                                      </m:r>
                                    </m:sub>
                                  </m:sSub>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𝜉</m:t>
                                      </m:r>
                                    </m:e>
                                    <m: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𝑖</m:t>
                                      </m:r>
                                    </m:sub>
                                  </m:sSub>
                                </m:e>
                              </m:d>
                            </m:e>
                          </m:d>
                        </m:num>
                        <m:den>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𝕍</m:t>
                              </m:r>
                            </m:e>
                            <m:sub>
                              <m:r>
                                <a:rPr lang="en-US" sz="2400" i="1">
                                  <a:solidFill>
                                    <a:schemeClr val="tx1"/>
                                  </a:solidFill>
                                  <a:latin typeface="Cambria Math" panose="02040503050406030204" pitchFamily="18" charset="0"/>
                                  <a:ea typeface="Cambria Math" panose="02040503050406030204" pitchFamily="18" charset="0"/>
                                </a:rPr>
                                <m:t>𝜉</m:t>
                              </m:r>
                            </m:sub>
                          </m:sSub>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r>
                                <a:rPr lang="en-US" sz="2400" i="1">
                                  <a:solidFill>
                                    <a:schemeClr val="tx1"/>
                                  </a:solidFill>
                                  <a:latin typeface="Cambria Math" panose="02040503050406030204" pitchFamily="18" charset="0"/>
                                  <a:ea typeface="Cambria Math" panose="02040503050406030204" pitchFamily="18" charset="0"/>
                                </a:rPr>
                                <m:t>𝑄</m:t>
                              </m:r>
                            </m:e>
                          </m:d>
                        </m:den>
                      </m:f>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1</m:t>
                              </m:r>
                            </m:num>
                            <m:den>
                              <m:r>
                                <a:rPr lang="en-US" sz="2400" b="0" i="1" smtClean="0">
                                  <a:solidFill>
                                    <a:schemeClr val="tx1"/>
                                  </a:solidFill>
                                  <a:latin typeface="Cambria Math" panose="02040503050406030204" pitchFamily="18" charset="0"/>
                                </a:rPr>
                                <m:t>2</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den>
                          </m:f>
                          <m:nary>
                            <m:naryPr>
                              <m:chr m:val="∑"/>
                              <m:ctrlPr>
                                <a:rPr lang="en-US" sz="2400" b="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𝑣</m:t>
                              </m:r>
                              <m:r>
                                <a:rPr lang="en-US" sz="2400" b="0" i="1" smtClean="0">
                                  <a:solidFill>
                                    <a:schemeClr val="tx1"/>
                                  </a:solidFill>
                                  <a:latin typeface="Cambria Math" panose="02040503050406030204" pitchFamily="18" charset="0"/>
                                </a:rPr>
                                <m:t>=1</m:t>
                              </m:r>
                            </m:sub>
                            <m:sup>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𝑁</m:t>
                                  </m:r>
                                </m:e>
                                <m:sub>
                                  <m:r>
                                    <a:rPr lang="en-US" sz="2400" b="0" i="1" smtClean="0">
                                      <a:solidFill>
                                        <a:schemeClr val="tx1"/>
                                      </a:solidFill>
                                      <a:latin typeface="Cambria Math" panose="02040503050406030204" pitchFamily="18" charset="0"/>
                                    </a:rPr>
                                    <m:t>𝜉</m:t>
                                  </m:r>
                                </m:sub>
                              </m:sSub>
                            </m:sup>
                            <m:e>
                              <m:sSup>
                                <m:sSupPr>
                                  <m:ctrlPr>
                                    <a:rPr lang="en-US" sz="2400" b="0" i="1" smtClean="0">
                                      <a:solidFill>
                                        <a:schemeClr val="tx1"/>
                                      </a:solidFill>
                                      <a:latin typeface="Cambria Math" panose="02040503050406030204" pitchFamily="18" charset="0"/>
                                    </a:rPr>
                                  </m:ctrlPr>
                                </m:sSupPr>
                                <m:e>
                                  <m:d>
                                    <m:dPr>
                                      <m:begChr m:val="["/>
                                      <m:endChr m:val="]"/>
                                      <m:ctrlPr>
                                        <a:rPr lang="en-US" sz="2400" b="0" i="1" smtClean="0">
                                          <a:solidFill>
                                            <a:schemeClr val="tx1"/>
                                          </a:solidFill>
                                          <a:latin typeface="Cambria Math" panose="02040503050406030204" pitchFamily="18" charset="0"/>
                                        </a:rPr>
                                      </m:ctrlPr>
                                    </m:dPr>
                                    <m:e>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𝐵</m:t>
                                                  </m:r>
                                                </m:e>
                                                <m:sub>
                                                  <m:r>
                                                    <a:rPr lang="en-US" sz="2400" b="0" i="1" smtClean="0">
                                                      <a:solidFill>
                                                        <a:schemeClr val="tx1"/>
                                                      </a:solidFill>
                                                      <a:latin typeface="Cambria Math" panose="02040503050406030204" pitchFamily="18" charset="0"/>
                                                    </a:rPr>
                                                    <m:t>𝐴</m:t>
                                                  </m:r>
                                                </m:sub>
                                                <m:sup>
                                                  <m:r>
                                                    <a:rPr lang="en-US" sz="2400" b="0" i="1" smtClean="0">
                                                      <a:solidFill>
                                                        <a:schemeClr val="tx1"/>
                                                      </a:solidFill>
                                                      <a:latin typeface="Cambria Math" panose="02040503050406030204" pitchFamily="18" charset="0"/>
                                                    </a:rPr>
                                                    <m:t>𝑖</m:t>
                                                  </m:r>
                                                </m:sup>
                                              </m:sSubSup>
                                            </m:e>
                                          </m:d>
                                        </m:e>
                                        <m:sub>
                                          <m:r>
                                            <a:rPr lang="en-US" sz="2400" b="0" i="1" smtClean="0">
                                              <a:solidFill>
                                                <a:schemeClr val="tx1"/>
                                              </a:solidFill>
                                              <a:latin typeface="Cambria Math" panose="02040503050406030204" pitchFamily="18" charset="0"/>
                                            </a:rPr>
                                            <m:t>𝑣</m:t>
                                          </m:r>
                                        </m:sub>
                                      </m:sSub>
                                      <m:r>
                                        <a:rPr lang="en-US" sz="2400" b="0" i="1" smtClean="0">
                                          <a:solidFill>
                                            <a:schemeClr val="tx1"/>
                                          </a:solidFill>
                                          <a:latin typeface="Cambria Math" panose="02040503050406030204" pitchFamily="18" charset="0"/>
                                        </a:rPr>
                                        <m:t>−</m:t>
                                      </m:r>
                                      <m:acc>
                                        <m:accPr>
                                          <m:chr m:val="̃"/>
                                          <m:ctrlPr>
                                            <a:rPr lang="en-US" sz="2400" b="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𝑄</m:t>
                                          </m:r>
                                        </m:e>
                                      </m:acc>
                                      <m:sSub>
                                        <m:sSubPr>
                                          <m:ctrlPr>
                                            <a:rPr lang="en-US" sz="2400" b="0" i="1" smtClean="0">
                                              <a:solidFill>
                                                <a:schemeClr val="tx1"/>
                                              </a:solidFill>
                                              <a:latin typeface="Cambria Math" panose="02040503050406030204" pitchFamily="18" charset="0"/>
                                            </a:rPr>
                                          </m:ctrlPr>
                                        </m:sSub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e>
                                        <m:sub>
                                          <m:r>
                                            <a:rPr lang="en-US" sz="2400" b="0" i="1" smtClean="0">
                                              <a:solidFill>
                                                <a:schemeClr val="tx1"/>
                                              </a:solidFill>
                                              <a:latin typeface="Cambria Math" panose="02040503050406030204" pitchFamily="18" charset="0"/>
                                            </a:rPr>
                                            <m:t>𝑣</m:t>
                                          </m:r>
                                        </m:sub>
                                      </m:sSub>
                                    </m:e>
                                  </m:d>
                                </m:e>
                                <m:sup>
                                  <m:r>
                                    <a:rPr lang="en-US" sz="2400" b="0" i="1" smtClean="0">
                                      <a:solidFill>
                                        <a:schemeClr val="tx1"/>
                                      </a:solidFill>
                                      <a:latin typeface="Cambria Math" panose="02040503050406030204" pitchFamily="18" charset="0"/>
                                    </a:rPr>
                                    <m:t>2</m:t>
                                  </m:r>
                                </m:sup>
                              </m:sSup>
                            </m:e>
                          </m:nary>
                          <m:r>
                            <a:rPr lang="en-US" sz="2400" b="0" i="1" smtClean="0">
                              <a:solidFill>
                                <a:schemeClr val="tx1"/>
                              </a:solidFill>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𝜂</m:t>
                                  </m:r>
                                </m:sub>
                              </m:sSub>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𝐴</m:t>
                                  </m:r>
                                </m:sub>
                                <m:sup>
                                  <m:r>
                                    <a:rPr lang="en-US" sz="2400" b="0" i="1" smtClean="0">
                                      <a:latin typeface="Cambria Math" panose="02040503050406030204" pitchFamily="18" charset="0"/>
                                    </a:rPr>
                                    <m:t>𝑖</m:t>
                                  </m:r>
                                </m:sup>
                              </m:sSubSup>
                              <m:r>
                                <a:rPr lang="en-US" sz="2400" i="1">
                                  <a:latin typeface="Cambria Math" panose="02040503050406030204" pitchFamily="18" charset="0"/>
                                </a:rPr>
                                <m:t>𝐵</m:t>
                              </m:r>
                              <m:r>
                                <a:rPr lang="en-US" sz="2400" i="1">
                                  <a:latin typeface="Cambria Math" panose="02040503050406030204" pitchFamily="18" charset="0"/>
                                </a:rPr>
                                <m:t>)</m:t>
                              </m:r>
                            </m:sub>
                          </m:sSub>
                        </m:num>
                        <m:den>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den>
                          </m:f>
                          <m:sSup>
                            <m:sSupPr>
                              <m:ctrlPr>
                                <a:rPr lang="en-US" sz="2400" b="0" i="1" smtClean="0">
                                  <a:latin typeface="Cambria Math" panose="02040503050406030204" pitchFamily="18" charset="0"/>
                                </a:rPr>
                              </m:ctrlPr>
                            </m:sSup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𝑣</m:t>
                                  </m:r>
                                  <m:r>
                                    <a:rPr lang="en-US" sz="2400" i="1">
                                      <a:latin typeface="Cambria Math" panose="02040503050406030204" pitchFamily="18" charset="0"/>
                                    </a:rPr>
                                    <m:t>=1</m:t>
                                  </m:r>
                                </m:sub>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sup>
                                <m:e>
                                  <m:d>
                                    <m:dPr>
                                      <m:begChr m:val="["/>
                                      <m:endChr m:val="]"/>
                                      <m:ctrlPr>
                                        <a:rPr lang="en-US" sz="2400" i="1">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𝐴</m:t>
                                              </m:r>
                                            </m:e>
                                          </m:d>
                                        </m:e>
                                        <m:sub>
                                          <m:r>
                                            <a:rPr lang="en-US" sz="2400" i="1">
                                              <a:latin typeface="Cambria Math" panose="02040503050406030204" pitchFamily="18" charset="0"/>
                                            </a:rPr>
                                            <m:t>𝑣</m:t>
                                          </m:r>
                                        </m:sub>
                                      </m:sSub>
                                      <m:r>
                                        <a:rPr lang="en-US" sz="2400" i="1">
                                          <a:latin typeface="Cambria Math" panose="02040503050406030204" pitchFamily="18" charset="0"/>
                                        </a:rPr>
                                        <m:t>−</m:t>
                                      </m:r>
                                      <m:acc>
                                        <m:accPr>
                                          <m:chr m:val="̃"/>
                                          <m:ctrlPr>
                                            <a:rPr lang="en-US" sz="2400" b="0" i="1" smtClean="0">
                                              <a:latin typeface="Cambria Math" panose="02040503050406030204" pitchFamily="18" charset="0"/>
                                            </a:rPr>
                                          </m:ctrlPr>
                                        </m:accPr>
                                        <m:e>
                                          <m:r>
                                            <a:rPr lang="en-US" sz="2400" i="1">
                                              <a:latin typeface="Cambria Math" panose="02040503050406030204" pitchFamily="18" charset="0"/>
                                            </a:rPr>
                                            <m:t>𝑄</m:t>
                                          </m:r>
                                        </m:e>
                                      </m:acc>
                                      <m:sSub>
                                        <m:sSubPr>
                                          <m:ctrlPr>
                                            <a:rPr lang="en-US" sz="2400" i="1">
                                              <a:latin typeface="Cambria Math" panose="02040503050406030204" pitchFamily="18" charset="0"/>
                                            </a:rPr>
                                          </m:ctrlPr>
                                        </m:sSubPr>
                                        <m:e>
                                          <m:d>
                                            <m:dPr>
                                              <m:ctrlPr>
                                                <a:rPr lang="en-US" sz="2400" i="1">
                                                  <a:latin typeface="Cambria Math" panose="02040503050406030204" pitchFamily="18" charset="0"/>
                                                </a:rPr>
                                              </m:ctrlPr>
                                            </m:dPr>
                                            <m:e>
                                              <m:r>
                                                <a:rPr lang="en-US" sz="2400" b="0" i="1" smtClean="0">
                                                  <a:latin typeface="Cambria Math" panose="02040503050406030204" pitchFamily="18" charset="0"/>
                                                </a:rPr>
                                                <m:t>𝐵</m:t>
                                              </m:r>
                                            </m:e>
                                          </m:d>
                                        </m:e>
                                        <m:sub>
                                          <m:r>
                                            <a:rPr lang="en-US" sz="2400" i="1">
                                              <a:latin typeface="Cambria Math" panose="02040503050406030204" pitchFamily="18" charset="0"/>
                                            </a:rPr>
                                            <m:t>𝑣</m:t>
                                          </m:r>
                                        </m:sub>
                                      </m:sSub>
                                    </m:e>
                                  </m:d>
                                </m:e>
                              </m:nary>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𝜂</m:t>
                                  </m:r>
                                </m:sub>
                              </m:sSub>
                            </m:den>
                          </m:f>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ea typeface="Cambria Math" panose="02040503050406030204" pitchFamily="18" charset="0"/>
                                        </a:rPr>
                                        <m:t>𝜂</m:t>
                                      </m:r>
                                    </m:sub>
                                    <m:sup>
                                      <m:r>
                                        <a:rPr lang="en-US" sz="2400" i="1">
                                          <a:latin typeface="Cambria Math" panose="02040503050406030204" pitchFamily="18" charset="0"/>
                                          <a:ea typeface="Cambria Math" panose="02040503050406030204" pitchFamily="18" charset="0"/>
                                        </a:rPr>
                                        <m:t>2</m:t>
                                      </m:r>
                                    </m:sup>
                                  </m:sSubSup>
                                </m:e>
                              </m:d>
                            </m:e>
                            <m:sub>
                              <m:r>
                                <a:rPr lang="en-US" sz="2400" i="1">
                                  <a:latin typeface="Cambria Math" panose="02040503050406030204" pitchFamily="18" charset="0"/>
                                </a:rPr>
                                <m:t>(</m:t>
                              </m:r>
                              <m:r>
                                <a:rPr lang="en-US" sz="2400" i="1">
                                  <a:latin typeface="Cambria Math" panose="02040503050406030204" pitchFamily="18" charset="0"/>
                                </a:rPr>
                                <m:t>𝐴𝐵</m:t>
                              </m:r>
                              <m:r>
                                <a:rPr lang="en-US" sz="2400" i="1">
                                  <a:latin typeface="Cambria Math" panose="02040503050406030204" pitchFamily="18" charset="0"/>
                                </a:rPr>
                                <m:t>)</m:t>
                              </m:r>
                            </m:sub>
                          </m:sSub>
                        </m:den>
                      </m:f>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𝑇</m:t>
                              </m:r>
                            </m:e>
                          </m:acc>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𝑉𝐷</m:t>
                          </m:r>
                        </m:sub>
                      </m:sSub>
                    </m:oMath>
                  </m:oMathPara>
                </a14:m>
                <a:endParaRPr lang="en-US" sz="2400" dirty="0">
                  <a:solidFill>
                    <a:schemeClr val="tx1"/>
                  </a:solidFill>
                </a:endParaRPr>
              </a:p>
            </p:txBody>
          </p:sp>
        </mc:Choice>
        <mc:Fallback>
          <p:sp>
            <p:nvSpPr>
              <p:cNvPr id="10" name="TextBox 9">
                <a:extLst>
                  <a:ext uri="{FF2B5EF4-FFF2-40B4-BE49-F238E27FC236}">
                    <a16:creationId xmlns:a16="http://schemas.microsoft.com/office/drawing/2014/main" id="{CE93EF89-B6DB-DE2C-A5C4-143EEE505F0F}"/>
                  </a:ext>
                </a:extLst>
              </p:cNvPr>
              <p:cNvSpPr txBox="1">
                <a:spLocks noRot="1" noChangeAspect="1" noMove="1" noResize="1" noEditPoints="1" noAdjustHandles="1" noChangeArrowheads="1" noChangeShapeType="1" noTextEdit="1"/>
              </p:cNvSpPr>
              <p:nvPr/>
            </p:nvSpPr>
            <p:spPr>
              <a:xfrm>
                <a:off x="548316" y="3616211"/>
                <a:ext cx="11095359" cy="1510413"/>
              </a:xfrm>
              <a:prstGeom prst="rect">
                <a:avLst/>
              </a:prstGeom>
              <a:blipFill>
                <a:blip r:embed="rId3"/>
                <a:stretch>
                  <a:fillRect t="-30833"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6">
                <a:extLst>
                  <a:ext uri="{FF2B5EF4-FFF2-40B4-BE49-F238E27FC236}">
                    <a16:creationId xmlns:a16="http://schemas.microsoft.com/office/drawing/2014/main" id="{CEB43BDA-3B1B-3623-ED97-C1C49BE04E02}"/>
                  </a:ext>
                </a:extLst>
              </p:cNvPr>
              <p:cNvSpPr>
                <a:spLocks noGrp="1"/>
              </p:cNvSpPr>
              <p:nvPr>
                <p:ph idx="1"/>
              </p:nvPr>
            </p:nvSpPr>
            <p:spPr>
              <a:xfrm>
                <a:off x="382814" y="5583886"/>
                <a:ext cx="11426372" cy="681037"/>
              </a:xfrm>
            </p:spPr>
            <p:txBody>
              <a:bodyPr/>
              <a:lstStyle/>
              <a:p>
                <a:r>
                  <a:rPr lang="en-US" dirty="0"/>
                  <a:t>How do </a:t>
                </a:r>
                <a14:m>
                  <m:oMath xmlns:m="http://schemas.openxmlformats.org/officeDocument/2006/math">
                    <m:d>
                      <m:dPr>
                        <m:ctrlPr>
                          <a:rPr lang="en-US" b="0" i="0"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𝑆</m:t>
                                </m:r>
                              </m:e>
                            </m:acc>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𝑄</m:t>
                                </m:r>
                              </m:e>
                            </m:acc>
                          </m:sub>
                        </m:sSub>
                        <m:r>
                          <a:rPr lang="en-US" b="0" i="0" smtClean="0">
                            <a:solidFill>
                              <a:schemeClr val="tx1"/>
                            </a:solidFill>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b="0" i="1" smtClean="0">
                                    <a:latin typeface="Cambria Math" panose="02040503050406030204" pitchFamily="18" charset="0"/>
                                  </a:rPr>
                                  <m:t>𝑇</m:t>
                                </m:r>
                              </m:e>
                            </m:acc>
                          </m:e>
                          <m:sub>
                            <m:r>
                              <a:rPr lang="en-US" i="1">
                                <a:latin typeface="Cambria Math" panose="02040503050406030204" pitchFamily="18" charset="0"/>
                              </a:rPr>
                              <m:t>𝑖</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𝑄</m:t>
                                </m:r>
                              </m:e>
                            </m:acc>
                          </m:sub>
                        </m:sSub>
                      </m:e>
                    </m:d>
                  </m:oMath>
                </a14:m>
                <a:r>
                  <a:rPr lang="en-US" dirty="0"/>
                  <a:t> and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𝑉𝐷</m:t>
                            </m:r>
                            <m:r>
                              <a:rPr lang="en-US" i="1" smtClean="0">
                                <a:latin typeface="Cambria Math" panose="02040503050406030204" pitchFamily="18" charset="0"/>
                              </a:rPr>
                              <m:t> </m:t>
                            </m:r>
                          </m:sub>
                        </m:sSub>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𝑇</m:t>
                                </m:r>
                              </m:e>
                            </m:acc>
                          </m:e>
                          <m:sub>
                            <m:r>
                              <a:rPr lang="en-US" i="1">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𝑉𝐷</m:t>
                            </m:r>
                            <m:r>
                              <a:rPr lang="en-US" i="1" smtClean="0">
                                <a:latin typeface="Cambria Math" panose="02040503050406030204" pitchFamily="18" charset="0"/>
                              </a:rPr>
                              <m:t> </m:t>
                            </m:r>
                          </m:sub>
                        </m:sSub>
                      </m:e>
                    </m:d>
                  </m:oMath>
                </a14:m>
                <a:r>
                  <a:rPr lang="en-US" dirty="0"/>
                  <a:t> compare as estimators for </a:t>
                </a:r>
                <a14:m>
                  <m:oMath xmlns:m="http://schemas.openxmlformats.org/officeDocument/2006/math">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𝑖</m:t>
                            </m:r>
                          </m:sub>
                        </m:sSub>
                      </m:e>
                    </m:d>
                  </m:oMath>
                </a14:m>
                <a:r>
                  <a:rPr lang="en-US" dirty="0"/>
                  <a:t> ?</a:t>
                </a:r>
              </a:p>
            </p:txBody>
          </p:sp>
        </mc:Choice>
        <mc:Fallback>
          <p:sp>
            <p:nvSpPr>
              <p:cNvPr id="3" name="Content Placeholder 6">
                <a:extLst>
                  <a:ext uri="{FF2B5EF4-FFF2-40B4-BE49-F238E27FC236}">
                    <a16:creationId xmlns:a16="http://schemas.microsoft.com/office/drawing/2014/main" id="{CEB43BDA-3B1B-3623-ED97-C1C49BE04E02}"/>
                  </a:ext>
                </a:extLst>
              </p:cNvPr>
              <p:cNvSpPr>
                <a:spLocks noGrp="1" noRot="1" noChangeAspect="1" noMove="1" noResize="1" noEditPoints="1" noAdjustHandles="1" noChangeArrowheads="1" noChangeShapeType="1" noTextEdit="1"/>
              </p:cNvSpPr>
              <p:nvPr>
                <p:ph idx="1"/>
              </p:nvPr>
            </p:nvSpPr>
            <p:spPr>
              <a:xfrm>
                <a:off x="382814" y="5583886"/>
                <a:ext cx="11426372" cy="681037"/>
              </a:xfrm>
              <a:blipFill>
                <a:blip r:embed="rId4"/>
                <a:stretch>
                  <a:fillRect l="-778" t="-9091"/>
                </a:stretch>
              </a:blipFill>
            </p:spPr>
            <p:txBody>
              <a:bodyPr/>
              <a:lstStyle/>
              <a:p>
                <a:r>
                  <a:rPr lang="en-US">
                    <a:noFill/>
                  </a:rPr>
                  <a:t> </a:t>
                </a:r>
              </a:p>
            </p:txBody>
          </p:sp>
        </mc:Fallback>
      </mc:AlternateContent>
    </p:spTree>
    <p:extLst>
      <p:ext uri="{BB962C8B-B14F-4D97-AF65-F5344CB8AC3E}">
        <p14:creationId xmlns:p14="http://schemas.microsoft.com/office/powerpoint/2010/main" val="3453673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8DF7-33FC-D335-2F65-B67348F0D5F5}"/>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B39B87-B43A-07C5-1D01-425D42E6C815}"/>
                  </a:ext>
                </a:extLst>
              </p:cNvPr>
              <p:cNvSpPr>
                <a:spLocks noGrp="1"/>
              </p:cNvSpPr>
              <p:nvPr>
                <p:ph idx="1"/>
              </p:nvPr>
            </p:nvSpPr>
            <p:spPr>
              <a:xfrm>
                <a:off x="402771" y="1089211"/>
                <a:ext cx="11426372" cy="3064065"/>
              </a:xfrm>
            </p:spPr>
            <p:txBody>
              <a:bodyPr/>
              <a:lstStyle/>
              <a:p>
                <a:r>
                  <a:rPr lang="en-US" dirty="0"/>
                  <a:t>Known function with analytic solutions commonly used to evaluate GSA methods</a:t>
                </a:r>
              </a:p>
              <a:p>
                <a:endParaRPr lang="en-US" dirty="0"/>
              </a:p>
              <a:p>
                <a:endParaRPr lang="en-US" dirty="0"/>
              </a:p>
              <a:p>
                <a:pPr marL="0" indent="0">
                  <a:buNone/>
                </a:pPr>
                <a:endParaRPr lang="en-US" dirty="0"/>
              </a:p>
              <a:p>
                <a:pPr marL="0" indent="0">
                  <a:buNone/>
                </a:pPr>
                <a:endParaRPr lang="en-US" dirty="0"/>
              </a:p>
              <a:p>
                <a:r>
                  <a:rPr lang="en-US" dirty="0"/>
                  <a:t>Add stochastic parameter </a:t>
                </a:r>
                <a14:m>
                  <m:oMath xmlns:m="http://schemas.openxmlformats.org/officeDocument/2006/math">
                    <m:r>
                      <a:rPr lang="en-US" b="0" i="1" smtClean="0">
                        <a:latin typeface="Cambria Math" panose="02040503050406030204" pitchFamily="18" charset="0"/>
                      </a:rPr>
                      <m:t>𝜂</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t> multiplied by a constant </a:t>
                </a:r>
                <a14:m>
                  <m:oMath xmlns:m="http://schemas.openxmlformats.org/officeDocument/2006/math">
                    <m:r>
                      <a:rPr lang="en-US" b="0" i="1" smtClean="0">
                        <a:latin typeface="Cambria Math" panose="02040503050406030204" pitchFamily="18" charset="0"/>
                        <a:ea typeface="Cambria Math" panose="02040503050406030204" pitchFamily="18" charset="0"/>
                      </a:rPr>
                      <m:t>𝑐</m:t>
                    </m:r>
                  </m:oMath>
                </a14:m>
                <a:endParaRPr lang="en-US" dirty="0"/>
              </a:p>
            </p:txBody>
          </p:sp>
        </mc:Choice>
        <mc:Fallback>
          <p:sp>
            <p:nvSpPr>
              <p:cNvPr id="3" name="Content Placeholder 2">
                <a:extLst>
                  <a:ext uri="{FF2B5EF4-FFF2-40B4-BE49-F238E27FC236}">
                    <a16:creationId xmlns:a16="http://schemas.microsoft.com/office/drawing/2014/main" id="{1AB39B87-B43A-07C5-1D01-425D42E6C815}"/>
                  </a:ext>
                </a:extLst>
              </p:cNvPr>
              <p:cNvSpPr>
                <a:spLocks noGrp="1" noRot="1" noChangeAspect="1" noMove="1" noResize="1" noEditPoints="1" noAdjustHandles="1" noChangeArrowheads="1" noChangeShapeType="1" noTextEdit="1"/>
              </p:cNvSpPr>
              <p:nvPr>
                <p:ph idx="1"/>
              </p:nvPr>
            </p:nvSpPr>
            <p:spPr>
              <a:xfrm>
                <a:off x="402771" y="1089211"/>
                <a:ext cx="11426372" cy="3064065"/>
              </a:xfrm>
              <a:blipFill>
                <a:blip r:embed="rId2"/>
                <a:stretch>
                  <a:fillRect l="-777" t="-2893" b="-12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21AABCF-D1EB-93EB-B610-9255921FA341}"/>
                  </a:ext>
                </a:extLst>
              </p:cNvPr>
              <p:cNvSpPr txBox="1"/>
              <p:nvPr/>
            </p:nvSpPr>
            <p:spPr>
              <a:xfrm>
                <a:off x="2657809" y="1709641"/>
                <a:ext cx="6382645" cy="3746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sin</m:t>
                              </m:r>
                            </m:e>
                            <m:sup>
                              <m:r>
                                <a:rPr lang="en-US" sz="2400" b="0" i="1" smtClean="0">
                                  <a:latin typeface="Cambria Math" panose="02040503050406030204" pitchFamily="18" charset="0"/>
                                </a:rPr>
                                <m:t>2</m:t>
                              </m:r>
                            </m:sup>
                          </m:sSup>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e>
                          </m:d>
                        </m:e>
                      </m:func>
                      <m:r>
                        <a:rPr lang="en-US" sz="2400" b="0" i="1" smtClean="0">
                          <a:latin typeface="Cambria Math" panose="02040503050406030204" pitchFamily="18" charset="0"/>
                        </a:rPr>
                        <m:t>+0.1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4</m:t>
                          </m:r>
                        </m:sup>
                      </m:sSub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oMath>
                  </m:oMathPara>
                </a14:m>
                <a:endParaRPr lang="en-US" sz="2400" dirty="0"/>
              </a:p>
            </p:txBody>
          </p:sp>
        </mc:Choice>
        <mc:Fallback>
          <p:sp>
            <p:nvSpPr>
              <p:cNvPr id="4" name="TextBox 3">
                <a:extLst>
                  <a:ext uri="{FF2B5EF4-FFF2-40B4-BE49-F238E27FC236}">
                    <a16:creationId xmlns:a16="http://schemas.microsoft.com/office/drawing/2014/main" id="{721AABCF-D1EB-93EB-B610-9255921FA341}"/>
                  </a:ext>
                </a:extLst>
              </p:cNvPr>
              <p:cNvSpPr txBox="1">
                <a:spLocks noRot="1" noChangeAspect="1" noMove="1" noResize="1" noEditPoints="1" noAdjustHandles="1" noChangeArrowheads="1" noChangeShapeType="1" noTextEdit="1"/>
              </p:cNvSpPr>
              <p:nvPr/>
            </p:nvSpPr>
            <p:spPr>
              <a:xfrm>
                <a:off x="2657809" y="1709641"/>
                <a:ext cx="6382645" cy="374654"/>
              </a:xfrm>
              <a:prstGeom prst="rect">
                <a:avLst/>
              </a:prstGeom>
              <a:blipFill>
                <a:blip r:embed="rId3"/>
                <a:stretch>
                  <a:fillRect l="-1193" b="-290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31285C2-D753-314D-3318-5227EB23E24E}"/>
                  </a:ext>
                </a:extLst>
              </p:cNvPr>
              <p:cNvSpPr txBox="1"/>
              <p:nvPr/>
            </p:nvSpPr>
            <p:spPr>
              <a:xfrm>
                <a:off x="4609439" y="2335392"/>
                <a:ext cx="297312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𝒰</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e>
                      </m:d>
                    </m:oMath>
                  </m:oMathPara>
                </a14:m>
                <a:endParaRPr lang="en-US" sz="2400" dirty="0"/>
              </a:p>
            </p:txBody>
          </p:sp>
        </mc:Choice>
        <mc:Fallback>
          <p:sp>
            <p:nvSpPr>
              <p:cNvPr id="5" name="TextBox 4">
                <a:extLst>
                  <a:ext uri="{FF2B5EF4-FFF2-40B4-BE49-F238E27FC236}">
                    <a16:creationId xmlns:a16="http://schemas.microsoft.com/office/drawing/2014/main" id="{E31285C2-D753-314D-3318-5227EB23E24E}"/>
                  </a:ext>
                </a:extLst>
              </p:cNvPr>
              <p:cNvSpPr txBox="1">
                <a:spLocks noRot="1" noChangeAspect="1" noMove="1" noResize="1" noEditPoints="1" noAdjustHandles="1" noChangeArrowheads="1" noChangeShapeType="1" noTextEdit="1"/>
              </p:cNvSpPr>
              <p:nvPr/>
            </p:nvSpPr>
            <p:spPr>
              <a:xfrm>
                <a:off x="4609439" y="2335392"/>
                <a:ext cx="2973122" cy="369332"/>
              </a:xfrm>
              <a:prstGeom prst="rect">
                <a:avLst/>
              </a:prstGeom>
              <a:blipFill>
                <a:blip r:embed="rId4"/>
                <a:stretch>
                  <a:fillRect l="-2966" b="-322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A358B48-6746-AB84-0572-871A91A9DFAF}"/>
                  </a:ext>
                </a:extLst>
              </p:cNvPr>
              <p:cNvSpPr txBox="1"/>
              <p:nvPr/>
            </p:nvSpPr>
            <p:spPr>
              <a:xfrm>
                <a:off x="2415758" y="4291970"/>
                <a:ext cx="7360476" cy="37465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𝜂</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sin</m:t>
                              </m:r>
                            </m:e>
                            <m:sup>
                              <m:r>
                                <a:rPr lang="en-US" sz="2400" b="0" i="1" smtClean="0">
                                  <a:latin typeface="Cambria Math" panose="02040503050406030204" pitchFamily="18" charset="0"/>
                                </a:rPr>
                                <m:t>2</m:t>
                              </m:r>
                            </m:sup>
                          </m:sSup>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2</m:t>
                                  </m:r>
                                </m:sub>
                              </m:sSub>
                            </m:e>
                          </m:d>
                        </m:e>
                      </m:func>
                      <m:r>
                        <a:rPr lang="en-US" sz="2400" b="0" i="1" smtClean="0">
                          <a:latin typeface="Cambria Math" panose="02040503050406030204" pitchFamily="18" charset="0"/>
                        </a:rPr>
                        <m:t>+0.1</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𝜉</m:t>
                          </m:r>
                        </m:e>
                        <m:sub>
                          <m:r>
                            <a:rPr lang="en-US" sz="2400" b="0" i="1" smtClean="0">
                              <a:latin typeface="Cambria Math" panose="02040503050406030204" pitchFamily="18" charset="0"/>
                            </a:rPr>
                            <m:t>3</m:t>
                          </m:r>
                        </m:sub>
                        <m:sup>
                          <m:r>
                            <a:rPr lang="en-US" sz="2400" b="0" i="1" smtClean="0">
                              <a:latin typeface="Cambria Math" panose="02040503050406030204" pitchFamily="18" charset="0"/>
                            </a:rPr>
                            <m:t>4</m:t>
                          </m:r>
                        </m:sup>
                      </m:sSubSup>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𝜂</m:t>
                      </m:r>
                    </m:oMath>
                  </m:oMathPara>
                </a14:m>
                <a:endParaRPr lang="en-US" sz="2400" dirty="0"/>
              </a:p>
            </p:txBody>
          </p:sp>
        </mc:Choice>
        <mc:Fallback>
          <p:sp>
            <p:nvSpPr>
              <p:cNvPr id="6" name="TextBox 5">
                <a:extLst>
                  <a:ext uri="{FF2B5EF4-FFF2-40B4-BE49-F238E27FC236}">
                    <a16:creationId xmlns:a16="http://schemas.microsoft.com/office/drawing/2014/main" id="{FA358B48-6746-AB84-0572-871A91A9DFAF}"/>
                  </a:ext>
                </a:extLst>
              </p:cNvPr>
              <p:cNvSpPr txBox="1">
                <a:spLocks noRot="1" noChangeAspect="1" noMove="1" noResize="1" noEditPoints="1" noAdjustHandles="1" noChangeArrowheads="1" noChangeShapeType="1" noTextEdit="1"/>
              </p:cNvSpPr>
              <p:nvPr/>
            </p:nvSpPr>
            <p:spPr>
              <a:xfrm>
                <a:off x="2415758" y="4291970"/>
                <a:ext cx="7360476" cy="374654"/>
              </a:xfrm>
              <a:prstGeom prst="rect">
                <a:avLst/>
              </a:prstGeom>
              <a:blipFill>
                <a:blip r:embed="rId5"/>
                <a:stretch>
                  <a:fillRect l="-1379" t="-3226" r="-690" b="-354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C22CBD-29A2-0B1C-0984-9D636E85C83A}"/>
                  </a:ext>
                </a:extLst>
              </p:cNvPr>
              <p:cNvSpPr txBox="1"/>
              <p:nvPr/>
            </p:nvSpPr>
            <p:spPr>
              <a:xfrm>
                <a:off x="4992714" y="4973445"/>
                <a:ext cx="2206565" cy="4286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sub>
                      </m:sSub>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𝑄</m:t>
                          </m:r>
                        </m:e>
                      </m:d>
                    </m:oMath>
                  </m:oMathPara>
                </a14:m>
                <a:endParaRPr lang="en-US" sz="2400" dirty="0"/>
              </a:p>
            </p:txBody>
          </p:sp>
        </mc:Choice>
        <mc:Fallback>
          <p:sp>
            <p:nvSpPr>
              <p:cNvPr id="7" name="TextBox 6">
                <a:extLst>
                  <a:ext uri="{FF2B5EF4-FFF2-40B4-BE49-F238E27FC236}">
                    <a16:creationId xmlns:a16="http://schemas.microsoft.com/office/drawing/2014/main" id="{2EC22CBD-29A2-0B1C-0984-9D636E85C83A}"/>
                  </a:ext>
                </a:extLst>
              </p:cNvPr>
              <p:cNvSpPr txBox="1">
                <a:spLocks noRot="1" noChangeAspect="1" noMove="1" noResize="1" noEditPoints="1" noAdjustHandles="1" noChangeArrowheads="1" noChangeShapeType="1" noTextEdit="1"/>
              </p:cNvSpPr>
              <p:nvPr/>
            </p:nvSpPr>
            <p:spPr>
              <a:xfrm>
                <a:off x="4992714" y="4973445"/>
                <a:ext cx="2206565" cy="428643"/>
              </a:xfrm>
              <a:prstGeom prst="rect">
                <a:avLst/>
              </a:prstGeom>
              <a:blipFill>
                <a:blip r:embed="rId6"/>
                <a:stretch>
                  <a:fillRect l="-2874" t="-8571" b="-2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23A7BD2-8368-FF0F-408C-A6821AF867F6}"/>
                  </a:ext>
                </a:extLst>
              </p:cNvPr>
              <p:cNvSpPr txBox="1"/>
              <p:nvPr/>
            </p:nvSpPr>
            <p:spPr>
              <a:xfrm>
                <a:off x="4259309" y="5540782"/>
                <a:ext cx="3673377" cy="8485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𝕍</m:t>
                      </m:r>
                      <m:r>
                        <a:rPr lang="en-US" sz="2400" b="0" i="1" smtClean="0">
                          <a:latin typeface="Cambria Math" panose="02040503050406030204" pitchFamily="18" charset="0"/>
                          <a:ea typeface="Cambria Math" panose="02040503050406030204" pitchFamily="18" charset="0"/>
                        </a:rPr>
                        <m:t>𝑎</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sub>
                      </m:sSub>
                      <m:d>
                        <m:dPr>
                          <m:begChr m:val="["/>
                          <m:endChr m:val="]"/>
                          <m:ctrlPr>
                            <a:rPr lang="en-US" sz="2400" b="0" i="1" smtClean="0">
                              <a:latin typeface="Cambria Math" panose="02040503050406030204" pitchFamily="18" charset="0"/>
                              <a:ea typeface="Cambria Math" panose="02040503050406030204" pitchFamily="18" charset="0"/>
                            </a:rPr>
                          </m:ctrlPr>
                        </m:d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𝑐</m:t>
                              </m:r>
                            </m:e>
                            <m:sup>
                              <m:r>
                                <a:rPr lang="en-US" sz="2400" b="0" i="1" smtClean="0">
                                  <a:latin typeface="Cambria Math" panose="02040503050406030204" pitchFamily="18" charset="0"/>
                                  <a:ea typeface="Cambria Math" panose="02040503050406030204" pitchFamily="18" charset="0"/>
                                </a:rPr>
                                <m:t>2</m:t>
                              </m:r>
                            </m:sup>
                          </m:sSup>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𝜂</m:t>
                              </m:r>
                            </m:sub>
                          </m:sSub>
                        </m:den>
                      </m:f>
                    </m:oMath>
                  </m:oMathPara>
                </a14:m>
                <a:endParaRPr lang="en-US" sz="2400" dirty="0"/>
              </a:p>
            </p:txBody>
          </p:sp>
        </mc:Choice>
        <mc:Fallback>
          <p:sp>
            <p:nvSpPr>
              <p:cNvPr id="8" name="TextBox 7">
                <a:extLst>
                  <a:ext uri="{FF2B5EF4-FFF2-40B4-BE49-F238E27FC236}">
                    <a16:creationId xmlns:a16="http://schemas.microsoft.com/office/drawing/2014/main" id="{C23A7BD2-8368-FF0F-408C-A6821AF867F6}"/>
                  </a:ext>
                </a:extLst>
              </p:cNvPr>
              <p:cNvSpPr txBox="1">
                <a:spLocks noRot="1" noChangeAspect="1" noMove="1" noResize="1" noEditPoints="1" noAdjustHandles="1" noChangeArrowheads="1" noChangeShapeType="1" noTextEdit="1"/>
              </p:cNvSpPr>
              <p:nvPr/>
            </p:nvSpPr>
            <p:spPr>
              <a:xfrm>
                <a:off x="4259309" y="5540782"/>
                <a:ext cx="3673377" cy="848502"/>
              </a:xfrm>
              <a:prstGeom prst="rect">
                <a:avLst/>
              </a:prstGeom>
              <a:blipFill>
                <a:blip r:embed="rId7"/>
                <a:stretch>
                  <a:fillRect l="-345" b="-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0659B4D-801C-9414-6DB3-08F90B462594}"/>
                  </a:ext>
                </a:extLst>
              </p:cNvPr>
              <p:cNvSpPr txBox="1"/>
              <p:nvPr/>
            </p:nvSpPr>
            <p:spPr>
              <a:xfrm>
                <a:off x="4201408" y="2906187"/>
                <a:ext cx="3731278" cy="402033"/>
              </a:xfrm>
              <a:prstGeom prst="rect">
                <a:avLst/>
              </a:prstGeom>
              <a:noFill/>
            </p:spPr>
            <p:txBody>
              <a:bodyPr wrap="none" lIns="0" tIns="0" rIns="0" bIns="0" rtlCol="0">
                <a:spAutoFit/>
              </a:bodyPr>
              <a:lstStyle/>
              <a:p>
                <a:r>
                  <a:rPr lang="en-US" sz="2400" b="0" dirty="0">
                    <a:ea typeface="Cambria Math" panose="02040503050406030204" pitchFamily="18" charset="0"/>
                  </a:rPr>
                  <a:t>Known: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𝜉</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𝑄</m:t>
                        </m:r>
                      </m:e>
                    </m:d>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m:t>
                        </m:r>
                      </m:e>
                      <m:sub>
                        <m:r>
                          <a:rPr lang="en-US" sz="2400" b="0" i="1" smtClean="0">
                            <a:latin typeface="Cambria Math" panose="02040503050406030204" pitchFamily="18" charset="0"/>
                            <a:ea typeface="Cambria Math" panose="02040503050406030204" pitchFamily="18" charset="0"/>
                          </a:rPr>
                          <m:t>𝑖</m:t>
                        </m:r>
                      </m:sub>
                    </m:sSub>
                  </m:oMath>
                </a14:m>
                <a:endParaRPr lang="en-US" sz="2400" dirty="0"/>
              </a:p>
            </p:txBody>
          </p:sp>
        </mc:Choice>
        <mc:Fallback>
          <p:sp>
            <p:nvSpPr>
              <p:cNvPr id="9" name="TextBox 8">
                <a:extLst>
                  <a:ext uri="{FF2B5EF4-FFF2-40B4-BE49-F238E27FC236}">
                    <a16:creationId xmlns:a16="http://schemas.microsoft.com/office/drawing/2014/main" id="{F0659B4D-801C-9414-6DB3-08F90B462594}"/>
                  </a:ext>
                </a:extLst>
              </p:cNvPr>
              <p:cNvSpPr txBox="1">
                <a:spLocks noRot="1" noChangeAspect="1" noMove="1" noResize="1" noEditPoints="1" noAdjustHandles="1" noChangeArrowheads="1" noChangeShapeType="1" noTextEdit="1"/>
              </p:cNvSpPr>
              <p:nvPr/>
            </p:nvSpPr>
            <p:spPr>
              <a:xfrm>
                <a:off x="4201408" y="2906187"/>
                <a:ext cx="3731278" cy="402033"/>
              </a:xfrm>
              <a:prstGeom prst="rect">
                <a:avLst/>
              </a:prstGeom>
              <a:blipFill>
                <a:blip r:embed="rId8"/>
                <a:stretch>
                  <a:fillRect l="-5085" t="-18182" r="-678" b="-36364"/>
                </a:stretch>
              </a:blipFill>
            </p:spPr>
            <p:txBody>
              <a:bodyPr/>
              <a:lstStyle/>
              <a:p>
                <a:r>
                  <a:rPr lang="en-US">
                    <a:noFill/>
                  </a:rPr>
                  <a:t> </a:t>
                </a:r>
              </a:p>
            </p:txBody>
          </p:sp>
        </mc:Fallback>
      </mc:AlternateContent>
    </p:spTree>
    <p:extLst>
      <p:ext uri="{BB962C8B-B14F-4D97-AF65-F5344CB8AC3E}">
        <p14:creationId xmlns:p14="http://schemas.microsoft.com/office/powerpoint/2010/main" val="1700307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D7D9-A33D-D86F-A067-38930EF13326}"/>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6C0C68-B0F9-8E34-E018-75D0C2EADC17}"/>
                  </a:ext>
                </a:extLst>
              </p:cNvPr>
              <p:cNvSpPr>
                <a:spLocks noGrp="1"/>
              </p:cNvSpPr>
              <p:nvPr>
                <p:ph idx="1"/>
              </p:nvPr>
            </p:nvSpPr>
            <p:spPr>
              <a:xfrm>
                <a:off x="174171" y="1736928"/>
                <a:ext cx="3348958" cy="2446451"/>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=0.554</m:t>
                    </m:r>
                  </m:oMath>
                </a14:m>
                <a:endParaRPr lang="en-US" b="0" i="1" dirty="0">
                  <a:latin typeface="Cambria Math" panose="02040503050406030204" pitchFamily="18" charset="0"/>
                </a:endParaRPr>
              </a:p>
              <a:p>
                <a14:m>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𝕍</m:t>
                        </m:r>
                        <m:r>
                          <a:rPr lang="en-US" sz="2400" i="1">
                            <a:latin typeface="Cambria Math" panose="02040503050406030204" pitchFamily="18" charset="0"/>
                            <a:ea typeface="Cambria Math" panose="02040503050406030204" pitchFamily="18" charset="0"/>
                          </a:rPr>
                          <m:t>𝑎𝑟</m:t>
                        </m:r>
                      </m:e>
                      <m:sub>
                        <m:r>
                          <a:rPr lang="en-US" sz="2400" b="0" i="1" smtClean="0">
                            <a:solidFill>
                              <a:schemeClr val="tx1"/>
                            </a:solidFill>
                            <a:latin typeface="Cambria Math" panose="02040503050406030204" pitchFamily="18" charset="0"/>
                            <a:ea typeface="Cambria Math" panose="02040503050406030204" pitchFamily="18" charset="0"/>
                          </a:rPr>
                          <m:t>𝜉</m:t>
                        </m:r>
                      </m:sub>
                    </m:sSub>
                    <m:r>
                      <a:rPr lang="en-US" sz="2400" b="0" i="1" smtClean="0">
                        <a:solidFill>
                          <a:schemeClr val="tx1"/>
                        </a:solidFill>
                        <a:latin typeface="Cambria Math" panose="02040503050406030204" pitchFamily="18" charset="0"/>
                        <a:ea typeface="Cambria Math" panose="02040503050406030204" pitchFamily="18" charset="0"/>
                      </a:rPr>
                      <m:t>=7.84</m:t>
                    </m:r>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4B6C0C68-B0F9-8E34-E018-75D0C2EADC17}"/>
                  </a:ext>
                </a:extLst>
              </p:cNvPr>
              <p:cNvSpPr>
                <a:spLocks noGrp="1" noRot="1" noChangeAspect="1" noMove="1" noResize="1" noEditPoints="1" noAdjustHandles="1" noChangeArrowheads="1" noChangeShapeType="1" noTextEdit="1"/>
              </p:cNvSpPr>
              <p:nvPr>
                <p:ph idx="1"/>
              </p:nvPr>
            </p:nvSpPr>
            <p:spPr>
              <a:xfrm>
                <a:off x="174171" y="1736928"/>
                <a:ext cx="3348958" cy="2446451"/>
              </a:xfrm>
              <a:blipFill>
                <a:blip r:embed="rId2"/>
                <a:stretch>
                  <a:fillRect l="-2264" t="-2577" b="-1031"/>
                </a:stretch>
              </a:blipFill>
            </p:spPr>
            <p:txBody>
              <a:bodyPr/>
              <a:lstStyle/>
              <a:p>
                <a:r>
                  <a:rPr lang="en-US">
                    <a:noFill/>
                  </a:rPr>
                  <a:t> </a:t>
                </a:r>
              </a:p>
            </p:txBody>
          </p:sp>
        </mc:Fallback>
      </mc:AlternateContent>
      <p:pic>
        <p:nvPicPr>
          <p:cNvPr id="5" name="Picture 4" descr="A graph of numbers and lines&#10;&#10;Description automatically generated with medium confidence">
            <a:extLst>
              <a:ext uri="{FF2B5EF4-FFF2-40B4-BE49-F238E27FC236}">
                <a16:creationId xmlns:a16="http://schemas.microsoft.com/office/drawing/2014/main" id="{E4F34B01-E133-EAAB-2894-A88C183F6B05}"/>
              </a:ext>
            </a:extLst>
          </p:cNvPr>
          <p:cNvPicPr>
            <a:picLocks noChangeAspect="1"/>
          </p:cNvPicPr>
          <p:nvPr/>
        </p:nvPicPr>
        <p:blipFill>
          <a:blip r:embed="rId3">
            <a:extLst>
              <a:ext uri="{28A0092B-C50C-407E-A947-70E740481C1C}">
                <a14:useLocalDpi xmlns:a14="http://schemas.microsoft.com/office/drawing/2010/main" val="0"/>
              </a:ext>
            </a:extLst>
          </a:blip>
          <a:srcRect t="6395" b="5411"/>
          <a:stretch/>
        </p:blipFill>
        <p:spPr>
          <a:xfrm>
            <a:off x="3388668" y="883227"/>
            <a:ext cx="8095120" cy="5330537"/>
          </a:xfrm>
          <a:prstGeom prst="rect">
            <a:avLst/>
          </a:prstGeom>
        </p:spPr>
      </p:pic>
      <p:cxnSp>
        <p:nvCxnSpPr>
          <p:cNvPr id="7" name="Straight Connector 6">
            <a:extLst>
              <a:ext uri="{FF2B5EF4-FFF2-40B4-BE49-F238E27FC236}">
                <a16:creationId xmlns:a16="http://schemas.microsoft.com/office/drawing/2014/main" id="{BDFB0848-D90A-46F7-FC6C-67276B37CBEE}"/>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2D9703-F63A-AEBA-0EF5-7304607CF4EF}"/>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AE5678-47FA-D0E5-D9F2-64174162ED16}"/>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46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5373E-0EBF-6D13-6A37-084B136D55BB}"/>
            </a:ext>
          </a:extLst>
        </p:cNvPr>
        <p:cNvGrpSpPr/>
        <p:nvPr/>
      </p:nvGrpSpPr>
      <p:grpSpPr>
        <a:xfrm>
          <a:off x="0" y="0"/>
          <a:ext cx="0" cy="0"/>
          <a:chOff x="0" y="0"/>
          <a:chExt cx="0" cy="0"/>
        </a:xfrm>
      </p:grpSpPr>
      <p:pic>
        <p:nvPicPr>
          <p:cNvPr id="6" name="Picture 5" descr="A graph with lines and numbers&#10;&#10;Description automatically generated">
            <a:extLst>
              <a:ext uri="{FF2B5EF4-FFF2-40B4-BE49-F238E27FC236}">
                <a16:creationId xmlns:a16="http://schemas.microsoft.com/office/drawing/2014/main" id="{FA3425BE-2C7E-0AB2-5FEA-5469CF9DFAB5}"/>
              </a:ext>
            </a:extLst>
          </p:cNvPr>
          <p:cNvPicPr>
            <a:picLocks noChangeAspect="1"/>
          </p:cNvPicPr>
          <p:nvPr/>
        </p:nvPicPr>
        <p:blipFill>
          <a:blip r:embed="rId2">
            <a:extLst>
              <a:ext uri="{28A0092B-C50C-407E-A947-70E740481C1C}">
                <a14:useLocalDpi xmlns:a14="http://schemas.microsoft.com/office/drawing/2010/main" val="0"/>
              </a:ext>
            </a:extLst>
          </a:blip>
          <a:srcRect t="6052" b="5393"/>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4B68D3FF-F8B5-8149-C04B-5502140B5F34}"/>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21F44F-81A7-854C-4469-BEEBA4EA344C}"/>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r>
                      <a:rPr lang="en-US" i="1">
                        <a:latin typeface="Cambria Math" panose="02040503050406030204" pitchFamily="18" charset="0"/>
                      </a:rPr>
                      <m:t>=0.</m:t>
                    </m:r>
                    <m:r>
                      <a:rPr lang="en-US" b="0" i="1" smtClean="0">
                        <a:latin typeface="Cambria Math" panose="02040503050406030204" pitchFamily="18" charset="0"/>
                      </a:rPr>
                      <m:t>016</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5121F44F-81A7-854C-4469-BEEBA4EA344C}"/>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55C2D2C7-03E0-29CE-BBCA-D0586CD402F4}"/>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4C6CD4-B5E5-7534-3B24-4C7DC21FE183}"/>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D7C10D-FBF6-57CB-7664-2A2BF330E2E5}"/>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258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378B0-16D0-12F5-3E80-C1E4B8639740}"/>
            </a:ext>
          </a:extLst>
        </p:cNvPr>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C617A214-7437-ADBF-835A-C5F793DF3F0A}"/>
              </a:ext>
            </a:extLst>
          </p:cNvPr>
          <p:cNvPicPr>
            <a:picLocks noChangeAspect="1"/>
          </p:cNvPicPr>
          <p:nvPr/>
        </p:nvPicPr>
        <p:blipFill>
          <a:blip r:embed="rId2">
            <a:extLst>
              <a:ext uri="{28A0092B-C50C-407E-A947-70E740481C1C}">
                <a14:useLocalDpi xmlns:a14="http://schemas.microsoft.com/office/drawing/2010/main" val="0"/>
              </a:ext>
            </a:extLst>
          </a:blip>
          <a:srcRect t="6052" b="5393"/>
          <a:stretch/>
        </p:blipFill>
        <p:spPr>
          <a:xfrm>
            <a:off x="3388668" y="843253"/>
            <a:ext cx="8095120" cy="5370511"/>
          </a:xfrm>
          <a:prstGeom prst="rect">
            <a:avLst/>
          </a:prstGeom>
        </p:spPr>
      </p:pic>
      <p:sp>
        <p:nvSpPr>
          <p:cNvPr id="2" name="Title 1">
            <a:extLst>
              <a:ext uri="{FF2B5EF4-FFF2-40B4-BE49-F238E27FC236}">
                <a16:creationId xmlns:a16="http://schemas.microsoft.com/office/drawing/2014/main" id="{E2F39BEC-1019-5E93-0FBD-B51E784C48BD}"/>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0E0000-5BF2-2206-10DA-27F414E74DC3}"/>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r>
                      <a:rPr lang="en-US" i="1">
                        <a:latin typeface="Cambria Math" panose="02040503050406030204" pitchFamily="18" charset="0"/>
                      </a:rPr>
                      <m:t>=0.</m:t>
                    </m:r>
                    <m:r>
                      <a:rPr lang="en-US" b="0" i="1" smtClean="0">
                        <a:latin typeface="Cambria Math" panose="02040503050406030204" pitchFamily="18" charset="0"/>
                      </a:rPr>
                      <m:t>0</m:t>
                    </m:r>
                    <m:r>
                      <a:rPr lang="en-US" b="0" i="1" smtClean="0">
                        <a:latin typeface="Cambria Math" panose="02040503050406030204" pitchFamily="18" charset="0"/>
                      </a:rPr>
                      <m:t>0</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0A0E0000-5BF2-2206-10DA-27F414E74DC3}"/>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F8F16D7-BB4E-FBAF-F771-3C5C9D11FC58}"/>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68B3C4-EF48-3AED-598B-863BBA450541}"/>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2F5F77-6A18-65A0-82B6-400DDC22C482}"/>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296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225F7-ED61-342F-48CC-BA158CF0D692}"/>
            </a:ext>
          </a:extLst>
        </p:cNvPr>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BD8F142D-DB5E-B165-C4C2-32190D416C9F}"/>
              </a:ext>
            </a:extLst>
          </p:cNvPr>
          <p:cNvPicPr>
            <a:picLocks noChangeAspect="1"/>
          </p:cNvPicPr>
          <p:nvPr/>
        </p:nvPicPr>
        <p:blipFill>
          <a:blip r:embed="rId2">
            <a:extLst>
              <a:ext uri="{28A0092B-C50C-407E-A947-70E740481C1C}">
                <a14:useLocalDpi xmlns:a14="http://schemas.microsoft.com/office/drawing/2010/main" val="0"/>
              </a:ext>
            </a:extLst>
          </a:blip>
          <a:srcRect t="6101" b="5441"/>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921E3983-C510-9C2F-7A8A-35BF229E44CA}"/>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45875C-F970-03ED-A550-CB647F597396}"/>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i="1">
                        <a:latin typeface="Cambria Math" panose="02040503050406030204" pitchFamily="18" charset="0"/>
                      </a:rPr>
                      <m:t>=0.</m:t>
                    </m:r>
                    <m:r>
                      <a:rPr lang="en-US" b="0" i="1" smtClean="0">
                        <a:latin typeface="Cambria Math" panose="02040503050406030204" pitchFamily="18" charset="0"/>
                      </a:rPr>
                      <m:t>984</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F745875C-F970-03ED-A550-CB647F597396}"/>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6287969A-C49E-EE22-2142-01D57B8B1473}"/>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5733D4-9BE5-80E3-123D-C9DAFE0AF997}"/>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88A2A97-09C0-B042-C383-B65940BADB02}"/>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251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67B1-FA5F-CA4E-09BE-45198FCE42F1}"/>
            </a:ext>
          </a:extLst>
        </p:cNvPr>
        <p:cNvGrpSpPr/>
        <p:nvPr/>
      </p:nvGrpSpPr>
      <p:grpSpPr>
        <a:xfrm>
          <a:off x="0" y="0"/>
          <a:ext cx="0" cy="0"/>
          <a:chOff x="0" y="0"/>
          <a:chExt cx="0" cy="0"/>
        </a:xfrm>
      </p:grpSpPr>
      <p:pic>
        <p:nvPicPr>
          <p:cNvPr id="6" name="Picture 5" descr="A graph of numbers and lines&#10;&#10;Description automatically generated">
            <a:extLst>
              <a:ext uri="{FF2B5EF4-FFF2-40B4-BE49-F238E27FC236}">
                <a16:creationId xmlns:a16="http://schemas.microsoft.com/office/drawing/2014/main" id="{4EF5B0DF-627B-8906-FAF6-B81920320B1D}"/>
              </a:ext>
            </a:extLst>
          </p:cNvPr>
          <p:cNvPicPr>
            <a:picLocks noChangeAspect="1"/>
          </p:cNvPicPr>
          <p:nvPr/>
        </p:nvPicPr>
        <p:blipFill>
          <a:blip r:embed="rId2">
            <a:extLst>
              <a:ext uri="{28A0092B-C50C-407E-A947-70E740481C1C}">
                <a14:useLocalDpi xmlns:a14="http://schemas.microsoft.com/office/drawing/2010/main" val="0"/>
              </a:ext>
            </a:extLst>
          </a:blip>
          <a:srcRect t="6101" b="5441"/>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CB538935-5913-0082-FD2F-B8478E42FD3C}"/>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1F9D377-7350-16BC-89BE-0E0D3847567D}"/>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rPr>
                      <m:t>=0.</m:t>
                    </m:r>
                    <m:r>
                      <a:rPr lang="en-US" i="1">
                        <a:latin typeface="Cambria Math" panose="02040503050406030204" pitchFamily="18" charset="0"/>
                      </a:rPr>
                      <m:t>016</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11F9D377-7350-16BC-89BE-0E0D3847567D}"/>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F64DFC5D-4861-F344-95D3-67A9B56689EA}"/>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CE7294-32F5-E492-63E3-3106168DC812}"/>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38E0B6-0BA6-0BD9-AC7F-79E5861EB14C}"/>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622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F8C23-FF6D-66BF-355D-14ABB3E00A96}"/>
            </a:ext>
          </a:extLst>
        </p:cNvPr>
        <p:cNvGrpSpPr/>
        <p:nvPr/>
      </p:nvGrpSpPr>
      <p:grpSpPr>
        <a:xfrm>
          <a:off x="0" y="0"/>
          <a:ext cx="0" cy="0"/>
          <a:chOff x="0" y="0"/>
          <a:chExt cx="0" cy="0"/>
        </a:xfrm>
      </p:grpSpPr>
      <p:pic>
        <p:nvPicPr>
          <p:cNvPr id="6" name="Picture 5" descr="A graph of numbers and lines&#10;&#10;Description automatically generated">
            <a:extLst>
              <a:ext uri="{FF2B5EF4-FFF2-40B4-BE49-F238E27FC236}">
                <a16:creationId xmlns:a16="http://schemas.microsoft.com/office/drawing/2014/main" id="{44DF7089-A54E-94E7-AA25-D99F49E51860}"/>
              </a:ext>
            </a:extLst>
          </p:cNvPr>
          <p:cNvPicPr>
            <a:picLocks noChangeAspect="1"/>
          </p:cNvPicPr>
          <p:nvPr/>
        </p:nvPicPr>
        <p:blipFill>
          <a:blip r:embed="rId2">
            <a:extLst>
              <a:ext uri="{28A0092B-C50C-407E-A947-70E740481C1C}">
                <a14:useLocalDpi xmlns:a14="http://schemas.microsoft.com/office/drawing/2010/main" val="0"/>
              </a:ext>
            </a:extLst>
          </a:blip>
          <a:srcRect t="6101" b="5441"/>
          <a:stretch/>
        </p:blipFill>
        <p:spPr>
          <a:xfrm>
            <a:off x="3388668" y="883227"/>
            <a:ext cx="8095120" cy="5370511"/>
          </a:xfrm>
          <a:prstGeom prst="rect">
            <a:avLst/>
          </a:prstGeom>
        </p:spPr>
      </p:pic>
      <p:sp>
        <p:nvSpPr>
          <p:cNvPr id="2" name="Title 1">
            <a:extLst>
              <a:ext uri="{FF2B5EF4-FFF2-40B4-BE49-F238E27FC236}">
                <a16:creationId xmlns:a16="http://schemas.microsoft.com/office/drawing/2014/main" id="{BF3DBC12-EF3E-BF8D-5131-FF95DC68D5C7}"/>
              </a:ext>
            </a:extLst>
          </p:cNvPr>
          <p:cNvSpPr>
            <a:spLocks noGrp="1"/>
          </p:cNvSpPr>
          <p:nvPr>
            <p:ph type="title"/>
          </p:nvPr>
        </p:nvSpPr>
        <p:spPr/>
        <p:txBody>
          <a:bodyPr>
            <a:normAutofit fontScale="90000"/>
          </a:bodyPr>
          <a:lstStyle/>
          <a:p>
            <a:r>
              <a:rPr lang="en-US" dirty="0"/>
              <a:t>Results – </a:t>
            </a:r>
            <a:r>
              <a:rPr lang="en-US" dirty="0" err="1"/>
              <a:t>Ishigami</a:t>
            </a:r>
            <a:r>
              <a:rPr lang="en-US" dirty="0"/>
              <a:t>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2AC70D-0350-18F8-EFF0-2FA240DDEAE2}"/>
                  </a:ext>
                </a:extLst>
              </p:cNvPr>
              <p:cNvSpPr>
                <a:spLocks noGrp="1"/>
              </p:cNvSpPr>
              <p:nvPr>
                <p:ph idx="1"/>
              </p:nvPr>
            </p:nvSpPr>
            <p:spPr>
              <a:xfrm>
                <a:off x="174171" y="1736928"/>
                <a:ext cx="3348958" cy="2652191"/>
              </a:xfrm>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3</m:t>
                        </m:r>
                      </m:sub>
                    </m:sSub>
                    <m:r>
                      <a:rPr lang="en-US" i="1">
                        <a:latin typeface="Cambria Math" panose="02040503050406030204" pitchFamily="18" charset="0"/>
                      </a:rPr>
                      <m:t>=0.</m:t>
                    </m:r>
                    <m:r>
                      <a:rPr lang="en-US" b="0" i="1" smtClean="0">
                        <a:latin typeface="Cambria Math" panose="02040503050406030204" pitchFamily="18" charset="0"/>
                      </a:rPr>
                      <m:t>430</m:t>
                    </m:r>
                  </m:oMath>
                </a14:m>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𝕍</m:t>
                        </m:r>
                        <m:r>
                          <a:rPr lang="en-US" i="1">
                            <a:latin typeface="Cambria Math" panose="02040503050406030204" pitchFamily="18" charset="0"/>
                            <a:ea typeface="Cambria Math" panose="02040503050406030204" pitchFamily="18" charset="0"/>
                          </a:rPr>
                          <m:t>𝑎𝑟</m:t>
                        </m:r>
                      </m:e>
                      <m:sub>
                        <m:r>
                          <a:rPr lang="en-US" i="1">
                            <a:latin typeface="Cambria Math" panose="02040503050406030204" pitchFamily="18" charset="0"/>
                            <a:ea typeface="Cambria Math" panose="02040503050406030204" pitchFamily="18" charset="0"/>
                          </a:rPr>
                          <m:t>𝜉</m:t>
                        </m:r>
                      </m:sub>
                    </m:sSub>
                    <m:r>
                      <a:rPr lang="en-US" i="1">
                        <a:latin typeface="Cambria Math" panose="02040503050406030204" pitchFamily="18" charset="0"/>
                        <a:ea typeface="Cambria Math" panose="02040503050406030204" pitchFamily="18" charset="0"/>
                      </a:rPr>
                      <m:t>=7.84</m:t>
                    </m:r>
                  </m:oMath>
                </a14:m>
                <a:endParaRPr lang="en-US"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=5</m:t>
                    </m:r>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endParaRPr lang="en-US" dirty="0"/>
              </a:p>
              <a:p>
                <a:r>
                  <a:rPr lang="en-US" dirty="0"/>
                  <a:t>Estimator statistics over 200 repetitions</a:t>
                </a:r>
                <a:endParaRPr lang="en-US" b="0" dirty="0"/>
              </a:p>
              <a:p>
                <a:endParaRPr lang="en-US" b="0" dirty="0"/>
              </a:p>
            </p:txBody>
          </p:sp>
        </mc:Choice>
        <mc:Fallback>
          <p:sp>
            <p:nvSpPr>
              <p:cNvPr id="3" name="Content Placeholder 2">
                <a:extLst>
                  <a:ext uri="{FF2B5EF4-FFF2-40B4-BE49-F238E27FC236}">
                    <a16:creationId xmlns:a16="http://schemas.microsoft.com/office/drawing/2014/main" id="{3E2AC70D-0350-18F8-EFF0-2FA240DDEAE2}"/>
                  </a:ext>
                </a:extLst>
              </p:cNvPr>
              <p:cNvSpPr>
                <a:spLocks noGrp="1" noRot="1" noChangeAspect="1" noMove="1" noResize="1" noEditPoints="1" noAdjustHandles="1" noChangeArrowheads="1" noChangeShapeType="1" noTextEdit="1"/>
              </p:cNvSpPr>
              <p:nvPr>
                <p:ph idx="1"/>
              </p:nvPr>
            </p:nvSpPr>
            <p:spPr>
              <a:xfrm>
                <a:off x="174171" y="1736928"/>
                <a:ext cx="3348958" cy="2652191"/>
              </a:xfrm>
              <a:blipFill>
                <a:blip r:embed="rId3"/>
                <a:stretch>
                  <a:fillRect l="-2264" t="-238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85AC29EA-587B-A229-C8DB-78F64D110719}"/>
              </a:ext>
            </a:extLst>
          </p:cNvPr>
          <p:cNvCxnSpPr>
            <a:cxnSpLocks/>
          </p:cNvCxnSpPr>
          <p:nvPr/>
        </p:nvCxnSpPr>
        <p:spPr>
          <a:xfrm>
            <a:off x="594898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FCF2BE-685D-A920-9544-409AF727B5D0}"/>
              </a:ext>
            </a:extLst>
          </p:cNvPr>
          <p:cNvCxnSpPr>
            <a:cxnSpLocks/>
          </p:cNvCxnSpPr>
          <p:nvPr/>
        </p:nvCxnSpPr>
        <p:spPr>
          <a:xfrm>
            <a:off x="771682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250F2F-1590-AA18-07F0-104E248B164B}"/>
              </a:ext>
            </a:extLst>
          </p:cNvPr>
          <p:cNvCxnSpPr>
            <a:cxnSpLocks/>
          </p:cNvCxnSpPr>
          <p:nvPr/>
        </p:nvCxnSpPr>
        <p:spPr>
          <a:xfrm>
            <a:off x="9526578" y="604262"/>
            <a:ext cx="0" cy="6064624"/>
          </a:xfrm>
          <a:prstGeom prst="line">
            <a:avLst/>
          </a:prstGeom>
          <a:ln w="571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130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8068-C35D-FDB6-6B46-8EFC9CD51093}"/>
              </a:ext>
            </a:extLst>
          </p:cNvPr>
          <p:cNvSpPr>
            <a:spLocks noGrp="1"/>
          </p:cNvSpPr>
          <p:nvPr>
            <p:ph type="title"/>
          </p:nvPr>
        </p:nvSpPr>
        <p:spPr/>
        <p:txBody>
          <a:bodyPr>
            <a:normAutofit fontScale="90000"/>
          </a:bodyPr>
          <a:lstStyle/>
          <a:p>
            <a:r>
              <a:rPr lang="en-US" dirty="0"/>
              <a:t>Results – Slab </a:t>
            </a:r>
          </a:p>
        </p:txBody>
      </p:sp>
      <p:sp>
        <p:nvSpPr>
          <p:cNvPr id="4" name="Text Placeholder 7">
            <a:extLst>
              <a:ext uri="{FF2B5EF4-FFF2-40B4-BE49-F238E27FC236}">
                <a16:creationId xmlns:a16="http://schemas.microsoft.com/office/drawing/2014/main" id="{6192BFE6-FEE5-9AE5-1599-CD13AB4C4AFE}"/>
              </a:ext>
            </a:extLst>
          </p:cNvPr>
          <p:cNvSpPr txBox="1">
            <a:spLocks/>
          </p:cNvSpPr>
          <p:nvPr/>
        </p:nvSpPr>
        <p:spPr>
          <a:xfrm>
            <a:off x="640081" y="1245870"/>
            <a:ext cx="5143500" cy="12344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r>
              <a:rPr lang="en-US" sz="2000" dirty="0"/>
              <a:t>1D slab with three material regions</a:t>
            </a:r>
          </a:p>
          <a:p>
            <a:pPr marL="342900" indent="-342900"/>
            <a:r>
              <a:rPr lang="en-US" sz="2000" dirty="0"/>
              <a:t>Neutral particle, steady-state, mono-energetic, attenuation-only</a:t>
            </a:r>
          </a:p>
        </p:txBody>
      </p:sp>
      <p:sp>
        <p:nvSpPr>
          <p:cNvPr id="5" name="Content Placeholder 6">
            <a:extLst>
              <a:ext uri="{FF2B5EF4-FFF2-40B4-BE49-F238E27FC236}">
                <a16:creationId xmlns:a16="http://schemas.microsoft.com/office/drawing/2014/main" id="{1F0197AD-315B-F91D-37F4-DF4A79AFCD4F}"/>
              </a:ext>
            </a:extLst>
          </p:cNvPr>
          <p:cNvSpPr txBox="1">
            <a:spLocks/>
          </p:cNvSpPr>
          <p:nvPr/>
        </p:nvSpPr>
        <p:spPr>
          <a:xfrm>
            <a:off x="0" y="880110"/>
            <a:ext cx="6800427" cy="387010"/>
          </a:xfrm>
          <a:prstGeom prst="rect">
            <a:avLst/>
          </a:prstGeom>
        </p:spPr>
        <p:txBody>
          <a:bodyPr vert="horz" lIns="36576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Problem definition</a:t>
            </a:r>
          </a:p>
        </p:txBody>
      </p:sp>
      <mc:AlternateContent xmlns:mc="http://schemas.openxmlformats.org/markup-compatibility/2006">
        <mc:Choice xmlns:a14="http://schemas.microsoft.com/office/drawing/2010/main" Requires="a14">
          <p:sp>
            <p:nvSpPr>
              <p:cNvPr id="6" name="Text Placeholder 7">
                <a:extLst>
                  <a:ext uri="{FF2B5EF4-FFF2-40B4-BE49-F238E27FC236}">
                    <a16:creationId xmlns:a16="http://schemas.microsoft.com/office/drawing/2014/main" id="{FED5FD42-9116-C065-C17F-E43E3ACA6739}"/>
                  </a:ext>
                </a:extLst>
              </p:cNvPr>
              <p:cNvSpPr txBox="1">
                <a:spLocks/>
              </p:cNvSpPr>
              <p:nvPr/>
            </p:nvSpPr>
            <p:spPr>
              <a:xfrm>
                <a:off x="6652452" y="1188597"/>
                <a:ext cx="5143500" cy="747521"/>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t>Cosine of beam-source incidence angle</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𝒰</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0.6,1.0</m:t>
                          </m:r>
                        </m:e>
                      </m:d>
                    </m:oMath>
                  </m:oMathPara>
                </a14:m>
                <a:endParaRPr lang="en-US" dirty="0"/>
              </a:p>
            </p:txBody>
          </p:sp>
        </mc:Choice>
        <mc:Fallback>
          <p:sp>
            <p:nvSpPr>
              <p:cNvPr id="6" name="Text Placeholder 7">
                <a:extLst>
                  <a:ext uri="{FF2B5EF4-FFF2-40B4-BE49-F238E27FC236}">
                    <a16:creationId xmlns:a16="http://schemas.microsoft.com/office/drawing/2014/main" id="{FED5FD42-9116-C065-C17F-E43E3ACA6739}"/>
                  </a:ext>
                </a:extLst>
              </p:cNvPr>
              <p:cNvSpPr txBox="1">
                <a:spLocks noRot="1" noChangeAspect="1" noMove="1" noResize="1" noEditPoints="1" noAdjustHandles="1" noChangeArrowheads="1" noChangeShapeType="1" noTextEdit="1"/>
              </p:cNvSpPr>
              <p:nvPr/>
            </p:nvSpPr>
            <p:spPr>
              <a:xfrm>
                <a:off x="6652452" y="1188597"/>
                <a:ext cx="5143500" cy="747521"/>
              </a:xfrm>
              <a:prstGeom prst="rect">
                <a:avLst/>
              </a:prstGeom>
              <a:blipFill>
                <a:blip r:embed="rId2"/>
                <a:stretch>
                  <a:fillRect l="-3202" t="-8333" r="-1724" b="-5000"/>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4FC08985-DFA9-F5E3-D78E-382FFC6EB523}"/>
              </a:ext>
            </a:extLst>
          </p:cNvPr>
          <p:cNvSpPr txBox="1">
            <a:spLocks/>
          </p:cNvSpPr>
          <p:nvPr/>
        </p:nvSpPr>
        <p:spPr>
          <a:xfrm>
            <a:off x="6012371" y="812028"/>
            <a:ext cx="6095999" cy="369332"/>
          </a:xfrm>
          <a:prstGeom prst="rect">
            <a:avLst/>
          </a:prstGeom>
        </p:spPr>
        <p:txBody>
          <a:bodyPr vert="horz" lIns="36576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Uncertain parameter groups</a:t>
            </a:r>
          </a:p>
        </p:txBody>
      </p:sp>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8DB8215A-E70D-308C-4145-ED6687554445}"/>
                  </a:ext>
                </a:extLst>
              </p:cNvPr>
              <p:cNvSpPr txBox="1">
                <a:spLocks/>
              </p:cNvSpPr>
              <p:nvPr/>
            </p:nvSpPr>
            <p:spPr>
              <a:xfrm>
                <a:off x="6652452" y="1859856"/>
                <a:ext cx="5143500" cy="842610"/>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dirty="0"/>
                  <a:t>Material region boundary locations</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3</m:t>
                          </m:r>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7</m:t>
                          </m:r>
                        </m:e>
                      </m:d>
                      <m:r>
                        <a:rPr lang="en-US" b="0" i="0"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1.7, 2.3</m:t>
                          </m:r>
                        </m:e>
                      </m:d>
                    </m:oMath>
                  </m:oMathPara>
                </a14:m>
                <a:endParaRPr lang="en-US" dirty="0"/>
              </a:p>
            </p:txBody>
          </p:sp>
        </mc:Choice>
        <mc:Fallback>
          <p:sp>
            <p:nvSpPr>
              <p:cNvPr id="8" name="Text Placeholder 7">
                <a:extLst>
                  <a:ext uri="{FF2B5EF4-FFF2-40B4-BE49-F238E27FC236}">
                    <a16:creationId xmlns:a16="http://schemas.microsoft.com/office/drawing/2014/main" id="{8DB8215A-E70D-308C-4145-ED6687554445}"/>
                  </a:ext>
                </a:extLst>
              </p:cNvPr>
              <p:cNvSpPr txBox="1">
                <a:spLocks noRot="1" noChangeAspect="1" noMove="1" noResize="1" noEditPoints="1" noAdjustHandles="1" noChangeArrowheads="1" noChangeShapeType="1" noTextEdit="1"/>
              </p:cNvSpPr>
              <p:nvPr/>
            </p:nvSpPr>
            <p:spPr>
              <a:xfrm>
                <a:off x="6652452" y="1859856"/>
                <a:ext cx="5143500" cy="842610"/>
              </a:xfrm>
              <a:prstGeom prst="rect">
                <a:avLst/>
              </a:prstGeom>
              <a:blipFill>
                <a:blip r:embed="rId3"/>
                <a:stretch>
                  <a:fillRect l="-3202" t="-74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 Placeholder 7">
                <a:extLst>
                  <a:ext uri="{FF2B5EF4-FFF2-40B4-BE49-F238E27FC236}">
                    <a16:creationId xmlns:a16="http://schemas.microsoft.com/office/drawing/2014/main" id="{A6C26AD6-8FB4-B619-9C35-6BD733559AA3}"/>
                  </a:ext>
                </a:extLst>
              </p:cNvPr>
              <p:cNvSpPr txBox="1">
                <a:spLocks/>
              </p:cNvSpPr>
              <p:nvPr/>
            </p:nvSpPr>
            <p:spPr>
              <a:xfrm>
                <a:off x="6652452" y="2590011"/>
                <a:ext cx="5143500" cy="1090847"/>
              </a:xfrm>
              <a:prstGeom prst="rect">
                <a:avLst/>
              </a:prstGeom>
            </p:spPr>
            <p:txBody>
              <a:bodyPr vert="horz" lIns="0" tIns="45720" rIns="0" bIns="45720" rtlCol="0" anchor="t">
                <a:no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dirty="0"/>
                  <a:t>Total cross sections</a:t>
                </a: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e>
                      </m:d>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0.4</m:t>
                          </m:r>
                        </m:e>
                      </m:d>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𝑡</m:t>
                          </m:r>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𝒰</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07</m:t>
                          </m:r>
                          <m:r>
                            <a:rPr lang="en-US" i="1">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ea typeface="Cambria Math" panose="02040503050406030204" pitchFamily="18" charset="0"/>
                            </a:rPr>
                            <m:t>3</m:t>
                          </m:r>
                        </m:e>
                      </m:d>
                    </m:oMath>
                  </m:oMathPara>
                </a14:m>
                <a:endParaRPr lang="en-US" dirty="0"/>
              </a:p>
              <a:p>
                <a:pPr algn="ctr"/>
                <a:endParaRPr lang="en-US" dirty="0"/>
              </a:p>
            </p:txBody>
          </p:sp>
        </mc:Choice>
        <mc:Fallback>
          <p:sp>
            <p:nvSpPr>
              <p:cNvPr id="9" name="Text Placeholder 7">
                <a:extLst>
                  <a:ext uri="{FF2B5EF4-FFF2-40B4-BE49-F238E27FC236}">
                    <a16:creationId xmlns:a16="http://schemas.microsoft.com/office/drawing/2014/main" id="{A6C26AD6-8FB4-B619-9C35-6BD733559AA3}"/>
                  </a:ext>
                </a:extLst>
              </p:cNvPr>
              <p:cNvSpPr txBox="1">
                <a:spLocks noRot="1" noChangeAspect="1" noMove="1" noResize="1" noEditPoints="1" noAdjustHandles="1" noChangeArrowheads="1" noChangeShapeType="1" noTextEdit="1"/>
              </p:cNvSpPr>
              <p:nvPr/>
            </p:nvSpPr>
            <p:spPr>
              <a:xfrm>
                <a:off x="6652452" y="2590011"/>
                <a:ext cx="5143500" cy="1090847"/>
              </a:xfrm>
              <a:prstGeom prst="rect">
                <a:avLst/>
              </a:prstGeom>
              <a:blipFill>
                <a:blip r:embed="rId4"/>
                <a:stretch>
                  <a:fillRect l="-3202" t="-6977"/>
                </a:stretch>
              </a:blipFill>
            </p:spPr>
            <p:txBody>
              <a:bodyPr/>
              <a:lstStyle/>
              <a:p>
                <a:r>
                  <a:rPr lang="en-US">
                    <a:noFill/>
                  </a:rPr>
                  <a:t> </a:t>
                </a:r>
              </a:p>
            </p:txBody>
          </p:sp>
        </mc:Fallback>
      </mc:AlternateContent>
      <p:sp>
        <p:nvSpPr>
          <p:cNvPr id="10" name="Content Placeholder 6">
            <a:extLst>
              <a:ext uri="{FF2B5EF4-FFF2-40B4-BE49-F238E27FC236}">
                <a16:creationId xmlns:a16="http://schemas.microsoft.com/office/drawing/2014/main" id="{2F68827E-8EDE-68CA-FA3C-13F565076693}"/>
              </a:ext>
            </a:extLst>
          </p:cNvPr>
          <p:cNvSpPr txBox="1">
            <a:spLocks/>
          </p:cNvSpPr>
          <p:nvPr/>
        </p:nvSpPr>
        <p:spPr>
          <a:xfrm>
            <a:off x="141487" y="3043683"/>
            <a:ext cx="6096002" cy="369332"/>
          </a:xfrm>
          <a:prstGeom prst="rect">
            <a:avLst/>
          </a:prstGeom>
        </p:spPr>
        <p:txBody>
          <a:bodyPr vert="horz" lIns="36576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Comparison</a:t>
            </a:r>
          </a:p>
        </p:txBody>
      </p:sp>
      <p:sp>
        <p:nvSpPr>
          <p:cNvPr id="11" name="Text Placeholder 7">
            <a:extLst>
              <a:ext uri="{FF2B5EF4-FFF2-40B4-BE49-F238E27FC236}">
                <a16:creationId xmlns:a16="http://schemas.microsoft.com/office/drawing/2014/main" id="{BB0BB196-40AA-8A6F-0126-1682562108FF}"/>
              </a:ext>
            </a:extLst>
          </p:cNvPr>
          <p:cNvSpPr txBox="1">
            <a:spLocks/>
          </p:cNvSpPr>
          <p:nvPr/>
        </p:nvSpPr>
        <p:spPr>
          <a:xfrm>
            <a:off x="141648" y="4178499"/>
            <a:ext cx="6096002" cy="707886"/>
          </a:xfrm>
          <a:prstGeom prst="rect">
            <a:avLst/>
          </a:prstGeom>
        </p:spPr>
        <p:txBody>
          <a:bodyPr vert="horz" wrap="square" lIns="182880" tIns="45720" rIns="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Straightforward Saltelli method vs. variance deconvolution modification</a:t>
            </a:r>
          </a:p>
        </p:txBody>
      </p:sp>
      <mc:AlternateContent xmlns:mc="http://schemas.openxmlformats.org/markup-compatibility/2006">
        <mc:Choice xmlns:a14="http://schemas.microsoft.com/office/drawing/2010/main" Requires="a14">
          <p:sp>
            <p:nvSpPr>
              <p:cNvPr id="12" name="Text Placeholder 7">
                <a:extLst>
                  <a:ext uri="{FF2B5EF4-FFF2-40B4-BE49-F238E27FC236}">
                    <a16:creationId xmlns:a16="http://schemas.microsoft.com/office/drawing/2014/main" id="{73F4FF88-643A-76FD-524A-5D2E8BD747B3}"/>
                  </a:ext>
                </a:extLst>
              </p:cNvPr>
              <p:cNvSpPr txBox="1">
                <a:spLocks/>
              </p:cNvSpPr>
              <p:nvPr/>
            </p:nvSpPr>
            <p:spPr>
              <a:xfrm>
                <a:off x="141487" y="4881739"/>
                <a:ext cx="6096002" cy="735201"/>
              </a:xfrm>
              <a:prstGeom prst="rect">
                <a:avLst/>
              </a:prstGeom>
            </p:spPr>
            <p:txBody>
              <a:bodyPr vert="horz" wrap="square" lIns="182880" tIns="45720" rIns="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Number of MC RT particle histories: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𝜂</m:t>
                        </m:r>
                      </m:sub>
                    </m:sSub>
                    <m:r>
                      <a:rPr lang="en-US" b="0" i="1" smtClean="0">
                        <a:latin typeface="Cambria Math" panose="02040503050406030204" pitchFamily="18" charset="0"/>
                      </a:rPr>
                      <m:t>=10</m:t>
                    </m:r>
                  </m:oMath>
                </a14:m>
                <a:r>
                  <a:rPr lang="en-US" dirty="0"/>
                  <a:t> vs.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𝜂</m:t>
                        </m:r>
                      </m:sub>
                    </m:sSub>
                    <m:r>
                      <a:rPr lang="en-US" b="0" i="1" smtClean="0">
                        <a:latin typeface="Cambria Math" panose="02040503050406030204" pitchFamily="18" charset="0"/>
                      </a:rPr>
                      <m:t>=1000</m:t>
                    </m:r>
                  </m:oMath>
                </a14:m>
                <a:endParaRPr lang="en-US" dirty="0"/>
              </a:p>
            </p:txBody>
          </p:sp>
        </mc:Choice>
        <mc:Fallback>
          <p:sp>
            <p:nvSpPr>
              <p:cNvPr id="12" name="Text Placeholder 7">
                <a:extLst>
                  <a:ext uri="{FF2B5EF4-FFF2-40B4-BE49-F238E27FC236}">
                    <a16:creationId xmlns:a16="http://schemas.microsoft.com/office/drawing/2014/main" id="{73F4FF88-643A-76FD-524A-5D2E8BD747B3}"/>
                  </a:ext>
                </a:extLst>
              </p:cNvPr>
              <p:cNvSpPr txBox="1">
                <a:spLocks noRot="1" noChangeAspect="1" noMove="1" noResize="1" noEditPoints="1" noAdjustHandles="1" noChangeArrowheads="1" noChangeShapeType="1" noTextEdit="1"/>
              </p:cNvSpPr>
              <p:nvPr/>
            </p:nvSpPr>
            <p:spPr>
              <a:xfrm>
                <a:off x="141487" y="4881739"/>
                <a:ext cx="6096002" cy="735201"/>
              </a:xfrm>
              <a:prstGeom prst="rect">
                <a:avLst/>
              </a:prstGeom>
              <a:blipFill>
                <a:blip r:embed="rId5"/>
                <a:stretch>
                  <a:fillRect t="-5085" b="-101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 Placeholder 7">
                <a:extLst>
                  <a:ext uri="{FF2B5EF4-FFF2-40B4-BE49-F238E27FC236}">
                    <a16:creationId xmlns:a16="http://schemas.microsoft.com/office/drawing/2014/main" id="{CDB6554C-A961-2753-767E-612F2D96CFA0}"/>
                  </a:ext>
                </a:extLst>
              </p:cNvPr>
              <p:cNvSpPr txBox="1">
                <a:spLocks/>
              </p:cNvSpPr>
              <p:nvPr/>
            </p:nvSpPr>
            <p:spPr>
              <a:xfrm>
                <a:off x="141490" y="3409443"/>
                <a:ext cx="6095999" cy="768352"/>
              </a:xfrm>
              <a:prstGeom prst="rect">
                <a:avLst/>
              </a:prstGeom>
            </p:spPr>
            <p:txBody>
              <a:bodyPr vert="horz" wrap="square" lIns="182880" tIns="45720" rIns="0" bIns="45720" rtlCol="0" anchor="t">
                <a:spAutoFit/>
              </a:bodyPr>
              <a:lstStyle>
                <a:lvl1pPr marL="0" indent="0" algn="l" defTabSz="914400" rtl="0" eaLnBrk="1" latinLnBrk="0" hangingPunct="1">
                  <a:lnSpc>
                    <a:spcPct val="10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10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Benchmark: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𝜉</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oMath>
                </a14:m>
                <a:r>
                  <a:rPr lang="en-US" dirty="0"/>
                  <a:t>, analytic optical thickness        Test: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𝜉</m:t>
                        </m:r>
                      </m:sub>
                    </m:sSub>
                    <m:r>
                      <a:rPr lang="en-US" i="1">
                        <a:latin typeface="Cambria Math" panose="02040503050406030204" pitchFamily="18" charset="0"/>
                      </a:rPr>
                      <m:t>=1000</m:t>
                    </m:r>
                  </m:oMath>
                </a14:m>
                <a:r>
                  <a:rPr lang="en-US" dirty="0"/>
                  <a:t> </a:t>
                </a:r>
              </a:p>
            </p:txBody>
          </p:sp>
        </mc:Choice>
        <mc:Fallback>
          <p:sp>
            <p:nvSpPr>
              <p:cNvPr id="13" name="Text Placeholder 7">
                <a:extLst>
                  <a:ext uri="{FF2B5EF4-FFF2-40B4-BE49-F238E27FC236}">
                    <a16:creationId xmlns:a16="http://schemas.microsoft.com/office/drawing/2014/main" id="{CDB6554C-A961-2753-767E-612F2D96CFA0}"/>
                  </a:ext>
                </a:extLst>
              </p:cNvPr>
              <p:cNvSpPr txBox="1">
                <a:spLocks noRot="1" noChangeAspect="1" noMove="1" noResize="1" noEditPoints="1" noAdjustHandles="1" noChangeArrowheads="1" noChangeShapeType="1" noTextEdit="1"/>
              </p:cNvSpPr>
              <p:nvPr/>
            </p:nvSpPr>
            <p:spPr>
              <a:xfrm>
                <a:off x="141490" y="3409443"/>
                <a:ext cx="6095999" cy="768352"/>
              </a:xfrm>
              <a:prstGeom prst="rect">
                <a:avLst/>
              </a:prstGeom>
              <a:blipFill>
                <a:blip r:embed="rId6"/>
                <a:stretch>
                  <a:fillRect t="-4918" r="-11019"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BE72B63-D3B7-DB16-A5F3-83EDA8DD4763}"/>
                  </a:ext>
                </a:extLst>
              </p:cNvPr>
              <p:cNvSpPr txBox="1"/>
              <p:nvPr/>
            </p:nvSpPr>
            <p:spPr>
              <a:xfrm>
                <a:off x="7751886" y="5715000"/>
                <a:ext cx="272796"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dirty="0"/>
              </a:p>
            </p:txBody>
          </p:sp>
        </mc:Choice>
        <mc:Fallback>
          <p:sp>
            <p:nvSpPr>
              <p:cNvPr id="14" name="TextBox 13">
                <a:extLst>
                  <a:ext uri="{FF2B5EF4-FFF2-40B4-BE49-F238E27FC236}">
                    <a16:creationId xmlns:a16="http://schemas.microsoft.com/office/drawing/2014/main" id="{DBE72B63-D3B7-DB16-A5F3-83EDA8DD4763}"/>
                  </a:ext>
                </a:extLst>
              </p:cNvPr>
              <p:cNvSpPr txBox="1">
                <a:spLocks noRot="1" noChangeAspect="1" noMove="1" noResize="1" noEditPoints="1" noAdjustHandles="1" noChangeArrowheads="1" noChangeShapeType="1" noTextEdit="1"/>
              </p:cNvSpPr>
              <p:nvPr/>
            </p:nvSpPr>
            <p:spPr>
              <a:xfrm>
                <a:off x="7751886" y="5715000"/>
                <a:ext cx="272796" cy="274320"/>
              </a:xfrm>
              <a:prstGeom prst="rect">
                <a:avLst/>
              </a:prstGeom>
              <a:blipFill>
                <a:blip r:embed="rId7"/>
                <a:stretch>
                  <a:fillRect l="-4545" r="-4545"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8CD1CAB-294C-6540-8CDC-AA9B7CE2A0A0}"/>
                  </a:ext>
                </a:extLst>
              </p:cNvPr>
              <p:cNvSpPr txBox="1"/>
              <p:nvPr/>
            </p:nvSpPr>
            <p:spPr>
              <a:xfrm>
                <a:off x="7952809"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m:t>
                      </m:r>
                    </m:oMath>
                  </m:oMathPara>
                </a14:m>
                <a:endParaRPr lang="en-US" b="0" dirty="0"/>
              </a:p>
            </p:txBody>
          </p:sp>
        </mc:Choice>
        <mc:Fallback>
          <p:sp>
            <p:nvSpPr>
              <p:cNvPr id="15" name="TextBox 14">
                <a:extLst>
                  <a:ext uri="{FF2B5EF4-FFF2-40B4-BE49-F238E27FC236}">
                    <a16:creationId xmlns:a16="http://schemas.microsoft.com/office/drawing/2014/main" id="{38CD1CAB-294C-6540-8CDC-AA9B7CE2A0A0}"/>
                  </a:ext>
                </a:extLst>
              </p:cNvPr>
              <p:cNvSpPr txBox="1">
                <a:spLocks noRot="1" noChangeAspect="1" noMove="1" noResize="1" noEditPoints="1" noAdjustHandles="1" noChangeArrowheads="1" noChangeShapeType="1" noTextEdit="1"/>
              </p:cNvSpPr>
              <p:nvPr/>
            </p:nvSpPr>
            <p:spPr>
              <a:xfrm>
                <a:off x="7952809" y="5715000"/>
                <a:ext cx="457200" cy="274320"/>
              </a:xfrm>
              <a:prstGeom prst="rect">
                <a:avLst/>
              </a:prstGeom>
              <a:blipFill>
                <a:blip r:embed="rId8"/>
                <a:stretch>
                  <a:fillRect l="-2703"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57A9C95-A56D-962E-2F56-8D5D87F46ED6}"/>
                  </a:ext>
                </a:extLst>
              </p:cNvPr>
              <p:cNvSpPr txBox="1"/>
              <p:nvPr/>
            </p:nvSpPr>
            <p:spPr>
              <a:xfrm>
                <a:off x="9205502"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1.7</m:t>
                      </m:r>
                    </m:oMath>
                  </m:oMathPara>
                </a14:m>
                <a:endParaRPr lang="en-US" b="0" dirty="0"/>
              </a:p>
            </p:txBody>
          </p:sp>
        </mc:Choice>
        <mc:Fallback>
          <p:sp>
            <p:nvSpPr>
              <p:cNvPr id="16" name="TextBox 15">
                <a:extLst>
                  <a:ext uri="{FF2B5EF4-FFF2-40B4-BE49-F238E27FC236}">
                    <a16:creationId xmlns:a16="http://schemas.microsoft.com/office/drawing/2014/main" id="{757A9C95-A56D-962E-2F56-8D5D87F46ED6}"/>
                  </a:ext>
                </a:extLst>
              </p:cNvPr>
              <p:cNvSpPr txBox="1">
                <a:spLocks noRot="1" noChangeAspect="1" noMove="1" noResize="1" noEditPoints="1" noAdjustHandles="1" noChangeArrowheads="1" noChangeShapeType="1" noTextEdit="1"/>
              </p:cNvSpPr>
              <p:nvPr/>
            </p:nvSpPr>
            <p:spPr>
              <a:xfrm>
                <a:off x="9205502" y="5715000"/>
                <a:ext cx="457200" cy="274320"/>
              </a:xfrm>
              <a:prstGeom prst="rect">
                <a:avLst/>
              </a:prstGeom>
              <a:blipFill>
                <a:blip r:embed="rId9"/>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6133812-1798-3750-EE55-1C5537D96472}"/>
                  </a:ext>
                </a:extLst>
              </p:cNvPr>
              <p:cNvSpPr txBox="1"/>
              <p:nvPr/>
            </p:nvSpPr>
            <p:spPr>
              <a:xfrm>
                <a:off x="10406636"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m:t>
                      </m:r>
                    </m:oMath>
                  </m:oMathPara>
                </a14:m>
                <a:endParaRPr lang="en-US" b="0" dirty="0"/>
              </a:p>
            </p:txBody>
          </p:sp>
        </mc:Choice>
        <mc:Fallback>
          <p:sp>
            <p:nvSpPr>
              <p:cNvPr id="17" name="TextBox 16">
                <a:extLst>
                  <a:ext uri="{FF2B5EF4-FFF2-40B4-BE49-F238E27FC236}">
                    <a16:creationId xmlns:a16="http://schemas.microsoft.com/office/drawing/2014/main" id="{B6133812-1798-3750-EE55-1C5537D96472}"/>
                  </a:ext>
                </a:extLst>
              </p:cNvPr>
              <p:cNvSpPr txBox="1">
                <a:spLocks noRot="1" noChangeAspect="1" noMove="1" noResize="1" noEditPoints="1" noAdjustHandles="1" noChangeArrowheads="1" noChangeShapeType="1" noTextEdit="1"/>
              </p:cNvSpPr>
              <p:nvPr/>
            </p:nvSpPr>
            <p:spPr>
              <a:xfrm>
                <a:off x="10406636" y="5715000"/>
                <a:ext cx="457200" cy="274320"/>
              </a:xfrm>
              <a:prstGeom prst="rect">
                <a:avLst/>
              </a:prstGeom>
              <a:blipFill>
                <a:blip r:embed="rId10"/>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3B67A63-48E0-BF1B-8788-157204BA8E1A}"/>
                  </a:ext>
                </a:extLst>
              </p:cNvPr>
              <p:cNvSpPr txBox="1"/>
              <p:nvPr/>
            </p:nvSpPr>
            <p:spPr>
              <a:xfrm>
                <a:off x="9787130" y="5715000"/>
                <a:ext cx="457200" cy="27432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2.3</m:t>
                      </m:r>
                    </m:oMath>
                  </m:oMathPara>
                </a14:m>
                <a:endParaRPr lang="en-US" b="0" dirty="0"/>
              </a:p>
            </p:txBody>
          </p:sp>
        </mc:Choice>
        <mc:Fallback>
          <p:sp>
            <p:nvSpPr>
              <p:cNvPr id="18" name="TextBox 17">
                <a:extLst>
                  <a:ext uri="{FF2B5EF4-FFF2-40B4-BE49-F238E27FC236}">
                    <a16:creationId xmlns:a16="http://schemas.microsoft.com/office/drawing/2014/main" id="{F3B67A63-48E0-BF1B-8788-157204BA8E1A}"/>
                  </a:ext>
                </a:extLst>
              </p:cNvPr>
              <p:cNvSpPr txBox="1">
                <a:spLocks noRot="1" noChangeAspect="1" noMove="1" noResize="1" noEditPoints="1" noAdjustHandles="1" noChangeArrowheads="1" noChangeShapeType="1" noTextEdit="1"/>
              </p:cNvSpPr>
              <p:nvPr/>
            </p:nvSpPr>
            <p:spPr>
              <a:xfrm>
                <a:off x="9787130" y="5715000"/>
                <a:ext cx="457200" cy="274320"/>
              </a:xfrm>
              <a:prstGeom prst="rect">
                <a:avLst/>
              </a:prstGeom>
              <a:blipFill>
                <a:blip r:embed="rId11"/>
                <a:stretch>
                  <a:fillRect b="-9091"/>
                </a:stretch>
              </a:blipFill>
            </p:spPr>
            <p:txBody>
              <a:bodyPr/>
              <a:lstStyle/>
              <a:p>
                <a:r>
                  <a:rPr lang="en-US">
                    <a:noFill/>
                  </a:rPr>
                  <a:t> </a:t>
                </a:r>
              </a:p>
            </p:txBody>
          </p:sp>
        </mc:Fallback>
      </mc:AlternateContent>
      <p:sp>
        <p:nvSpPr>
          <p:cNvPr id="19" name="Left-Right Arrow 18">
            <a:extLst>
              <a:ext uri="{FF2B5EF4-FFF2-40B4-BE49-F238E27FC236}">
                <a16:creationId xmlns:a16="http://schemas.microsoft.com/office/drawing/2014/main" id="{371BDCD6-7DEC-FF2B-D6D9-B81E869EEC51}"/>
              </a:ext>
            </a:extLst>
          </p:cNvPr>
          <p:cNvSpPr/>
          <p:nvPr/>
        </p:nvSpPr>
        <p:spPr>
          <a:xfrm>
            <a:off x="8175498" y="5950886"/>
            <a:ext cx="1265681" cy="26022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2B91F6A-88F3-7F4E-BD25-36C4D22DAE31}"/>
                  </a:ext>
                </a:extLst>
              </p:cNvPr>
              <p:cNvSpPr txBox="1"/>
              <p:nvPr/>
            </p:nvSpPr>
            <p:spPr>
              <a:xfrm>
                <a:off x="8351138" y="6206332"/>
                <a:ext cx="914400" cy="380239"/>
              </a:xfrm>
              <a:prstGeom prst="rect">
                <a:avLst/>
              </a:prstGeom>
            </p:spPr>
            <p:txBody>
              <a:bodyPr vert="horz" wrap="none" lIns="0" tIns="0" rIns="0" bIns="0" rtlCol="0">
                <a:noAutofit/>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oMath>
                </a14:m>
                <a:r>
                  <a:rPr lang="en-US" b="1" dirty="0">
                    <a:solidFill>
                      <a:schemeClr val="tx1"/>
                    </a:solidFill>
                  </a:rPr>
                  <a:t>range</a:t>
                </a:r>
              </a:p>
            </p:txBody>
          </p:sp>
        </mc:Choice>
        <mc:Fallback>
          <p:sp>
            <p:nvSpPr>
              <p:cNvPr id="20" name="TextBox 19">
                <a:extLst>
                  <a:ext uri="{FF2B5EF4-FFF2-40B4-BE49-F238E27FC236}">
                    <a16:creationId xmlns:a16="http://schemas.microsoft.com/office/drawing/2014/main" id="{72B91F6A-88F3-7F4E-BD25-36C4D22DAE31}"/>
                  </a:ext>
                </a:extLst>
              </p:cNvPr>
              <p:cNvSpPr txBox="1">
                <a:spLocks noRot="1" noChangeAspect="1" noMove="1" noResize="1" noEditPoints="1" noAdjustHandles="1" noChangeArrowheads="1" noChangeShapeType="1" noTextEdit="1"/>
              </p:cNvSpPr>
              <p:nvPr/>
            </p:nvSpPr>
            <p:spPr>
              <a:xfrm>
                <a:off x="8351138" y="6206332"/>
                <a:ext cx="914400" cy="380239"/>
              </a:xfrm>
              <a:prstGeom prst="rect">
                <a:avLst/>
              </a:prstGeom>
              <a:blipFill>
                <a:blip r:embed="rId12"/>
                <a:stretch>
                  <a:fillRect t="-19355" r="-8219" b="-9677"/>
                </a:stretch>
              </a:blipFill>
            </p:spPr>
            <p:txBody>
              <a:bodyPr/>
              <a:lstStyle/>
              <a:p>
                <a:r>
                  <a:rPr lang="en-US">
                    <a:noFill/>
                  </a:rPr>
                  <a:t> </a:t>
                </a:r>
              </a:p>
            </p:txBody>
          </p:sp>
        </mc:Fallback>
      </mc:AlternateContent>
      <p:sp>
        <p:nvSpPr>
          <p:cNvPr id="21" name="Left-Right Arrow 20">
            <a:extLst>
              <a:ext uri="{FF2B5EF4-FFF2-40B4-BE49-F238E27FC236}">
                <a16:creationId xmlns:a16="http://schemas.microsoft.com/office/drawing/2014/main" id="{EE541750-DE56-876C-E5B9-A5597A3E4849}"/>
              </a:ext>
            </a:extLst>
          </p:cNvPr>
          <p:cNvSpPr/>
          <p:nvPr/>
        </p:nvSpPr>
        <p:spPr>
          <a:xfrm>
            <a:off x="9459125" y="5949361"/>
            <a:ext cx="527647" cy="26022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dirty="0"/>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2A9C35F-0A9D-D360-EBC4-310A4F4DB7C1}"/>
                  </a:ext>
                </a:extLst>
              </p:cNvPr>
              <p:cNvSpPr txBox="1"/>
              <p:nvPr/>
            </p:nvSpPr>
            <p:spPr>
              <a:xfrm>
                <a:off x="9616819" y="6206332"/>
                <a:ext cx="914400" cy="380239"/>
              </a:xfrm>
              <a:prstGeom prst="rect">
                <a:avLst/>
              </a:prstGeom>
            </p:spPr>
            <p:txBody>
              <a:bodyPr vert="horz" wrap="none" lIns="0" tIns="0" rIns="0" bIns="0" rtlCol="0">
                <a:noAutofit/>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a14:m>
                <a:r>
                  <a:rPr lang="en-US" b="1" dirty="0">
                    <a:solidFill>
                      <a:schemeClr val="tx1"/>
                    </a:solidFill>
                  </a:rPr>
                  <a:t>range</a:t>
                </a:r>
              </a:p>
            </p:txBody>
          </p:sp>
        </mc:Choice>
        <mc:Fallback>
          <p:sp>
            <p:nvSpPr>
              <p:cNvPr id="22" name="TextBox 21">
                <a:extLst>
                  <a:ext uri="{FF2B5EF4-FFF2-40B4-BE49-F238E27FC236}">
                    <a16:creationId xmlns:a16="http://schemas.microsoft.com/office/drawing/2014/main" id="{02A9C35F-0A9D-D360-EBC4-310A4F4DB7C1}"/>
                  </a:ext>
                </a:extLst>
              </p:cNvPr>
              <p:cNvSpPr txBox="1">
                <a:spLocks noRot="1" noChangeAspect="1" noMove="1" noResize="1" noEditPoints="1" noAdjustHandles="1" noChangeArrowheads="1" noChangeShapeType="1" noTextEdit="1"/>
              </p:cNvSpPr>
              <p:nvPr/>
            </p:nvSpPr>
            <p:spPr>
              <a:xfrm>
                <a:off x="9616819" y="6206332"/>
                <a:ext cx="914400" cy="380239"/>
              </a:xfrm>
              <a:prstGeom prst="rect">
                <a:avLst/>
              </a:prstGeom>
              <a:blipFill>
                <a:blip r:embed="rId13"/>
                <a:stretch>
                  <a:fillRect t="-19355" r="-6849" b="-967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9501F4B1-6F4A-BC1F-75B8-3FA4BE7D0831}"/>
              </a:ext>
            </a:extLst>
          </p:cNvPr>
          <p:cNvCxnSpPr>
            <a:cxnSpLocks/>
          </p:cNvCxnSpPr>
          <p:nvPr/>
        </p:nvCxnSpPr>
        <p:spPr>
          <a:xfrm flipV="1">
            <a:off x="7883651"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B681B44-0333-A3C0-1A8B-2C5B53FEB4EE}"/>
              </a:ext>
            </a:extLst>
          </p:cNvPr>
          <p:cNvCxnSpPr>
            <a:cxnSpLocks/>
          </p:cNvCxnSpPr>
          <p:nvPr/>
        </p:nvCxnSpPr>
        <p:spPr>
          <a:xfrm flipV="1">
            <a:off x="8175498"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749BC-4C37-4427-6460-11BA33A5616B}"/>
              </a:ext>
            </a:extLst>
          </p:cNvPr>
          <p:cNvCxnSpPr>
            <a:cxnSpLocks/>
          </p:cNvCxnSpPr>
          <p:nvPr/>
        </p:nvCxnSpPr>
        <p:spPr>
          <a:xfrm flipV="1">
            <a:off x="9427463"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FE77EB-6EFB-6ED9-DCA7-2D9AC4E1E81A}"/>
              </a:ext>
            </a:extLst>
          </p:cNvPr>
          <p:cNvCxnSpPr>
            <a:cxnSpLocks/>
          </p:cNvCxnSpPr>
          <p:nvPr/>
        </p:nvCxnSpPr>
        <p:spPr>
          <a:xfrm flipV="1">
            <a:off x="10005060"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DC224A-0770-EDEF-7778-749A9A4B05B9}"/>
              </a:ext>
            </a:extLst>
          </p:cNvPr>
          <p:cNvCxnSpPr>
            <a:cxnSpLocks/>
          </p:cNvCxnSpPr>
          <p:nvPr/>
        </p:nvCxnSpPr>
        <p:spPr>
          <a:xfrm flipV="1">
            <a:off x="10628374" y="5303520"/>
            <a:ext cx="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A395747-F648-6C8C-139A-AD7F44119E1D}"/>
              </a:ext>
            </a:extLst>
          </p:cNvPr>
          <p:cNvSpPr/>
          <p:nvPr/>
        </p:nvSpPr>
        <p:spPr>
          <a:xfrm>
            <a:off x="7883652" y="4376103"/>
            <a:ext cx="1548384" cy="1297987"/>
          </a:xfrm>
          <a:prstGeom prst="rect">
            <a:avLst/>
          </a:prstGeom>
          <a:solidFill>
            <a:schemeClr val="tx2">
              <a:lumMod val="40000"/>
              <a:lumOff val="60000"/>
            </a:schemeClr>
          </a:solid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0CAC7A4-6466-6D1C-C824-E3B6E6C9849F}"/>
              </a:ext>
            </a:extLst>
          </p:cNvPr>
          <p:cNvSpPr/>
          <p:nvPr/>
        </p:nvSpPr>
        <p:spPr>
          <a:xfrm>
            <a:off x="9441179" y="4376103"/>
            <a:ext cx="1188721" cy="1297987"/>
          </a:xfrm>
          <a:prstGeom prst="rect">
            <a:avLst/>
          </a:prstGeom>
          <a:solidFill>
            <a:schemeClr val="accent1">
              <a:lumMod val="20000"/>
              <a:lumOff val="80000"/>
            </a:schemeClr>
          </a:solidFill>
          <a:ln w="2857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8CCB6A-0AFE-624D-CF6A-C8BC9ABF64A6}"/>
              </a:ext>
            </a:extLst>
          </p:cNvPr>
          <p:cNvSpPr/>
          <p:nvPr/>
        </p:nvSpPr>
        <p:spPr>
          <a:xfrm>
            <a:off x="8481824" y="4376103"/>
            <a:ext cx="1507996" cy="1297987"/>
          </a:xfrm>
          <a:prstGeom prst="rect">
            <a:avLst/>
          </a:prstGeom>
          <a:solidFill>
            <a:schemeClr val="tx2">
              <a:lumMod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e 30">
            <a:extLst>
              <a:ext uri="{FF2B5EF4-FFF2-40B4-BE49-F238E27FC236}">
                <a16:creationId xmlns:a16="http://schemas.microsoft.com/office/drawing/2014/main" id="{1501708C-FB80-B125-619B-FEECFC5F6C57}"/>
              </a:ext>
            </a:extLst>
          </p:cNvPr>
          <p:cNvSpPr>
            <a:spLocks noChangeAspect="1"/>
          </p:cNvSpPr>
          <p:nvPr/>
        </p:nvSpPr>
        <p:spPr>
          <a:xfrm>
            <a:off x="6350891" y="4834824"/>
            <a:ext cx="1280160" cy="1280160"/>
          </a:xfrm>
          <a:prstGeom prst="pie">
            <a:avLst>
              <a:gd name="adj1" fmla="val 18668238"/>
              <a:gd name="adj2" fmla="val 34660"/>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Arrow Connector 31">
            <a:extLst>
              <a:ext uri="{FF2B5EF4-FFF2-40B4-BE49-F238E27FC236}">
                <a16:creationId xmlns:a16="http://schemas.microsoft.com/office/drawing/2014/main" id="{9420EFA2-975B-A188-7C08-5A7FF28492C0}"/>
              </a:ext>
            </a:extLst>
          </p:cNvPr>
          <p:cNvCxnSpPr/>
          <p:nvPr/>
        </p:nvCxnSpPr>
        <p:spPr>
          <a:xfrm flipV="1">
            <a:off x="6990971" y="4772639"/>
            <a:ext cx="640080" cy="7104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279065-B8D6-8AA9-3C6A-FE83DE762E52}"/>
              </a:ext>
            </a:extLst>
          </p:cNvPr>
          <p:cNvCxnSpPr>
            <a:cxnSpLocks/>
          </p:cNvCxnSpPr>
          <p:nvPr/>
        </p:nvCxnSpPr>
        <p:spPr>
          <a:xfrm>
            <a:off x="6988875" y="5483485"/>
            <a:ext cx="83534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50498F5-8508-0E11-AD92-00D258D21489}"/>
                  </a:ext>
                </a:extLst>
              </p:cNvPr>
              <p:cNvSpPr txBox="1"/>
              <p:nvPr/>
            </p:nvSpPr>
            <p:spPr>
              <a:xfrm>
                <a:off x="7247382" y="5150482"/>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oMath>
                  </m:oMathPara>
                </a14:m>
                <a:endParaRPr lang="en-US" dirty="0"/>
              </a:p>
            </p:txBody>
          </p:sp>
        </mc:Choice>
        <mc:Fallback>
          <p:sp>
            <p:nvSpPr>
              <p:cNvPr id="34" name="TextBox 33">
                <a:extLst>
                  <a:ext uri="{FF2B5EF4-FFF2-40B4-BE49-F238E27FC236}">
                    <a16:creationId xmlns:a16="http://schemas.microsoft.com/office/drawing/2014/main" id="{450498F5-8508-0E11-AD92-00D258D21489}"/>
                  </a:ext>
                </a:extLst>
              </p:cNvPr>
              <p:cNvSpPr txBox="1">
                <a:spLocks noRot="1" noChangeAspect="1" noMove="1" noResize="1" noEditPoints="1" noAdjustHandles="1" noChangeArrowheads="1" noChangeShapeType="1" noTextEdit="1"/>
              </p:cNvSpPr>
              <p:nvPr/>
            </p:nvSpPr>
            <p:spPr>
              <a:xfrm>
                <a:off x="7247382" y="5150482"/>
                <a:ext cx="288036" cy="277300"/>
              </a:xfrm>
              <a:prstGeom prst="rect">
                <a:avLst/>
              </a:prstGeom>
              <a:blipFill>
                <a:blip r:embed="rId14"/>
                <a:stretch>
                  <a:fillRect b="-217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8DE889C2-BFFF-B7A6-9E41-5CBAB9E215D6}"/>
                  </a:ext>
                </a:extLst>
              </p:cNvPr>
              <p:cNvSpPr txBox="1"/>
              <p:nvPr/>
            </p:nvSpPr>
            <p:spPr>
              <a:xfrm>
                <a:off x="8031480" y="4509781"/>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t</m:t>
                          </m:r>
                          <m:r>
                            <a:rPr lang="en-US" b="0" i="0" smtClean="0">
                              <a:latin typeface="Cambria Math" panose="02040503050406030204" pitchFamily="18" charset="0"/>
                            </a:rPr>
                            <m:t>,1</m:t>
                          </m:r>
                        </m:sub>
                      </m:sSub>
                    </m:oMath>
                  </m:oMathPara>
                </a14:m>
                <a:endParaRPr lang="en-US" dirty="0"/>
              </a:p>
            </p:txBody>
          </p:sp>
        </mc:Choice>
        <mc:Fallback>
          <p:sp>
            <p:nvSpPr>
              <p:cNvPr id="35" name="TextBox 34">
                <a:extLst>
                  <a:ext uri="{FF2B5EF4-FFF2-40B4-BE49-F238E27FC236}">
                    <a16:creationId xmlns:a16="http://schemas.microsoft.com/office/drawing/2014/main" id="{8DE889C2-BFFF-B7A6-9E41-5CBAB9E215D6}"/>
                  </a:ext>
                </a:extLst>
              </p:cNvPr>
              <p:cNvSpPr txBox="1">
                <a:spLocks noRot="1" noChangeAspect="1" noMove="1" noResize="1" noEditPoints="1" noAdjustHandles="1" noChangeArrowheads="1" noChangeShapeType="1" noTextEdit="1"/>
              </p:cNvSpPr>
              <p:nvPr/>
            </p:nvSpPr>
            <p:spPr>
              <a:xfrm>
                <a:off x="8031480" y="4509781"/>
                <a:ext cx="288036" cy="277300"/>
              </a:xfrm>
              <a:prstGeom prst="rect">
                <a:avLst/>
              </a:prstGeom>
              <a:blipFill>
                <a:blip r:embed="rId15"/>
                <a:stretch>
                  <a:fillRect l="-25000" r="-25000"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3D30D339-26A2-1F6B-964C-B7CF5C8A82C5}"/>
                  </a:ext>
                </a:extLst>
              </p:cNvPr>
              <p:cNvSpPr txBox="1"/>
              <p:nvPr/>
            </p:nvSpPr>
            <p:spPr>
              <a:xfrm>
                <a:off x="9087612" y="4509781"/>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Σ</m:t>
                          </m:r>
                        </m:e>
                        <m:sub>
                          <m:r>
                            <m:rPr>
                              <m:sty m:val="p"/>
                            </m:rPr>
                            <a:rPr lang="en-US" b="0" i="0" smtClean="0">
                              <a:solidFill>
                                <a:schemeClr val="bg1"/>
                              </a:solidFill>
                              <a:latin typeface="Cambria Math" panose="02040503050406030204" pitchFamily="18" charset="0"/>
                            </a:rPr>
                            <m:t>t</m:t>
                          </m:r>
                          <m:r>
                            <a:rPr lang="en-US" b="0" i="0"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p:sp>
            <p:nvSpPr>
              <p:cNvPr id="36" name="TextBox 35">
                <a:extLst>
                  <a:ext uri="{FF2B5EF4-FFF2-40B4-BE49-F238E27FC236}">
                    <a16:creationId xmlns:a16="http://schemas.microsoft.com/office/drawing/2014/main" id="{3D30D339-26A2-1F6B-964C-B7CF5C8A82C5}"/>
                  </a:ext>
                </a:extLst>
              </p:cNvPr>
              <p:cNvSpPr txBox="1">
                <a:spLocks noRot="1" noChangeAspect="1" noMove="1" noResize="1" noEditPoints="1" noAdjustHandles="1" noChangeArrowheads="1" noChangeShapeType="1" noTextEdit="1"/>
              </p:cNvSpPr>
              <p:nvPr/>
            </p:nvSpPr>
            <p:spPr>
              <a:xfrm>
                <a:off x="9087612" y="4509781"/>
                <a:ext cx="288036" cy="277300"/>
              </a:xfrm>
              <a:prstGeom prst="rect">
                <a:avLst/>
              </a:prstGeom>
              <a:blipFill>
                <a:blip r:embed="rId16"/>
                <a:stretch>
                  <a:fillRect l="-25000" r="-25000"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C25A5675-6ABE-E082-F3C0-4E7C305A8677}"/>
                  </a:ext>
                </a:extLst>
              </p:cNvPr>
              <p:cNvSpPr txBox="1"/>
              <p:nvPr/>
            </p:nvSpPr>
            <p:spPr>
              <a:xfrm>
                <a:off x="10165079" y="4509781"/>
                <a:ext cx="288036" cy="277300"/>
              </a:xfrm>
              <a:prstGeom prst="rect">
                <a:avLst/>
              </a:prstGeom>
            </p:spPr>
            <p:txBody>
              <a:bodyPr vert="horz" wrap="none" lIns="0" tIns="0" rIns="0" bIns="0" rtlCol="0">
                <a:no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t</m:t>
                          </m:r>
                          <m:r>
                            <a:rPr lang="en-US" b="0" i="0" smtClean="0">
                              <a:latin typeface="Cambria Math" panose="02040503050406030204" pitchFamily="18" charset="0"/>
                            </a:rPr>
                            <m:t>,3</m:t>
                          </m:r>
                        </m:sub>
                      </m:sSub>
                    </m:oMath>
                  </m:oMathPara>
                </a14:m>
                <a:endParaRPr lang="en-US" dirty="0"/>
              </a:p>
            </p:txBody>
          </p:sp>
        </mc:Choice>
        <mc:Fallback>
          <p:sp>
            <p:nvSpPr>
              <p:cNvPr id="37" name="TextBox 36">
                <a:extLst>
                  <a:ext uri="{FF2B5EF4-FFF2-40B4-BE49-F238E27FC236}">
                    <a16:creationId xmlns:a16="http://schemas.microsoft.com/office/drawing/2014/main" id="{C25A5675-6ABE-E082-F3C0-4E7C305A8677}"/>
                  </a:ext>
                </a:extLst>
              </p:cNvPr>
              <p:cNvSpPr txBox="1">
                <a:spLocks noRot="1" noChangeAspect="1" noMove="1" noResize="1" noEditPoints="1" noAdjustHandles="1" noChangeArrowheads="1" noChangeShapeType="1" noTextEdit="1"/>
              </p:cNvSpPr>
              <p:nvPr/>
            </p:nvSpPr>
            <p:spPr>
              <a:xfrm>
                <a:off x="10165079" y="4509781"/>
                <a:ext cx="288036" cy="277300"/>
              </a:xfrm>
              <a:prstGeom prst="rect">
                <a:avLst/>
              </a:prstGeom>
              <a:blipFill>
                <a:blip r:embed="rId17"/>
                <a:stretch>
                  <a:fillRect l="-25000" r="-25000" b="-18182"/>
                </a:stretch>
              </a:blipFill>
            </p:spPr>
            <p:txBody>
              <a:bodyPr/>
              <a:lstStyle/>
              <a:p>
                <a:r>
                  <a:rPr lang="en-US">
                    <a:noFill/>
                  </a:rPr>
                  <a:t> </a:t>
                </a:r>
              </a:p>
            </p:txBody>
          </p:sp>
        </mc:Fallback>
      </mc:AlternateContent>
    </p:spTree>
    <p:extLst>
      <p:ext uri="{BB962C8B-B14F-4D97-AF65-F5344CB8AC3E}">
        <p14:creationId xmlns:p14="http://schemas.microsoft.com/office/powerpoint/2010/main" val="3893884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EBE7E8-663E-47E0-0628-3CE54DDA3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61288"/>
            <a:ext cx="6702552" cy="5026914"/>
          </a:xfrm>
          <a:prstGeom prst="rect">
            <a:avLst/>
          </a:prstGeom>
        </p:spPr>
      </p:pic>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3231645" y="1163766"/>
            <a:ext cx="572871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First-order SI for cosine of beam incident angle</a:t>
            </a:r>
          </a:p>
        </p:txBody>
      </p:sp>
      <p:sp>
        <p:nvSpPr>
          <p:cNvPr id="14" name="Title 5">
            <a:extLst>
              <a:ext uri="{FF2B5EF4-FFF2-40B4-BE49-F238E27FC236}">
                <a16:creationId xmlns:a16="http://schemas.microsoft.com/office/drawing/2014/main" id="{224755DA-340A-8C2E-42BA-5F9BFE40FC5C}"/>
              </a:ext>
            </a:extLst>
          </p:cNvPr>
          <p:cNvSpPr>
            <a:spLocks noGrp="1"/>
          </p:cNvSpPr>
          <p:nvPr>
            <p:ph type="title"/>
          </p:nvPr>
        </p:nvSpPr>
        <p:spPr/>
        <p:txBody>
          <a:bodyPr>
            <a:normAutofit fontScale="90000"/>
          </a:bodyPr>
          <a:lstStyle/>
          <a:p>
            <a:r>
              <a:rPr lang="en-US" dirty="0"/>
              <a:t>Distributions over 25000 repetitions</a:t>
            </a:r>
          </a:p>
        </p:txBody>
      </p:sp>
      <p:sp>
        <p:nvSpPr>
          <p:cNvPr id="2" name="Slide Number Placeholder 2">
            <a:extLst>
              <a:ext uri="{FF2B5EF4-FFF2-40B4-BE49-F238E27FC236}">
                <a16:creationId xmlns:a16="http://schemas.microsoft.com/office/drawing/2014/main" id="{3CAD35A7-928C-F336-C423-9334A6ED028D}"/>
              </a:ext>
            </a:extLst>
          </p:cNvPr>
          <p:cNvSpPr>
            <a:spLocks noGrp="1"/>
          </p:cNvSpPr>
          <p:nvPr>
            <p:ph type="sldNum" sz="quarter" idx="12"/>
          </p:nvPr>
        </p:nvSpPr>
        <p:spPr/>
        <p:txBody>
          <a:bodyPr>
            <a:spAutoFit/>
          </a:bodyPr>
          <a:lstStyle/>
          <a:p>
            <a:r>
              <a:rPr lang="en-US" sz="1200" dirty="0"/>
              <a:t>14/19</a:t>
            </a:r>
          </a:p>
        </p:txBody>
      </p:sp>
    </p:spTree>
    <p:extLst>
      <p:ext uri="{BB962C8B-B14F-4D97-AF65-F5344CB8AC3E}">
        <p14:creationId xmlns:p14="http://schemas.microsoft.com/office/powerpoint/2010/main" val="120893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3E437-0294-E903-8931-2F8CAF03350D}"/>
              </a:ext>
            </a:extLst>
          </p:cNvPr>
          <p:cNvSpPr>
            <a:spLocks noGrp="1"/>
          </p:cNvSpPr>
          <p:nvPr>
            <p:ph type="title"/>
          </p:nvPr>
        </p:nvSpPr>
        <p:spPr/>
        <p:txBody>
          <a:bodyPr>
            <a:normAutofit fontScale="90000"/>
          </a:bodyPr>
          <a:lstStyle/>
          <a:p>
            <a:r>
              <a:rPr lang="en-US" dirty="0"/>
              <a:t>Deterministic vs Stochastic Methods</a:t>
            </a:r>
          </a:p>
        </p:txBody>
      </p:sp>
      <p:sp>
        <p:nvSpPr>
          <p:cNvPr id="3" name="Content Placeholder 2">
            <a:extLst>
              <a:ext uri="{FF2B5EF4-FFF2-40B4-BE49-F238E27FC236}">
                <a16:creationId xmlns:a16="http://schemas.microsoft.com/office/drawing/2014/main" id="{D2300B07-B4A9-0BD5-F71B-3C3A444BAAE9}"/>
              </a:ext>
            </a:extLst>
          </p:cNvPr>
          <p:cNvSpPr>
            <a:spLocks noGrp="1"/>
          </p:cNvSpPr>
          <p:nvPr>
            <p:ph idx="1"/>
          </p:nvPr>
        </p:nvSpPr>
        <p:spPr>
          <a:xfrm>
            <a:off x="402772" y="1021899"/>
            <a:ext cx="5454332" cy="1400025"/>
          </a:xfrm>
        </p:spPr>
        <p:txBody>
          <a:bodyPr>
            <a:noAutofit/>
          </a:bodyPr>
          <a:lstStyle/>
          <a:p>
            <a:pPr marL="0" indent="0" algn="ctr">
              <a:buNone/>
            </a:pPr>
            <a:r>
              <a:rPr lang="en-US" sz="2400" u="sng" dirty="0"/>
              <a:t>Deterministic</a:t>
            </a:r>
          </a:p>
          <a:p>
            <a:r>
              <a:rPr lang="en-US" dirty="0"/>
              <a:t>Model system by d</a:t>
            </a:r>
            <a:r>
              <a:rPr lang="en-US" sz="2400" dirty="0"/>
              <a:t>irectly solving equation or system of equations.</a:t>
            </a:r>
          </a:p>
        </p:txBody>
      </p:sp>
      <p:sp>
        <p:nvSpPr>
          <p:cNvPr id="4" name="Content Placeholder 2">
            <a:extLst>
              <a:ext uri="{FF2B5EF4-FFF2-40B4-BE49-F238E27FC236}">
                <a16:creationId xmlns:a16="http://schemas.microsoft.com/office/drawing/2014/main" id="{61B8BA9F-013E-69D4-6EFB-CC89ED1AEFE2}"/>
              </a:ext>
            </a:extLst>
          </p:cNvPr>
          <p:cNvSpPr txBox="1">
            <a:spLocks/>
          </p:cNvSpPr>
          <p:nvPr/>
        </p:nvSpPr>
        <p:spPr>
          <a:xfrm>
            <a:off x="6334894" y="1021899"/>
            <a:ext cx="5454333" cy="1400025"/>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400" u="sng" dirty="0"/>
              <a:t>Stochastic</a:t>
            </a:r>
          </a:p>
          <a:p>
            <a:r>
              <a:rPr lang="en-US" sz="2400" dirty="0"/>
              <a:t>Model system as a random process described by probability distributions.</a:t>
            </a:r>
          </a:p>
        </p:txBody>
      </p:sp>
      <p:sp>
        <p:nvSpPr>
          <p:cNvPr id="14" name="TextBox 13">
            <a:extLst>
              <a:ext uri="{FF2B5EF4-FFF2-40B4-BE49-F238E27FC236}">
                <a16:creationId xmlns:a16="http://schemas.microsoft.com/office/drawing/2014/main" id="{D3896B3F-866E-3C9E-EAE0-F95C7E07DC11}"/>
              </a:ext>
            </a:extLst>
          </p:cNvPr>
          <p:cNvSpPr txBox="1"/>
          <p:nvPr/>
        </p:nvSpPr>
        <p:spPr>
          <a:xfrm>
            <a:off x="402771" y="2841755"/>
            <a:ext cx="5454332" cy="1089529"/>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Numerical methods require discretizing underlying function’s independent variable(s).</a:t>
            </a:r>
          </a:p>
        </p:txBody>
      </p:sp>
      <p:sp>
        <p:nvSpPr>
          <p:cNvPr id="16" name="TextBox 15">
            <a:extLst>
              <a:ext uri="{FF2B5EF4-FFF2-40B4-BE49-F238E27FC236}">
                <a16:creationId xmlns:a16="http://schemas.microsoft.com/office/drawing/2014/main" id="{834F7A82-F076-1691-37F8-2287AD059896}"/>
              </a:ext>
            </a:extLst>
          </p:cNvPr>
          <p:cNvSpPr txBox="1"/>
          <p:nvPr/>
        </p:nvSpPr>
        <p:spPr>
          <a:xfrm>
            <a:off x="402771" y="4749450"/>
            <a:ext cx="5454332" cy="757130"/>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Repeated evaluation of an input will always produce identical output.</a:t>
            </a:r>
          </a:p>
        </p:txBody>
      </p:sp>
      <p:sp>
        <p:nvSpPr>
          <p:cNvPr id="21" name="TextBox 20">
            <a:extLst>
              <a:ext uri="{FF2B5EF4-FFF2-40B4-BE49-F238E27FC236}">
                <a16:creationId xmlns:a16="http://schemas.microsoft.com/office/drawing/2014/main" id="{3371806C-174C-4CEE-78ED-630C7028696C}"/>
              </a:ext>
            </a:extLst>
          </p:cNvPr>
          <p:cNvSpPr txBox="1"/>
          <p:nvPr/>
        </p:nvSpPr>
        <p:spPr>
          <a:xfrm>
            <a:off x="6334894" y="3383406"/>
            <a:ext cx="5675874" cy="757130"/>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Computer codes use pseudo-random number generation (RNG).</a:t>
            </a:r>
          </a:p>
        </p:txBody>
      </p:sp>
      <p:sp>
        <p:nvSpPr>
          <p:cNvPr id="22" name="TextBox 21">
            <a:extLst>
              <a:ext uri="{FF2B5EF4-FFF2-40B4-BE49-F238E27FC236}">
                <a16:creationId xmlns:a16="http://schemas.microsoft.com/office/drawing/2014/main" id="{F2331837-E783-8A29-072A-889AB7AE28B6}"/>
              </a:ext>
            </a:extLst>
          </p:cNvPr>
          <p:cNvSpPr txBox="1"/>
          <p:nvPr/>
        </p:nvSpPr>
        <p:spPr>
          <a:xfrm>
            <a:off x="6340596" y="2627119"/>
            <a:ext cx="5939483" cy="757130"/>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 treat independent variable(s) continuously.</a:t>
            </a:r>
          </a:p>
        </p:txBody>
      </p:sp>
      <p:sp>
        <p:nvSpPr>
          <p:cNvPr id="23" name="TextBox 22">
            <a:extLst>
              <a:ext uri="{FF2B5EF4-FFF2-40B4-BE49-F238E27FC236}">
                <a16:creationId xmlns:a16="http://schemas.microsoft.com/office/drawing/2014/main" id="{3A8AF67C-535D-D749-C21B-2CA1E34D9732}"/>
              </a:ext>
            </a:extLst>
          </p:cNvPr>
          <p:cNvSpPr txBox="1"/>
          <p:nvPr/>
        </p:nvSpPr>
        <p:spPr>
          <a:xfrm>
            <a:off x="6334894" y="4746572"/>
            <a:ext cx="5454332" cy="1089529"/>
          </a:xfrm>
          <a:prstGeom prst="rect">
            <a:avLst/>
          </a:prstGeom>
          <a:noFill/>
        </p:spPr>
        <p:txBody>
          <a:bodyPr wrap="square">
            <a:spAutoFit/>
          </a:bodyPr>
          <a:lstStyle/>
          <a:p>
            <a:pPr marL="171450" marR="0" lvl="0" indent="-171450" algn="l" defTabSz="685800" rtl="0" eaLnBrk="1" fontAlgn="auto" latinLnBrk="0" hangingPunct="1">
              <a:lnSpc>
                <a:spcPct val="90000"/>
              </a:lnSpc>
              <a:spcBef>
                <a:spcPts val="1350"/>
              </a:spcBef>
              <a:spcAft>
                <a:spcPts val="0"/>
              </a:spcAft>
              <a:buClr>
                <a:srgbClr val="C55A11"/>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Repeated evaluation of an input (with different initial RNG seed) will produce different outputs.</a:t>
            </a:r>
          </a:p>
        </p:txBody>
      </p:sp>
    </p:spTree>
    <p:extLst>
      <p:ext uri="{BB962C8B-B14F-4D97-AF65-F5344CB8AC3E}">
        <p14:creationId xmlns:p14="http://schemas.microsoft.com/office/powerpoint/2010/main" val="3504705314"/>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BB031F-6D4D-C920-4F40-7A754D362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63766"/>
            <a:ext cx="6705600" cy="5029200"/>
          </a:xfrm>
          <a:prstGeom prst="rect">
            <a:avLst/>
          </a:prstGeom>
        </p:spPr>
      </p:pic>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3231645" y="1163766"/>
            <a:ext cx="572871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Total SI for cosine of beam incident angle</a:t>
            </a:r>
          </a:p>
        </p:txBody>
      </p:sp>
      <p:sp>
        <p:nvSpPr>
          <p:cNvPr id="13" name="Title 5">
            <a:extLst>
              <a:ext uri="{FF2B5EF4-FFF2-40B4-BE49-F238E27FC236}">
                <a16:creationId xmlns:a16="http://schemas.microsoft.com/office/drawing/2014/main" id="{DE2F140E-3751-B963-2F28-6216049176ED}"/>
              </a:ext>
            </a:extLst>
          </p:cNvPr>
          <p:cNvSpPr>
            <a:spLocks noGrp="1"/>
          </p:cNvSpPr>
          <p:nvPr>
            <p:ph type="title"/>
          </p:nvPr>
        </p:nvSpPr>
        <p:spPr/>
        <p:txBody>
          <a:bodyPr>
            <a:normAutofit fontScale="90000"/>
          </a:bodyPr>
          <a:lstStyle/>
          <a:p>
            <a:r>
              <a:rPr lang="en-US" dirty="0"/>
              <a:t>Distributions over 25000 repetitions</a:t>
            </a:r>
          </a:p>
        </p:txBody>
      </p:sp>
      <p:sp>
        <p:nvSpPr>
          <p:cNvPr id="2" name="Slide Number Placeholder 2">
            <a:extLst>
              <a:ext uri="{FF2B5EF4-FFF2-40B4-BE49-F238E27FC236}">
                <a16:creationId xmlns:a16="http://schemas.microsoft.com/office/drawing/2014/main" id="{39FB6870-3778-918F-3D14-9311FDDABD11}"/>
              </a:ext>
            </a:extLst>
          </p:cNvPr>
          <p:cNvSpPr>
            <a:spLocks noGrp="1"/>
          </p:cNvSpPr>
          <p:nvPr>
            <p:ph type="sldNum" sz="quarter" idx="12"/>
          </p:nvPr>
        </p:nvSpPr>
        <p:spPr/>
        <p:txBody>
          <a:bodyPr>
            <a:spAutoFit/>
          </a:bodyPr>
          <a:lstStyle/>
          <a:p>
            <a:r>
              <a:rPr lang="en-US" sz="1200" dirty="0"/>
              <a:t>15/19</a:t>
            </a:r>
          </a:p>
        </p:txBody>
      </p:sp>
    </p:spTree>
    <p:extLst>
      <p:ext uri="{BB962C8B-B14F-4D97-AF65-F5344CB8AC3E}">
        <p14:creationId xmlns:p14="http://schemas.microsoft.com/office/powerpoint/2010/main" val="2436167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61CB59-BF52-8633-8621-C66BA5AC3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63766"/>
            <a:ext cx="6705600" cy="5029200"/>
          </a:xfrm>
          <a:prstGeom prst="rect">
            <a:avLst/>
          </a:prstGeom>
        </p:spPr>
      </p:pic>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3231645" y="1163766"/>
            <a:ext cx="572871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First-order SI for total cross section</a:t>
            </a:r>
          </a:p>
        </p:txBody>
      </p:sp>
      <p:sp>
        <p:nvSpPr>
          <p:cNvPr id="13" name="Title 5">
            <a:extLst>
              <a:ext uri="{FF2B5EF4-FFF2-40B4-BE49-F238E27FC236}">
                <a16:creationId xmlns:a16="http://schemas.microsoft.com/office/drawing/2014/main" id="{8DDDEE9B-2272-DB1D-5EB6-E10E0136B61C}"/>
              </a:ext>
            </a:extLst>
          </p:cNvPr>
          <p:cNvSpPr>
            <a:spLocks noGrp="1"/>
          </p:cNvSpPr>
          <p:nvPr>
            <p:ph type="title"/>
          </p:nvPr>
        </p:nvSpPr>
        <p:spPr/>
        <p:txBody>
          <a:bodyPr>
            <a:normAutofit fontScale="90000"/>
          </a:bodyPr>
          <a:lstStyle/>
          <a:p>
            <a:r>
              <a:rPr lang="en-US" dirty="0"/>
              <a:t>Distributions over 25000 repetitions</a:t>
            </a:r>
          </a:p>
        </p:txBody>
      </p:sp>
      <p:sp>
        <p:nvSpPr>
          <p:cNvPr id="2" name="Slide Number Placeholder 2">
            <a:extLst>
              <a:ext uri="{FF2B5EF4-FFF2-40B4-BE49-F238E27FC236}">
                <a16:creationId xmlns:a16="http://schemas.microsoft.com/office/drawing/2014/main" id="{DB5DE789-C6FF-3146-9D02-25EA043F9F8E}"/>
              </a:ext>
            </a:extLst>
          </p:cNvPr>
          <p:cNvSpPr>
            <a:spLocks noGrp="1"/>
          </p:cNvSpPr>
          <p:nvPr>
            <p:ph type="sldNum" sz="quarter" idx="12"/>
          </p:nvPr>
        </p:nvSpPr>
        <p:spPr/>
        <p:txBody>
          <a:bodyPr>
            <a:spAutoFit/>
          </a:bodyPr>
          <a:lstStyle/>
          <a:p>
            <a:r>
              <a:rPr lang="en-US" sz="1200" dirty="0"/>
              <a:t>16/19</a:t>
            </a:r>
          </a:p>
        </p:txBody>
      </p:sp>
    </p:spTree>
    <p:extLst>
      <p:ext uri="{BB962C8B-B14F-4D97-AF65-F5344CB8AC3E}">
        <p14:creationId xmlns:p14="http://schemas.microsoft.com/office/powerpoint/2010/main" val="2479836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B73FE9E-6616-034D-FAAD-50BA47B34FBD}"/>
              </a:ext>
            </a:extLst>
          </p:cNvPr>
          <p:cNvPicPr>
            <a:picLocks noChangeAspect="1"/>
          </p:cNvPicPr>
          <p:nvPr/>
        </p:nvPicPr>
        <p:blipFill rotWithShape="1">
          <a:blip r:embed="rId2">
            <a:extLst>
              <a:ext uri="{28A0092B-C50C-407E-A947-70E740481C1C}">
                <a14:useLocalDpi xmlns:a14="http://schemas.microsoft.com/office/drawing/2010/main" val="0"/>
              </a:ext>
            </a:extLst>
          </a:blip>
          <a:srcRect l="5955"/>
          <a:stretch/>
        </p:blipFill>
        <p:spPr>
          <a:xfrm>
            <a:off x="7987899" y="3701980"/>
            <a:ext cx="3783800" cy="3017520"/>
          </a:xfrm>
          <a:prstGeom prst="rect">
            <a:avLst/>
          </a:prstGeom>
        </p:spPr>
      </p:pic>
      <p:sp>
        <p:nvSpPr>
          <p:cNvPr id="25" name="Title 5">
            <a:extLst>
              <a:ext uri="{FF2B5EF4-FFF2-40B4-BE49-F238E27FC236}">
                <a16:creationId xmlns:a16="http://schemas.microsoft.com/office/drawing/2014/main" id="{0442D024-CCDF-AED8-0A99-A9E7751F9B02}"/>
              </a:ext>
            </a:extLst>
          </p:cNvPr>
          <p:cNvSpPr>
            <a:spLocks noGrp="1"/>
          </p:cNvSpPr>
          <p:nvPr>
            <p:ph type="title"/>
          </p:nvPr>
        </p:nvSpPr>
        <p:spPr/>
        <p:txBody>
          <a:bodyPr>
            <a:normAutofit fontScale="90000"/>
          </a:bodyPr>
          <a:lstStyle/>
          <a:p>
            <a:r>
              <a:rPr lang="en-US" dirty="0"/>
              <a:t>Distributions over 25000 repetitions</a:t>
            </a:r>
          </a:p>
        </p:txBody>
      </p:sp>
      <p:sp>
        <p:nvSpPr>
          <p:cNvPr id="2" name="Content Placeholder 1">
            <a:extLst>
              <a:ext uri="{FF2B5EF4-FFF2-40B4-BE49-F238E27FC236}">
                <a16:creationId xmlns:a16="http://schemas.microsoft.com/office/drawing/2014/main" id="{3AB0B6D8-1F21-D5B6-0DE0-6DEDF1410993}"/>
              </a:ext>
            </a:extLst>
          </p:cNvPr>
          <p:cNvSpPr>
            <a:spLocks noGrp="1"/>
          </p:cNvSpPr>
          <p:nvPr>
            <p:ph idx="1"/>
          </p:nvPr>
        </p:nvSpPr>
        <p:spPr/>
        <p:txBody>
          <a:bodyPr/>
          <a:lstStyle/>
          <a:p>
            <a:endParaRPr lang="en-US"/>
          </a:p>
        </p:txBody>
      </p:sp>
      <p:sp>
        <p:nvSpPr>
          <p:cNvPr id="4" name="Slide Number Placeholder 2">
            <a:extLst>
              <a:ext uri="{FF2B5EF4-FFF2-40B4-BE49-F238E27FC236}">
                <a16:creationId xmlns:a16="http://schemas.microsoft.com/office/drawing/2014/main" id="{FF4D96F1-7A7E-A7F8-B506-4DB575BEB72A}"/>
              </a:ext>
            </a:extLst>
          </p:cNvPr>
          <p:cNvSpPr>
            <a:spLocks noGrp="1"/>
          </p:cNvSpPr>
          <p:nvPr>
            <p:ph type="sldNum" sz="quarter" idx="12"/>
          </p:nvPr>
        </p:nvSpPr>
        <p:spPr/>
        <p:txBody>
          <a:bodyPr>
            <a:spAutoFit/>
          </a:bodyPr>
          <a:lstStyle/>
          <a:p>
            <a:r>
              <a:rPr lang="en-US" sz="1200" dirty="0"/>
              <a:t>17/19</a:t>
            </a:r>
          </a:p>
        </p:txBody>
      </p:sp>
      <p:pic>
        <p:nvPicPr>
          <p:cNvPr id="13" name="Picture 12">
            <a:extLst>
              <a:ext uri="{FF2B5EF4-FFF2-40B4-BE49-F238E27FC236}">
                <a16:creationId xmlns:a16="http://schemas.microsoft.com/office/drawing/2014/main" id="{A0EC1732-2DF0-86B6-5CE2-993415A7B156}"/>
              </a:ext>
            </a:extLst>
          </p:cNvPr>
          <p:cNvPicPr>
            <a:picLocks noChangeAspect="1"/>
          </p:cNvPicPr>
          <p:nvPr/>
        </p:nvPicPr>
        <p:blipFill rotWithShape="1">
          <a:blip r:embed="rId3">
            <a:extLst>
              <a:ext uri="{28A0092B-C50C-407E-A947-70E740481C1C}">
                <a14:useLocalDpi xmlns:a14="http://schemas.microsoft.com/office/drawing/2010/main" val="0"/>
              </a:ext>
            </a:extLst>
          </a:blip>
          <a:srcRect l="5955" b="5427"/>
          <a:stretch/>
        </p:blipFill>
        <p:spPr>
          <a:xfrm>
            <a:off x="7987897" y="1028700"/>
            <a:ext cx="3783799" cy="2853751"/>
          </a:xfrm>
          <a:prstGeom prst="rect">
            <a:avLst/>
          </a:prstGeom>
        </p:spPr>
      </p:pic>
      <p:pic>
        <p:nvPicPr>
          <p:cNvPr id="15" name="Picture 14">
            <a:extLst>
              <a:ext uri="{FF2B5EF4-FFF2-40B4-BE49-F238E27FC236}">
                <a16:creationId xmlns:a16="http://schemas.microsoft.com/office/drawing/2014/main" id="{A17E57B0-AB82-99AF-E190-006740DBE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6" y="3701980"/>
            <a:ext cx="4023360" cy="3017520"/>
          </a:xfrm>
          <a:prstGeom prst="rect">
            <a:avLst/>
          </a:prstGeom>
        </p:spPr>
      </p:pic>
      <p:pic>
        <p:nvPicPr>
          <p:cNvPr id="18" name="Picture 17">
            <a:extLst>
              <a:ext uri="{FF2B5EF4-FFF2-40B4-BE49-F238E27FC236}">
                <a16:creationId xmlns:a16="http://schemas.microsoft.com/office/drawing/2014/main" id="{3B24EA89-9C57-6B39-C7CB-19EF4FF4928D}"/>
              </a:ext>
            </a:extLst>
          </p:cNvPr>
          <p:cNvPicPr>
            <a:picLocks noChangeAspect="1"/>
          </p:cNvPicPr>
          <p:nvPr/>
        </p:nvPicPr>
        <p:blipFill rotWithShape="1">
          <a:blip r:embed="rId5">
            <a:extLst>
              <a:ext uri="{28A0092B-C50C-407E-A947-70E740481C1C}">
                <a14:useLocalDpi xmlns:a14="http://schemas.microsoft.com/office/drawing/2010/main" val="0"/>
              </a:ext>
            </a:extLst>
          </a:blip>
          <a:srcRect l="5955"/>
          <a:stretch/>
        </p:blipFill>
        <p:spPr>
          <a:xfrm>
            <a:off x="4204101" y="3701980"/>
            <a:ext cx="3783798" cy="3017520"/>
          </a:xfrm>
          <a:prstGeom prst="rect">
            <a:avLst/>
          </a:prstGeom>
        </p:spPr>
      </p:pic>
      <p:pic>
        <p:nvPicPr>
          <p:cNvPr id="22" name="Picture 21">
            <a:extLst>
              <a:ext uri="{FF2B5EF4-FFF2-40B4-BE49-F238E27FC236}">
                <a16:creationId xmlns:a16="http://schemas.microsoft.com/office/drawing/2014/main" id="{B1378B42-E41B-7372-78FB-86C018CC6C60}"/>
              </a:ext>
            </a:extLst>
          </p:cNvPr>
          <p:cNvPicPr>
            <a:picLocks noChangeAspect="1"/>
          </p:cNvPicPr>
          <p:nvPr/>
        </p:nvPicPr>
        <p:blipFill rotWithShape="1">
          <a:blip r:embed="rId6">
            <a:extLst>
              <a:ext uri="{28A0092B-C50C-407E-A947-70E740481C1C}">
                <a14:useLocalDpi xmlns:a14="http://schemas.microsoft.com/office/drawing/2010/main" val="0"/>
              </a:ext>
            </a:extLst>
          </a:blip>
          <a:srcRect b="5427"/>
          <a:stretch/>
        </p:blipFill>
        <p:spPr>
          <a:xfrm>
            <a:off x="125416" y="1028700"/>
            <a:ext cx="4023360" cy="2853751"/>
          </a:xfrm>
          <a:prstGeom prst="rect">
            <a:avLst/>
          </a:prstGeom>
        </p:spPr>
      </p:pic>
      <p:pic>
        <p:nvPicPr>
          <p:cNvPr id="11" name="Picture 10">
            <a:extLst>
              <a:ext uri="{FF2B5EF4-FFF2-40B4-BE49-F238E27FC236}">
                <a16:creationId xmlns:a16="http://schemas.microsoft.com/office/drawing/2014/main" id="{F53E690E-8F4A-9104-43D5-04E30C0720F9}"/>
              </a:ext>
            </a:extLst>
          </p:cNvPr>
          <p:cNvPicPr>
            <a:picLocks noChangeAspect="1"/>
          </p:cNvPicPr>
          <p:nvPr/>
        </p:nvPicPr>
        <p:blipFill rotWithShape="1">
          <a:blip r:embed="rId7">
            <a:extLst>
              <a:ext uri="{28A0092B-C50C-407E-A947-70E740481C1C}">
                <a14:useLocalDpi xmlns:a14="http://schemas.microsoft.com/office/drawing/2010/main" val="0"/>
              </a:ext>
            </a:extLst>
          </a:blip>
          <a:srcRect l="5954" r="1" b="5427"/>
          <a:stretch/>
        </p:blipFill>
        <p:spPr>
          <a:xfrm>
            <a:off x="4204102" y="1028701"/>
            <a:ext cx="3783797" cy="2853751"/>
          </a:xfrm>
          <a:prstGeom prst="rect">
            <a:avLst/>
          </a:prstGeom>
        </p:spPr>
      </p:pic>
    </p:spTree>
    <p:extLst>
      <p:ext uri="{BB962C8B-B14F-4D97-AF65-F5344CB8AC3E}">
        <p14:creationId xmlns:p14="http://schemas.microsoft.com/office/powerpoint/2010/main" val="558623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6">
            <a:extLst>
              <a:ext uri="{FF2B5EF4-FFF2-40B4-BE49-F238E27FC236}">
                <a16:creationId xmlns:a16="http://schemas.microsoft.com/office/drawing/2014/main" id="{E7D84367-0C77-E3D8-3D33-E70DDCAAA99E}"/>
              </a:ext>
            </a:extLst>
          </p:cNvPr>
          <p:cNvSpPr txBox="1">
            <a:spLocks/>
          </p:cNvSpPr>
          <p:nvPr/>
        </p:nvSpPr>
        <p:spPr>
          <a:xfrm>
            <a:off x="1301189" y="1635715"/>
            <a:ext cx="9589620" cy="36933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accent1"/>
                </a:solidFill>
              </a:rPr>
              <a:t>Saltelli method vs. Saltelli modified with variance deconvolution (Saltelli-</a:t>
            </a:r>
            <a:r>
              <a:rPr lang="en-US" dirty="0" err="1">
                <a:solidFill>
                  <a:schemeClr val="accent1"/>
                </a:solidFill>
              </a:rPr>
              <a:t>VarD</a:t>
            </a:r>
            <a:r>
              <a:rPr lang="en-US" dirty="0">
                <a:solidFill>
                  <a:schemeClr val="accent1"/>
                </a:solidFill>
              </a:rPr>
              <a:t>)</a:t>
            </a:r>
          </a:p>
        </p:txBody>
      </p:sp>
      <p:sp>
        <p:nvSpPr>
          <p:cNvPr id="11" name="Title 5">
            <a:extLst>
              <a:ext uri="{FF2B5EF4-FFF2-40B4-BE49-F238E27FC236}">
                <a16:creationId xmlns:a16="http://schemas.microsoft.com/office/drawing/2014/main" id="{9E266978-AEF7-0DE0-675E-6FAD24FFDA36}"/>
              </a:ext>
            </a:extLst>
          </p:cNvPr>
          <p:cNvSpPr>
            <a:spLocks noGrp="1"/>
          </p:cNvSpPr>
          <p:nvPr>
            <p:ph type="title"/>
          </p:nvPr>
        </p:nvSpPr>
        <p:spPr/>
        <p:txBody>
          <a:bodyPr>
            <a:normAutofit fontScale="90000"/>
          </a:bodyPr>
          <a:lstStyle/>
          <a:p>
            <a:r>
              <a:rPr lang="en-US" dirty="0"/>
              <a:t>Results over 25000 repetitions</a:t>
            </a:r>
          </a:p>
        </p:txBody>
      </p:sp>
      <p:sp>
        <p:nvSpPr>
          <p:cNvPr id="4" name="Slide Number Placeholder 2">
            <a:extLst>
              <a:ext uri="{FF2B5EF4-FFF2-40B4-BE49-F238E27FC236}">
                <a16:creationId xmlns:a16="http://schemas.microsoft.com/office/drawing/2014/main" id="{596A4711-8DA3-E312-F2B2-E1CE4377406B}"/>
              </a:ext>
            </a:extLst>
          </p:cNvPr>
          <p:cNvSpPr>
            <a:spLocks noGrp="1"/>
          </p:cNvSpPr>
          <p:nvPr>
            <p:ph type="sldNum" sz="quarter" idx="12"/>
          </p:nvPr>
        </p:nvSpPr>
        <p:spPr/>
        <p:txBody>
          <a:bodyPr>
            <a:spAutoFit/>
          </a:bodyPr>
          <a:lstStyle/>
          <a:p>
            <a:r>
              <a:rPr lang="en-US" sz="1200" dirty="0"/>
              <a:t>18/19</a:t>
            </a:r>
          </a:p>
        </p:txBody>
      </p:sp>
      <mc:AlternateContent xmlns:mc="http://schemas.openxmlformats.org/markup-compatibility/2006" xmlns:a14="http://schemas.microsoft.com/office/drawing/2010/main">
        <mc:Choice Requires="a14">
          <p:graphicFrame>
            <p:nvGraphicFramePr>
              <p:cNvPr id="12" name="Table 2">
                <a:extLst>
                  <a:ext uri="{FF2B5EF4-FFF2-40B4-BE49-F238E27FC236}">
                    <a16:creationId xmlns:a16="http://schemas.microsoft.com/office/drawing/2014/main" id="{9609FBAF-BBF7-558B-BC6F-4DA4DB28D9AE}"/>
                  </a:ext>
                </a:extLst>
              </p:cNvPr>
              <p:cNvGraphicFramePr>
                <a:graphicFrameLocks noGrp="1"/>
              </p:cNvGraphicFramePr>
              <p:nvPr/>
            </p:nvGraphicFramePr>
            <p:xfrm>
              <a:off x="2157305" y="2236197"/>
              <a:ext cx="7877389" cy="111252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612638145"/>
                        </a:ext>
                      </a:extLst>
                    </a:gridCol>
                    <a:gridCol w="1452881">
                      <a:extLst>
                        <a:ext uri="{9D8B030D-6E8A-4147-A177-3AD203B41FA5}">
                          <a16:colId xmlns:a16="http://schemas.microsoft.com/office/drawing/2014/main" val="2593661469"/>
                        </a:ext>
                      </a:extLst>
                    </a:gridCol>
                    <a:gridCol w="1354667">
                      <a:extLst>
                        <a:ext uri="{9D8B030D-6E8A-4147-A177-3AD203B41FA5}">
                          <a16:colId xmlns:a16="http://schemas.microsoft.com/office/drawing/2014/main" val="2211847311"/>
                        </a:ext>
                      </a:extLst>
                    </a:gridCol>
                    <a:gridCol w="1354667">
                      <a:extLst>
                        <a:ext uri="{9D8B030D-6E8A-4147-A177-3AD203B41FA5}">
                          <a16:colId xmlns:a16="http://schemas.microsoft.com/office/drawing/2014/main" val="1036609196"/>
                        </a:ext>
                      </a:extLst>
                    </a:gridCol>
                    <a:gridCol w="1354667">
                      <a:extLst>
                        <a:ext uri="{9D8B030D-6E8A-4147-A177-3AD203B41FA5}">
                          <a16:colId xmlns:a16="http://schemas.microsoft.com/office/drawing/2014/main" val="1926729942"/>
                        </a:ext>
                      </a:extLst>
                    </a:gridCol>
                    <a:gridCol w="1354667">
                      <a:extLst>
                        <a:ext uri="{9D8B030D-6E8A-4147-A177-3AD203B41FA5}">
                          <a16:colId xmlns:a16="http://schemas.microsoft.com/office/drawing/2014/main" val="486838893"/>
                        </a:ext>
                      </a:extLst>
                    </a:gridCol>
                  </a:tblGrid>
                  <a:tr h="370840">
                    <a:tc>
                      <a:txBody>
                        <a:bodyPr/>
                        <a:lstStyle/>
                        <a:p>
                          <a:endParaRPr lang="en-US" dirty="0"/>
                        </a:p>
                      </a:txBody>
                      <a:tcPr/>
                    </a:tc>
                    <a:tc>
                      <a:txBody>
                        <a:bodyPr/>
                        <a:lstStyle/>
                        <a:p>
                          <a:r>
                            <a:rPr lang="en-US" dirty="0"/>
                            <a:t>Benchmark</a:t>
                          </a:r>
                        </a:p>
                      </a:txBody>
                      <a:tcPr/>
                    </a:tc>
                    <a:tc gridSpan="2">
                      <a:txBody>
                        <a:bodyPr/>
                        <a:lstStyle/>
                        <a:p>
                          <a:pPr algn="ctr"/>
                          <a:r>
                            <a:rPr lang="en-US" dirty="0"/>
                            <a:t>Saltelli</a:t>
                          </a:r>
                        </a:p>
                      </a:txBody>
                      <a:tcPr/>
                    </a:tc>
                    <a:tc hMerge="1">
                      <a:txBody>
                        <a:bodyPr/>
                        <a:lstStyle/>
                        <a:p>
                          <a:endParaRPr lang="en-US" dirty="0"/>
                        </a:p>
                      </a:txBody>
                      <a:tcPr/>
                    </a:tc>
                    <a:tc gridSpan="2">
                      <a:txBody>
                        <a:bodyPr/>
                        <a:lstStyle/>
                        <a:p>
                          <a:pPr algn="ctr"/>
                          <a:r>
                            <a:rPr lang="en-US" dirty="0"/>
                            <a:t>Saltelli-</a:t>
                          </a:r>
                          <a:r>
                            <a:rPr lang="en-US" dirty="0" err="1"/>
                            <a:t>VarD</a:t>
                          </a:r>
                          <a:endParaRPr lang="en-US" dirty="0"/>
                        </a:p>
                      </a:txBody>
                      <a:tcPr/>
                    </a:tc>
                    <a:tc hMerge="1">
                      <a:txBody>
                        <a:bodyPr/>
                        <a:lstStyle/>
                        <a:p>
                          <a:endParaRPr lang="en-US" dirty="0"/>
                        </a:p>
                      </a:txBody>
                      <a:tcPr/>
                    </a:tc>
                    <a:extLst>
                      <a:ext uri="{0D108BD9-81ED-4DB2-BD59-A6C34878D82A}">
                        <a16:rowId xmlns:a16="http://schemas.microsoft.com/office/drawing/2014/main" val="25093567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𝜂</m:t>
                                    </m:r>
                                  </m:sub>
                                </m:sSub>
                              </m:oMath>
                            </m:oMathPara>
                          </a14:m>
                          <a:endParaRPr lang="en-US" dirty="0"/>
                        </a:p>
                      </a:txBody>
                      <a:tcPr/>
                    </a:tc>
                    <a:tc>
                      <a:txBody>
                        <a:bodyPr/>
                        <a:lstStyle/>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m:t>
                                </m:r>
                              </m:oMath>
                            </m:oMathPara>
                          </a14:m>
                          <a:endParaRPr lang="en-US" dirty="0">
                            <a:solidFill>
                              <a:schemeClr val="bg1"/>
                            </a:solidFill>
                          </a:endParaRPr>
                        </a:p>
                      </a:txBody>
                      <a:tcPr>
                        <a:solidFill>
                          <a:srgbClr val="F77E10"/>
                        </a:solidFill>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1000</m:t>
                                </m:r>
                              </m:oMath>
                            </m:oMathPara>
                          </a14:m>
                          <a:endParaRPr lang="en-US" dirty="0">
                            <a:solidFill>
                              <a:schemeClr val="bg1"/>
                            </a:solidFill>
                          </a:endParaRPr>
                        </a:p>
                      </a:txBody>
                      <a:tcPr>
                        <a:solidFill>
                          <a:srgbClr val="D72525"/>
                        </a:solidFill>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m:t>
                                </m:r>
                              </m:oMath>
                            </m:oMathPara>
                          </a14:m>
                          <a:endParaRPr lang="en-US" dirty="0">
                            <a:solidFill>
                              <a:schemeClr val="bg1"/>
                            </a:solidFill>
                          </a:endParaRPr>
                        </a:p>
                      </a:txBody>
                      <a:tcPr>
                        <a:solidFill>
                          <a:srgbClr val="2776B4"/>
                        </a:solidFill>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chemeClr val="bg1"/>
                                    </a:solidFill>
                                    <a:latin typeface="Cambria Math" panose="02040503050406030204" pitchFamily="18" charset="0"/>
                                  </a:rPr>
                                  <m:t>1000</m:t>
                                </m:r>
                              </m:oMath>
                            </m:oMathPara>
                          </a14:m>
                          <a:endParaRPr lang="en-US" dirty="0">
                            <a:solidFill>
                              <a:schemeClr val="bg1"/>
                            </a:solidFill>
                          </a:endParaRPr>
                        </a:p>
                      </a:txBody>
                      <a:tcPr>
                        <a:solidFill>
                          <a:srgbClr val="9466BD"/>
                        </a:solidFill>
                      </a:tcPr>
                    </a:tc>
                    <a:extLst>
                      <a:ext uri="{0D108BD9-81ED-4DB2-BD59-A6C34878D82A}">
                        <a16:rowId xmlns:a16="http://schemas.microsoft.com/office/drawing/2014/main" val="172534016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US" dirty="0"/>
                        </a:p>
                      </a:txBody>
                      <a:tcPr/>
                    </a:tc>
                    <a:tc>
                      <a:txBody>
                        <a:bodyPr/>
                        <a:lstStyle/>
                        <a:p>
                          <a:r>
                            <a:rPr lang="en-US" dirty="0"/>
                            <a:t>0.6752(2)</a:t>
                          </a:r>
                        </a:p>
                      </a:txBody>
                      <a:tcPr/>
                    </a:tc>
                    <a:tc>
                      <a:txBody>
                        <a:bodyPr/>
                        <a:lstStyle/>
                        <a:p>
                          <a:r>
                            <a:rPr lang="en-US" dirty="0"/>
                            <a:t>0.27(8)</a:t>
                          </a:r>
                        </a:p>
                      </a:txBody>
                      <a:tcPr/>
                    </a:tc>
                    <a:tc>
                      <a:txBody>
                        <a:bodyPr/>
                        <a:lstStyle/>
                        <a:p>
                          <a:r>
                            <a:rPr lang="en-US" dirty="0"/>
                            <a:t>0.66(8)</a:t>
                          </a:r>
                        </a:p>
                      </a:txBody>
                      <a:tcPr/>
                    </a:tc>
                    <a:tc>
                      <a:txBody>
                        <a:bodyPr/>
                        <a:lstStyle/>
                        <a:p>
                          <a:r>
                            <a:rPr lang="en-US" dirty="0"/>
                            <a:t>0.67(8)</a:t>
                          </a:r>
                        </a:p>
                      </a:txBody>
                      <a:tcPr/>
                    </a:tc>
                    <a:tc>
                      <a:txBody>
                        <a:bodyPr/>
                        <a:lstStyle/>
                        <a:p>
                          <a:r>
                            <a:rPr lang="en-US" dirty="0"/>
                            <a:t>0.67(2)</a:t>
                          </a:r>
                        </a:p>
                      </a:txBody>
                      <a:tcPr/>
                    </a:tc>
                    <a:extLst>
                      <a:ext uri="{0D108BD9-81ED-4DB2-BD59-A6C34878D82A}">
                        <a16:rowId xmlns:a16="http://schemas.microsoft.com/office/drawing/2014/main" val="1799171106"/>
                      </a:ext>
                    </a:extLst>
                  </a:tr>
                </a:tbl>
              </a:graphicData>
            </a:graphic>
          </p:graphicFrame>
        </mc:Choice>
        <mc:Fallback xmlns="">
          <p:graphicFrame>
            <p:nvGraphicFramePr>
              <p:cNvPr id="12" name="Table 2">
                <a:extLst>
                  <a:ext uri="{FF2B5EF4-FFF2-40B4-BE49-F238E27FC236}">
                    <a16:creationId xmlns:a16="http://schemas.microsoft.com/office/drawing/2014/main" id="{9609FBAF-BBF7-558B-BC6F-4DA4DB28D9AE}"/>
                  </a:ext>
                </a:extLst>
              </p:cNvPr>
              <p:cNvGraphicFramePr>
                <a:graphicFrameLocks noGrp="1"/>
              </p:cNvGraphicFramePr>
              <p:nvPr>
                <p:extLst>
                  <p:ext uri="{D42A27DB-BD31-4B8C-83A1-F6EECF244321}">
                    <p14:modId xmlns:p14="http://schemas.microsoft.com/office/powerpoint/2010/main" val="3469729879"/>
                  </p:ext>
                </p:extLst>
              </p:nvPr>
            </p:nvGraphicFramePr>
            <p:xfrm>
              <a:off x="2157305" y="2236197"/>
              <a:ext cx="7877389" cy="1131888"/>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612638145"/>
                        </a:ext>
                      </a:extLst>
                    </a:gridCol>
                    <a:gridCol w="1452881">
                      <a:extLst>
                        <a:ext uri="{9D8B030D-6E8A-4147-A177-3AD203B41FA5}">
                          <a16:colId xmlns:a16="http://schemas.microsoft.com/office/drawing/2014/main" val="2593661469"/>
                        </a:ext>
                      </a:extLst>
                    </a:gridCol>
                    <a:gridCol w="1354667">
                      <a:extLst>
                        <a:ext uri="{9D8B030D-6E8A-4147-A177-3AD203B41FA5}">
                          <a16:colId xmlns:a16="http://schemas.microsoft.com/office/drawing/2014/main" val="2211847311"/>
                        </a:ext>
                      </a:extLst>
                    </a:gridCol>
                    <a:gridCol w="1354667">
                      <a:extLst>
                        <a:ext uri="{9D8B030D-6E8A-4147-A177-3AD203B41FA5}">
                          <a16:colId xmlns:a16="http://schemas.microsoft.com/office/drawing/2014/main" val="1036609196"/>
                        </a:ext>
                      </a:extLst>
                    </a:gridCol>
                    <a:gridCol w="1354667">
                      <a:extLst>
                        <a:ext uri="{9D8B030D-6E8A-4147-A177-3AD203B41FA5}">
                          <a16:colId xmlns:a16="http://schemas.microsoft.com/office/drawing/2014/main" val="1926729942"/>
                        </a:ext>
                      </a:extLst>
                    </a:gridCol>
                    <a:gridCol w="1354667">
                      <a:extLst>
                        <a:ext uri="{9D8B030D-6E8A-4147-A177-3AD203B41FA5}">
                          <a16:colId xmlns:a16="http://schemas.microsoft.com/office/drawing/2014/main" val="486838893"/>
                        </a:ext>
                      </a:extLst>
                    </a:gridCol>
                  </a:tblGrid>
                  <a:tr h="370840">
                    <a:tc>
                      <a:txBody>
                        <a:bodyPr/>
                        <a:lstStyle/>
                        <a:p>
                          <a:endParaRPr lang="en-US" dirty="0"/>
                        </a:p>
                      </a:txBody>
                      <a:tcPr/>
                    </a:tc>
                    <a:tc>
                      <a:txBody>
                        <a:bodyPr/>
                        <a:lstStyle/>
                        <a:p>
                          <a:r>
                            <a:rPr lang="en-US" dirty="0"/>
                            <a:t>Benchmark</a:t>
                          </a:r>
                        </a:p>
                      </a:txBody>
                      <a:tcPr/>
                    </a:tc>
                    <a:tc gridSpan="2">
                      <a:txBody>
                        <a:bodyPr/>
                        <a:lstStyle/>
                        <a:p>
                          <a:pPr algn="ctr"/>
                          <a:r>
                            <a:rPr lang="en-US" dirty="0"/>
                            <a:t>Saltelli</a:t>
                          </a:r>
                        </a:p>
                      </a:txBody>
                      <a:tcPr/>
                    </a:tc>
                    <a:tc hMerge="1">
                      <a:txBody>
                        <a:bodyPr/>
                        <a:lstStyle/>
                        <a:p>
                          <a:endParaRPr lang="en-US" dirty="0"/>
                        </a:p>
                      </a:txBody>
                      <a:tcPr/>
                    </a:tc>
                    <a:tc gridSpan="2">
                      <a:txBody>
                        <a:bodyPr/>
                        <a:lstStyle/>
                        <a:p>
                          <a:pPr algn="ctr"/>
                          <a:r>
                            <a:rPr lang="en-US" dirty="0"/>
                            <a:t>Saltelli-</a:t>
                          </a:r>
                          <a:r>
                            <a:rPr lang="en-US" dirty="0" err="1"/>
                            <a:t>VarD</a:t>
                          </a:r>
                          <a:endParaRPr lang="en-US" dirty="0"/>
                        </a:p>
                      </a:txBody>
                      <a:tcPr/>
                    </a:tc>
                    <a:tc hMerge="1">
                      <a:txBody>
                        <a:bodyPr/>
                        <a:lstStyle/>
                        <a:p>
                          <a:endParaRPr lang="en-US" dirty="0"/>
                        </a:p>
                      </a:txBody>
                      <a:tcPr/>
                    </a:tc>
                    <a:extLst>
                      <a:ext uri="{0D108BD9-81ED-4DB2-BD59-A6C34878D82A}">
                        <a16:rowId xmlns:a16="http://schemas.microsoft.com/office/drawing/2014/main" val="2509356741"/>
                      </a:ext>
                    </a:extLst>
                  </a:tr>
                  <a:tr h="390208">
                    <a:tc>
                      <a:txBody>
                        <a:bodyPr/>
                        <a:lstStyle/>
                        <a:p>
                          <a:endParaRPr lang="en-US"/>
                        </a:p>
                      </a:txBody>
                      <a:tcPr>
                        <a:blipFill>
                          <a:blip r:embed="rId3"/>
                          <a:stretch>
                            <a:fillRect l="-1266" t="-100000" r="-689873" b="-112500"/>
                          </a:stretch>
                        </a:blipFill>
                      </a:tcPr>
                    </a:tc>
                    <a:tc>
                      <a:txBody>
                        <a:bodyPr/>
                        <a:lstStyle/>
                        <a:p>
                          <a:endParaRPr lang="en-US" dirty="0"/>
                        </a:p>
                      </a:txBody>
                      <a:tcPr/>
                    </a:tc>
                    <a:tc>
                      <a:txBody>
                        <a:bodyPr/>
                        <a:lstStyle/>
                        <a:p>
                          <a:endParaRPr lang="en-US"/>
                        </a:p>
                      </a:txBody>
                      <a:tcPr>
                        <a:blipFill>
                          <a:blip r:embed="rId3"/>
                          <a:stretch>
                            <a:fillRect l="-182243" t="-100000" r="-301869" b="-112500"/>
                          </a:stretch>
                        </a:blipFill>
                      </a:tcPr>
                    </a:tc>
                    <a:tc>
                      <a:txBody>
                        <a:bodyPr/>
                        <a:lstStyle/>
                        <a:p>
                          <a:endParaRPr lang="en-US"/>
                        </a:p>
                      </a:txBody>
                      <a:tcPr>
                        <a:blipFill>
                          <a:blip r:embed="rId3"/>
                          <a:stretch>
                            <a:fillRect l="-282243" t="-100000" r="-201869" b="-112500"/>
                          </a:stretch>
                        </a:blipFill>
                      </a:tcPr>
                    </a:tc>
                    <a:tc>
                      <a:txBody>
                        <a:bodyPr/>
                        <a:lstStyle/>
                        <a:p>
                          <a:endParaRPr lang="en-US"/>
                        </a:p>
                      </a:txBody>
                      <a:tcPr>
                        <a:blipFill>
                          <a:blip r:embed="rId3"/>
                          <a:stretch>
                            <a:fillRect l="-382243" t="-100000" r="-101869" b="-112500"/>
                          </a:stretch>
                        </a:blipFill>
                      </a:tcPr>
                    </a:tc>
                    <a:tc>
                      <a:txBody>
                        <a:bodyPr/>
                        <a:lstStyle/>
                        <a:p>
                          <a:endParaRPr lang="en-US"/>
                        </a:p>
                      </a:txBody>
                      <a:tcPr>
                        <a:blipFill>
                          <a:blip r:embed="rId3"/>
                          <a:stretch>
                            <a:fillRect l="-482243" t="-100000" r="-1869" b="-112500"/>
                          </a:stretch>
                        </a:blipFill>
                      </a:tcPr>
                    </a:tc>
                    <a:extLst>
                      <a:ext uri="{0D108BD9-81ED-4DB2-BD59-A6C34878D82A}">
                        <a16:rowId xmlns:a16="http://schemas.microsoft.com/office/drawing/2014/main" val="1725340163"/>
                      </a:ext>
                    </a:extLst>
                  </a:tr>
                  <a:tr h="370840">
                    <a:tc>
                      <a:txBody>
                        <a:bodyPr/>
                        <a:lstStyle/>
                        <a:p>
                          <a:endParaRPr lang="en-US"/>
                        </a:p>
                      </a:txBody>
                      <a:tcPr>
                        <a:blipFill>
                          <a:blip r:embed="rId3"/>
                          <a:stretch>
                            <a:fillRect l="-1266" t="-220690" r="-689873" b="-24138"/>
                          </a:stretch>
                        </a:blipFill>
                      </a:tcPr>
                    </a:tc>
                    <a:tc>
                      <a:txBody>
                        <a:bodyPr/>
                        <a:lstStyle/>
                        <a:p>
                          <a:r>
                            <a:rPr lang="en-US" dirty="0"/>
                            <a:t>0.6752(2)</a:t>
                          </a:r>
                        </a:p>
                      </a:txBody>
                      <a:tcPr/>
                    </a:tc>
                    <a:tc>
                      <a:txBody>
                        <a:bodyPr/>
                        <a:lstStyle/>
                        <a:p>
                          <a:r>
                            <a:rPr lang="en-US" dirty="0"/>
                            <a:t>0.27(8)</a:t>
                          </a:r>
                        </a:p>
                      </a:txBody>
                      <a:tcPr/>
                    </a:tc>
                    <a:tc>
                      <a:txBody>
                        <a:bodyPr/>
                        <a:lstStyle/>
                        <a:p>
                          <a:r>
                            <a:rPr lang="en-US" dirty="0"/>
                            <a:t>0.66(8)</a:t>
                          </a:r>
                        </a:p>
                      </a:txBody>
                      <a:tcPr/>
                    </a:tc>
                    <a:tc>
                      <a:txBody>
                        <a:bodyPr/>
                        <a:lstStyle/>
                        <a:p>
                          <a:r>
                            <a:rPr lang="en-US" dirty="0"/>
                            <a:t>0.67(8)</a:t>
                          </a:r>
                        </a:p>
                      </a:txBody>
                      <a:tcPr/>
                    </a:tc>
                    <a:tc>
                      <a:txBody>
                        <a:bodyPr/>
                        <a:lstStyle/>
                        <a:p>
                          <a:r>
                            <a:rPr lang="en-US" dirty="0"/>
                            <a:t>0.67(2)</a:t>
                          </a:r>
                        </a:p>
                      </a:txBody>
                      <a:tcPr/>
                    </a:tc>
                    <a:extLst>
                      <a:ext uri="{0D108BD9-81ED-4DB2-BD59-A6C34878D82A}">
                        <a16:rowId xmlns:a16="http://schemas.microsoft.com/office/drawing/2014/main" val="1799171106"/>
                      </a:ext>
                    </a:extLst>
                  </a:tr>
                </a:tbl>
              </a:graphicData>
            </a:graphic>
          </p:graphicFrame>
        </mc:Fallback>
      </mc:AlternateContent>
    </p:spTree>
    <p:extLst>
      <p:ext uri="{BB962C8B-B14F-4D97-AF65-F5344CB8AC3E}">
        <p14:creationId xmlns:p14="http://schemas.microsoft.com/office/powerpoint/2010/main" val="2731919396"/>
      </p:ext>
    </p:extLst>
  </p:cSld>
  <p:clrMapOvr>
    <a:masterClrMapping/>
  </p:clrMapOvr>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5922E-3616-CF9F-8854-97FAF7A18DF1}"/>
              </a:ext>
            </a:extLst>
          </p:cNvPr>
          <p:cNvSpPr>
            <a:spLocks noGrp="1"/>
          </p:cNvSpPr>
          <p:nvPr>
            <p:ph type="title"/>
          </p:nvPr>
        </p:nvSpPr>
        <p:spPr/>
        <p:txBody>
          <a:bodyPr>
            <a:normAutofit fontScale="90000"/>
          </a:bodyPr>
          <a:lstStyle/>
          <a:p>
            <a:r>
              <a:rPr lang="en-US" dirty="0"/>
              <a:t>Discussion</a:t>
            </a:r>
          </a:p>
        </p:txBody>
      </p:sp>
      <p:sp>
        <p:nvSpPr>
          <p:cNvPr id="3" name="Content Placeholder 2">
            <a:extLst>
              <a:ext uri="{FF2B5EF4-FFF2-40B4-BE49-F238E27FC236}">
                <a16:creationId xmlns:a16="http://schemas.microsoft.com/office/drawing/2014/main" id="{59E46F3D-3E78-07B2-DDA6-5D3A8C484B33}"/>
              </a:ext>
            </a:extLst>
          </p:cNvPr>
          <p:cNvSpPr>
            <a:spLocks noGrp="1"/>
          </p:cNvSpPr>
          <p:nvPr>
            <p:ph idx="1"/>
          </p:nvPr>
        </p:nvSpPr>
        <p:spPr/>
        <p:txBody>
          <a:bodyPr/>
          <a:lstStyle/>
          <a:p>
            <a:r>
              <a:rPr lang="en-US" dirty="0"/>
              <a:t>Variance deconvolution modification to </a:t>
            </a:r>
            <a:r>
              <a:rPr lang="en-US" dirty="0" err="1"/>
              <a:t>Saltelli</a:t>
            </a:r>
            <a:r>
              <a:rPr lang="en-US" dirty="0"/>
              <a:t> method yields accurate results for GSA indices.</a:t>
            </a:r>
          </a:p>
          <a:p>
            <a:endParaRPr lang="en-US" dirty="0"/>
          </a:p>
          <a:p>
            <a:r>
              <a:rPr lang="en-US" dirty="0"/>
              <a:t>Variance deconvolution estimator behavior is dependent on the statistical properties of the existing estimator.</a:t>
            </a:r>
          </a:p>
          <a:p>
            <a:endParaRPr lang="en-US" dirty="0"/>
          </a:p>
          <a:p>
            <a:r>
              <a:rPr lang="en-US" dirty="0"/>
              <a:t>The variance deconvolution estimator is unbiased, but its variance can be appreciably larger than the standard estimator.</a:t>
            </a:r>
          </a:p>
        </p:txBody>
      </p:sp>
    </p:spTree>
    <p:extLst>
      <p:ext uri="{BB962C8B-B14F-4D97-AF65-F5344CB8AC3E}">
        <p14:creationId xmlns:p14="http://schemas.microsoft.com/office/powerpoint/2010/main" val="3513933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5311-C768-F6B8-F7C1-5108A417990F}"/>
              </a:ext>
            </a:extLst>
          </p:cNvPr>
          <p:cNvSpPr>
            <a:spLocks noGrp="1"/>
          </p:cNvSpPr>
          <p:nvPr>
            <p:ph type="title"/>
          </p:nvPr>
        </p:nvSpPr>
        <p:spPr/>
        <p:txBody>
          <a:bodyPr>
            <a:normAutofit fontScale="90000"/>
          </a:bodyPr>
          <a:lstStyle/>
          <a:p>
            <a:r>
              <a:rPr lang="en-US" dirty="0"/>
              <a:t>The C5G7-3D Benchmark</a:t>
            </a:r>
          </a:p>
        </p:txBody>
      </p:sp>
      <p:sp>
        <p:nvSpPr>
          <p:cNvPr id="3" name="Content Placeholder 2">
            <a:extLst>
              <a:ext uri="{FF2B5EF4-FFF2-40B4-BE49-F238E27FC236}">
                <a16:creationId xmlns:a16="http://schemas.microsoft.com/office/drawing/2014/main" id="{A8B77436-6616-3E64-001B-C47C516413C5}"/>
              </a:ext>
            </a:extLst>
          </p:cNvPr>
          <p:cNvSpPr>
            <a:spLocks noGrp="1"/>
          </p:cNvSpPr>
          <p:nvPr>
            <p:ph idx="1"/>
          </p:nvPr>
        </p:nvSpPr>
        <p:spPr>
          <a:xfrm>
            <a:off x="192664" y="1008999"/>
            <a:ext cx="6239668" cy="5349745"/>
          </a:xfrm>
        </p:spPr>
        <p:txBody>
          <a:bodyPr>
            <a:normAutofit fontScale="92500" lnSpcReduction="10000"/>
          </a:bodyPr>
          <a:lstStyle/>
          <a:p>
            <a:r>
              <a:rPr lang="en-US" dirty="0"/>
              <a:t>7-energy group, 3-dimensional, light water reactor core with 4 fuel types</a:t>
            </a:r>
          </a:p>
          <a:p>
            <a:pPr lvl="1"/>
            <a:r>
              <a:rPr lang="en-US" dirty="0"/>
              <a:t>Fuel modeled as homogenized pin surrounded by water moderator</a:t>
            </a:r>
          </a:p>
          <a:p>
            <a:pPr lvl="1"/>
            <a:endParaRPr lang="en-US" dirty="0"/>
          </a:p>
          <a:p>
            <a:r>
              <a:rPr lang="en-US" dirty="0"/>
              <a:t>8 uncertain input parameters, each normally distributed with 5% standard deviation</a:t>
            </a:r>
          </a:p>
          <a:p>
            <a:pPr lvl="1"/>
            <a:r>
              <a:rPr lang="en-US" dirty="0"/>
              <a:t>Densities of all fuel types</a:t>
            </a:r>
          </a:p>
          <a:p>
            <a:pPr lvl="1"/>
            <a:r>
              <a:rPr lang="en-US" dirty="0"/>
              <a:t>Radii of all fuel pins</a:t>
            </a:r>
          </a:p>
          <a:p>
            <a:pPr lvl="1"/>
            <a:endParaRPr lang="en-US" dirty="0"/>
          </a:p>
          <a:p>
            <a:r>
              <a:rPr lang="en-US" dirty="0"/>
              <a:t>2 quantities of interest</a:t>
            </a:r>
          </a:p>
          <a:p>
            <a:pPr lvl="1"/>
            <a:r>
              <a:rPr lang="en-US" dirty="0"/>
              <a:t>Core k-eigenvalue</a:t>
            </a:r>
          </a:p>
          <a:p>
            <a:pPr lvl="1"/>
            <a:r>
              <a:rPr lang="en-US" dirty="0"/>
              <a:t>Pin-wise core fission rate distribution</a:t>
            </a:r>
          </a:p>
          <a:p>
            <a:pPr lvl="1"/>
            <a:endParaRPr lang="en-US" dirty="0"/>
          </a:p>
          <a:p>
            <a:r>
              <a:rPr lang="en-US" dirty="0"/>
              <a:t>Modeled using Monte Carlo Dynamic Code (MC/DC)</a:t>
            </a:r>
          </a:p>
          <a:p>
            <a:pPr marL="342900" lvl="1" indent="0">
              <a:buNone/>
            </a:pPr>
            <a:endParaRPr lang="en-US" dirty="0"/>
          </a:p>
          <a:p>
            <a:pPr lvl="1"/>
            <a:endParaRPr lang="en-US" dirty="0"/>
          </a:p>
          <a:p>
            <a:endParaRPr lang="en-US" dirty="0"/>
          </a:p>
          <a:p>
            <a:endParaRPr lang="en-US" dirty="0"/>
          </a:p>
        </p:txBody>
      </p:sp>
      <p:grpSp>
        <p:nvGrpSpPr>
          <p:cNvPr id="27" name="Group 26">
            <a:extLst>
              <a:ext uri="{FF2B5EF4-FFF2-40B4-BE49-F238E27FC236}">
                <a16:creationId xmlns:a16="http://schemas.microsoft.com/office/drawing/2014/main" id="{437441DA-3FDB-23A4-9E8C-F954DBB90BE6}"/>
              </a:ext>
            </a:extLst>
          </p:cNvPr>
          <p:cNvGrpSpPr>
            <a:grpSpLocks noChangeAspect="1"/>
          </p:cNvGrpSpPr>
          <p:nvPr/>
        </p:nvGrpSpPr>
        <p:grpSpPr>
          <a:xfrm>
            <a:off x="7730136" y="1566348"/>
            <a:ext cx="3376033" cy="3399341"/>
            <a:chOff x="3448181" y="850887"/>
            <a:chExt cx="5252146" cy="5288408"/>
          </a:xfrm>
        </p:grpSpPr>
        <p:grpSp>
          <p:nvGrpSpPr>
            <p:cNvPr id="13" name="Group 12">
              <a:extLst>
                <a:ext uri="{FF2B5EF4-FFF2-40B4-BE49-F238E27FC236}">
                  <a16:creationId xmlns:a16="http://schemas.microsoft.com/office/drawing/2014/main" id="{6139B93E-D65C-1617-A1B9-0E8BFAD1534D}"/>
                </a:ext>
              </a:extLst>
            </p:cNvPr>
            <p:cNvGrpSpPr/>
            <p:nvPr/>
          </p:nvGrpSpPr>
          <p:grpSpPr>
            <a:xfrm>
              <a:off x="3448181" y="850890"/>
              <a:ext cx="5252145" cy="5288404"/>
              <a:chOff x="3448181" y="850890"/>
              <a:chExt cx="5252145" cy="5288404"/>
            </a:xfrm>
          </p:grpSpPr>
          <p:pic>
            <p:nvPicPr>
              <p:cNvPr id="7" name="Picture 6" descr="A diagram of a diagram&#10;&#10;Description automatically generated">
                <a:extLst>
                  <a:ext uri="{FF2B5EF4-FFF2-40B4-BE49-F238E27FC236}">
                    <a16:creationId xmlns:a16="http://schemas.microsoft.com/office/drawing/2014/main" id="{D794CD65-D446-A3ED-50A5-CBAD57EB370B}"/>
                  </a:ext>
                </a:extLst>
              </p:cNvPr>
              <p:cNvPicPr>
                <a:picLocks noChangeAspect="1"/>
              </p:cNvPicPr>
              <p:nvPr/>
            </p:nvPicPr>
            <p:blipFill>
              <a:blip r:embed="rId2">
                <a:extLst>
                  <a:ext uri="{28A0092B-C50C-407E-A947-70E740481C1C}">
                    <a14:useLocalDpi xmlns:a14="http://schemas.microsoft.com/office/drawing/2010/main" val="0"/>
                  </a:ext>
                </a:extLst>
              </a:blip>
              <a:srcRect l="9510" t="12406" r="10175" b="10480"/>
              <a:stretch/>
            </p:blipFill>
            <p:spPr>
              <a:xfrm>
                <a:off x="3448181" y="850890"/>
                <a:ext cx="5252145" cy="5288404"/>
              </a:xfrm>
              <a:prstGeom prst="rect">
                <a:avLst/>
              </a:prstGeom>
            </p:spPr>
          </p:pic>
          <p:pic>
            <p:nvPicPr>
              <p:cNvPr id="5" name="Picture 4" descr="A grid of squares with a number of points&#10;&#10;Description automatically generated with medium confidence">
                <a:extLst>
                  <a:ext uri="{FF2B5EF4-FFF2-40B4-BE49-F238E27FC236}">
                    <a16:creationId xmlns:a16="http://schemas.microsoft.com/office/drawing/2014/main" id="{367A9825-EA50-2498-3260-D2533F60258B}"/>
                  </a:ext>
                </a:extLst>
              </p:cNvPr>
              <p:cNvPicPr>
                <a:picLocks noChangeAspect="1"/>
              </p:cNvPicPr>
              <p:nvPr/>
            </p:nvPicPr>
            <p:blipFill>
              <a:blip r:embed="rId3">
                <a:extLst>
                  <a:ext uri="{28A0092B-C50C-407E-A947-70E740481C1C}">
                    <a14:useLocalDpi xmlns:a14="http://schemas.microsoft.com/office/drawing/2010/main" val="0"/>
                  </a:ext>
                </a:extLst>
              </a:blip>
              <a:srcRect l="2700" t="2541" r="1094" b="11347"/>
              <a:stretch/>
            </p:blipFill>
            <p:spPr>
              <a:xfrm>
                <a:off x="3463290" y="853440"/>
                <a:ext cx="3483986" cy="3520440"/>
              </a:xfrm>
              <a:prstGeom prst="rect">
                <a:avLst/>
              </a:prstGeom>
            </p:spPr>
          </p:pic>
          <p:cxnSp>
            <p:nvCxnSpPr>
              <p:cNvPr id="9" name="Straight Connector 8">
                <a:extLst>
                  <a:ext uri="{FF2B5EF4-FFF2-40B4-BE49-F238E27FC236}">
                    <a16:creationId xmlns:a16="http://schemas.microsoft.com/office/drawing/2014/main" id="{6354DE64-B023-1B3E-4806-F80D47DD085B}"/>
                  </a:ext>
                </a:extLst>
              </p:cNvPr>
              <p:cNvCxnSpPr>
                <a:endCxn id="5" idx="3"/>
              </p:cNvCxnSpPr>
              <p:nvPr/>
            </p:nvCxnSpPr>
            <p:spPr>
              <a:xfrm>
                <a:off x="3463290" y="2613344"/>
                <a:ext cx="3483986" cy="316"/>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9A0D1E0-51D2-57F8-746E-F24732B930C9}"/>
                  </a:ext>
                </a:extLst>
              </p:cNvPr>
              <p:cNvCxnSpPr>
                <a:cxnSpLocks/>
                <a:stCxn id="5" idx="0"/>
                <a:endCxn id="5" idx="2"/>
              </p:cNvCxnSpPr>
              <p:nvPr/>
            </p:nvCxnSpPr>
            <p:spPr>
              <a:xfrm>
                <a:off x="5205283" y="853440"/>
                <a:ext cx="0" cy="352044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4" name="Straight Connector 13">
              <a:extLst>
                <a:ext uri="{FF2B5EF4-FFF2-40B4-BE49-F238E27FC236}">
                  <a16:creationId xmlns:a16="http://schemas.microsoft.com/office/drawing/2014/main" id="{60C925F6-5836-B493-F158-E8176C6BF396}"/>
                </a:ext>
              </a:extLst>
            </p:cNvPr>
            <p:cNvCxnSpPr>
              <a:cxnSpLocks/>
            </p:cNvCxnSpPr>
            <p:nvPr/>
          </p:nvCxnSpPr>
          <p:spPr>
            <a:xfrm>
              <a:off x="3463290" y="855675"/>
              <a:ext cx="523703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9A1FF84-4953-886F-32D8-AD8530E26FB8}"/>
                </a:ext>
              </a:extLst>
            </p:cNvPr>
            <p:cNvCxnSpPr/>
            <p:nvPr/>
          </p:nvCxnSpPr>
          <p:spPr>
            <a:xfrm>
              <a:off x="3463290" y="4371328"/>
              <a:ext cx="3483986" cy="316"/>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EE96BD0-D0D6-C212-1E37-53301337F944}"/>
                </a:ext>
              </a:extLst>
            </p:cNvPr>
            <p:cNvCxnSpPr>
              <a:cxnSpLocks/>
            </p:cNvCxnSpPr>
            <p:nvPr/>
          </p:nvCxnSpPr>
          <p:spPr>
            <a:xfrm>
              <a:off x="3463289" y="6139295"/>
              <a:ext cx="523703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0407209-22FB-C206-815D-46C8445965D5}"/>
                </a:ext>
              </a:extLst>
            </p:cNvPr>
            <p:cNvCxnSpPr>
              <a:cxnSpLocks/>
            </p:cNvCxnSpPr>
            <p:nvPr/>
          </p:nvCxnSpPr>
          <p:spPr>
            <a:xfrm>
              <a:off x="6947276" y="853440"/>
              <a:ext cx="0" cy="352044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E5F6E13-0C3E-35CC-D075-02220312B20B}"/>
                </a:ext>
              </a:extLst>
            </p:cNvPr>
            <p:cNvCxnSpPr>
              <a:cxnSpLocks/>
            </p:cNvCxnSpPr>
            <p:nvPr/>
          </p:nvCxnSpPr>
          <p:spPr>
            <a:xfrm>
              <a:off x="3455732" y="850888"/>
              <a:ext cx="0" cy="5288407"/>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F6CAD2A-5DE4-7094-387D-F5CAF58801EF}"/>
                </a:ext>
              </a:extLst>
            </p:cNvPr>
            <p:cNvCxnSpPr>
              <a:cxnSpLocks/>
            </p:cNvCxnSpPr>
            <p:nvPr/>
          </p:nvCxnSpPr>
          <p:spPr>
            <a:xfrm>
              <a:off x="8700326" y="850887"/>
              <a:ext cx="0" cy="5288407"/>
            </a:xfrm>
            <a:prstGeom prst="line">
              <a:avLst/>
            </a:prstGeom>
            <a:ln w="38100"/>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C4B4BA5-E966-4FE8-FC5C-1C2E62D050BA}"/>
              </a:ext>
            </a:extLst>
          </p:cNvPr>
          <p:cNvSpPr txBox="1"/>
          <p:nvPr/>
        </p:nvSpPr>
        <p:spPr>
          <a:xfrm>
            <a:off x="8325542" y="1188206"/>
            <a:ext cx="21852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Reflected boundary</a:t>
            </a:r>
          </a:p>
        </p:txBody>
      </p:sp>
      <p:sp>
        <p:nvSpPr>
          <p:cNvPr id="29" name="TextBox 28">
            <a:extLst>
              <a:ext uri="{FF2B5EF4-FFF2-40B4-BE49-F238E27FC236}">
                <a16:creationId xmlns:a16="http://schemas.microsoft.com/office/drawing/2014/main" id="{A46746D3-FCE3-FB55-EBCB-5E5CE649A647}"/>
              </a:ext>
            </a:extLst>
          </p:cNvPr>
          <p:cNvSpPr txBox="1"/>
          <p:nvPr/>
        </p:nvSpPr>
        <p:spPr>
          <a:xfrm rot="16200000">
            <a:off x="6347420" y="3038871"/>
            <a:ext cx="21852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Reflected boundary</a:t>
            </a:r>
          </a:p>
        </p:txBody>
      </p:sp>
      <p:sp>
        <p:nvSpPr>
          <p:cNvPr id="30" name="TextBox 29">
            <a:extLst>
              <a:ext uri="{FF2B5EF4-FFF2-40B4-BE49-F238E27FC236}">
                <a16:creationId xmlns:a16="http://schemas.microsoft.com/office/drawing/2014/main" id="{AB524C4C-8F9E-83D6-D89A-5A749C01BA7A}"/>
              </a:ext>
            </a:extLst>
          </p:cNvPr>
          <p:cNvSpPr txBox="1"/>
          <p:nvPr/>
        </p:nvSpPr>
        <p:spPr>
          <a:xfrm>
            <a:off x="8398225" y="4941911"/>
            <a:ext cx="20398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Vacuum boundary</a:t>
            </a:r>
          </a:p>
        </p:txBody>
      </p:sp>
      <p:sp>
        <p:nvSpPr>
          <p:cNvPr id="31" name="TextBox 30">
            <a:extLst>
              <a:ext uri="{FF2B5EF4-FFF2-40B4-BE49-F238E27FC236}">
                <a16:creationId xmlns:a16="http://schemas.microsoft.com/office/drawing/2014/main" id="{B78BB34D-2F59-6913-F98A-DA4282E28D86}"/>
              </a:ext>
            </a:extLst>
          </p:cNvPr>
          <p:cNvSpPr txBox="1"/>
          <p:nvPr/>
        </p:nvSpPr>
        <p:spPr>
          <a:xfrm rot="16200000">
            <a:off x="10376350" y="3038870"/>
            <a:ext cx="20398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Vacuum boundary</a:t>
            </a:r>
          </a:p>
        </p:txBody>
      </p:sp>
      <p:grpSp>
        <p:nvGrpSpPr>
          <p:cNvPr id="35" name="Group 34">
            <a:extLst>
              <a:ext uri="{FF2B5EF4-FFF2-40B4-BE49-F238E27FC236}">
                <a16:creationId xmlns:a16="http://schemas.microsoft.com/office/drawing/2014/main" id="{A7B7B3D1-F2EA-DFA5-D7B5-CD420EBC3CFA}"/>
              </a:ext>
            </a:extLst>
          </p:cNvPr>
          <p:cNvGrpSpPr/>
          <p:nvPr/>
        </p:nvGrpSpPr>
        <p:grpSpPr>
          <a:xfrm>
            <a:off x="6053959" y="4385606"/>
            <a:ext cx="980177" cy="1160163"/>
            <a:chOff x="5745569" y="4174856"/>
            <a:chExt cx="980177" cy="1160163"/>
          </a:xfrm>
        </p:grpSpPr>
        <p:sp>
          <p:nvSpPr>
            <p:cNvPr id="32" name="Rectangle 31">
              <a:extLst>
                <a:ext uri="{FF2B5EF4-FFF2-40B4-BE49-F238E27FC236}">
                  <a16:creationId xmlns:a16="http://schemas.microsoft.com/office/drawing/2014/main" id="{9DA2F54B-C9DF-E09A-BE37-E40DE843C88D}"/>
                </a:ext>
              </a:extLst>
            </p:cNvPr>
            <p:cNvSpPr>
              <a:spLocks noChangeAspect="1"/>
            </p:cNvSpPr>
            <p:nvPr/>
          </p:nvSpPr>
          <p:spPr>
            <a:xfrm>
              <a:off x="5835271" y="4174856"/>
              <a:ext cx="791291" cy="790832"/>
            </a:xfrm>
            <a:prstGeom prst="rect">
              <a:avLst/>
            </a:prstGeom>
            <a:solidFill>
              <a:srgbClr val="7EEA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63F712F-1A34-00F6-9A04-AEA820ABE5BC}"/>
                </a:ext>
              </a:extLst>
            </p:cNvPr>
            <p:cNvSpPr>
              <a:spLocks noChangeAspect="1"/>
            </p:cNvSpPr>
            <p:nvPr/>
          </p:nvSpPr>
          <p:spPr>
            <a:xfrm>
              <a:off x="5886874" y="4226230"/>
              <a:ext cx="688083" cy="688083"/>
            </a:xfrm>
            <a:prstGeom prst="ellipse">
              <a:avLst/>
            </a:prstGeom>
            <a:solidFill>
              <a:srgbClr val="F5A4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6FFB6EA-A036-C54D-3F87-2E4270D995D2}"/>
                </a:ext>
              </a:extLst>
            </p:cNvPr>
            <p:cNvSpPr txBox="1"/>
            <p:nvPr/>
          </p:nvSpPr>
          <p:spPr>
            <a:xfrm>
              <a:off x="5745569" y="4965687"/>
              <a:ext cx="980177" cy="369332"/>
            </a:xfrm>
            <a:prstGeom prst="rect">
              <a:avLst/>
            </a:prstGeom>
            <a:noFill/>
          </p:spPr>
          <p:txBody>
            <a:bodyPr wrap="square" rtlCol="0">
              <a:spAutoFit/>
            </a:bodyPr>
            <a:lstStyle/>
            <a:p>
              <a:pPr algn="ctr"/>
              <a:r>
                <a:rPr lang="en-US" dirty="0"/>
                <a:t>Pin Cell</a:t>
              </a:r>
            </a:p>
          </p:txBody>
        </p:sp>
      </p:grpSp>
      <p:sp>
        <p:nvSpPr>
          <p:cNvPr id="36" name="TextBox 35">
            <a:extLst>
              <a:ext uri="{FF2B5EF4-FFF2-40B4-BE49-F238E27FC236}">
                <a16:creationId xmlns:a16="http://schemas.microsoft.com/office/drawing/2014/main" id="{DF7574D0-08D6-3EAE-5523-C4B76ED569B9}"/>
              </a:ext>
            </a:extLst>
          </p:cNvPr>
          <p:cNvSpPr txBox="1"/>
          <p:nvPr/>
        </p:nvSpPr>
        <p:spPr>
          <a:xfrm>
            <a:off x="7255360" y="5428596"/>
            <a:ext cx="4325579" cy="646331"/>
          </a:xfrm>
          <a:prstGeom prst="rect">
            <a:avLst/>
          </a:prstGeom>
          <a:noFill/>
        </p:spPr>
        <p:txBody>
          <a:bodyPr wrap="square" rtlCol="0">
            <a:spAutoFit/>
          </a:bodyPr>
          <a:lstStyle/>
          <a:p>
            <a:r>
              <a:rPr lang="en-US" dirty="0"/>
              <a:t>2D Southeast quadrant of reactor core. Reactor has quarter-core symmetry.</a:t>
            </a:r>
          </a:p>
        </p:txBody>
      </p:sp>
    </p:spTree>
    <p:extLst>
      <p:ext uri="{BB962C8B-B14F-4D97-AF65-F5344CB8AC3E}">
        <p14:creationId xmlns:p14="http://schemas.microsoft.com/office/powerpoint/2010/main" val="3425652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21A00-DCD8-303A-4AC6-889579E00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8DAC1-6E64-4350-16DE-F89135D63475}"/>
              </a:ext>
            </a:extLst>
          </p:cNvPr>
          <p:cNvSpPr>
            <a:spLocks noGrp="1"/>
          </p:cNvSpPr>
          <p:nvPr>
            <p:ph type="title"/>
          </p:nvPr>
        </p:nvSpPr>
        <p:spPr/>
        <p:txBody>
          <a:bodyPr>
            <a:normAutofit fontScale="90000"/>
          </a:bodyPr>
          <a:lstStyle/>
          <a:p>
            <a:r>
              <a:rPr lang="en-US" dirty="0"/>
              <a:t>C5G7 Results I – Uncertainty of </a:t>
            </a:r>
            <a:r>
              <a:rPr lang="en-US" dirty="0" err="1"/>
              <a:t>k</a:t>
            </a:r>
            <a:r>
              <a:rPr lang="en-US" baseline="-25000" dirty="0" err="1"/>
              <a:t>eff</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DBB764-FD1E-DE40-0C21-E715D1C11C55}"/>
                  </a:ext>
                </a:extLst>
              </p:cNvPr>
              <p:cNvSpPr>
                <a:spLocks noGrp="1"/>
              </p:cNvSpPr>
              <p:nvPr>
                <p:ph idx="1"/>
              </p:nvPr>
            </p:nvSpPr>
            <p:spPr>
              <a:xfrm>
                <a:off x="192664" y="1008999"/>
                <a:ext cx="6765184" cy="757229"/>
              </a:xfrm>
            </p:spPr>
            <p:txBody>
              <a:bodyPr>
                <a:normAutofit fontScale="92500"/>
              </a:bodyPr>
              <a:lstStyle/>
              <a:p>
                <a:r>
                  <a:rPr lang="en-US" dirty="0"/>
                  <a:t>Refence </a:t>
                </a:r>
                <a:r>
                  <a:rPr lang="en-US" dirty="0" err="1"/>
                  <a:t>k</a:t>
                </a:r>
                <a:r>
                  <a:rPr lang="en-US" baseline="-25000" dirty="0" err="1"/>
                  <a:t>eff</a:t>
                </a:r>
                <a:r>
                  <a:rPr lang="en-US" baseline="-25000" dirty="0"/>
                  <a:t> </a:t>
                </a:r>
                <a:r>
                  <a:rPr lang="en-US" dirty="0"/>
                  <a:t> </a:t>
                </a:r>
                <a14:m>
                  <m:oMath xmlns:m="http://schemas.openxmlformats.org/officeDocument/2006/math">
                    <m:r>
                      <a:rPr lang="en-US" b="0" i="1" smtClean="0">
                        <a:latin typeface="Cambria Math" panose="02040503050406030204" pitchFamily="18" charset="0"/>
                      </a:rPr>
                      <m:t>=1.16562±0.02%</m:t>
                    </m:r>
                  </m:oMath>
                </a14:m>
                <a:endParaRPr lang="en-US" dirty="0"/>
              </a:p>
              <a:p>
                <a:pPr lvl="1"/>
                <a:r>
                  <a:rPr lang="en-US" dirty="0"/>
                  <a:t>50 inactive cycles, 100 active cycles,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dirty="0"/>
                  <a:t> histories/cycle</a:t>
                </a:r>
              </a:p>
              <a:p>
                <a:pPr marL="342900" lvl="1" indent="0">
                  <a:buNone/>
                </a:pPr>
                <a:endParaRPr lang="en-US" dirty="0"/>
              </a:p>
              <a:p>
                <a:pPr lvl="1"/>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B5DBB764-FD1E-DE40-0C21-E715D1C11C55}"/>
                  </a:ext>
                </a:extLst>
              </p:cNvPr>
              <p:cNvSpPr>
                <a:spLocks noGrp="1" noRot="1" noChangeAspect="1" noMove="1" noResize="1" noEditPoints="1" noAdjustHandles="1" noChangeArrowheads="1" noChangeShapeType="1" noTextEdit="1"/>
              </p:cNvSpPr>
              <p:nvPr>
                <p:ph idx="1"/>
              </p:nvPr>
            </p:nvSpPr>
            <p:spPr>
              <a:xfrm>
                <a:off x="192664" y="1008999"/>
                <a:ext cx="6765184" cy="757229"/>
              </a:xfrm>
              <a:blipFill>
                <a:blip r:embed="rId2"/>
                <a:stretch>
                  <a:fillRect l="-1126" t="-8197" b="-4918"/>
                </a:stretch>
              </a:blipFill>
            </p:spPr>
            <p:txBody>
              <a:bodyPr/>
              <a:lstStyle/>
              <a:p>
                <a:r>
                  <a:rPr lang="en-US">
                    <a:noFill/>
                  </a:rPr>
                  <a:t> </a:t>
                </a:r>
              </a:p>
            </p:txBody>
          </p:sp>
        </mc:Fallback>
      </mc:AlternateContent>
      <p:pic>
        <p:nvPicPr>
          <p:cNvPr id="11" name="Picture 10" descr="A table of numbers and text&#10;&#10;Description automatically generated with medium confidence">
            <a:extLst>
              <a:ext uri="{FF2B5EF4-FFF2-40B4-BE49-F238E27FC236}">
                <a16:creationId xmlns:a16="http://schemas.microsoft.com/office/drawing/2014/main" id="{A1A2294C-CD18-CD05-08CB-323F0101B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356" y="1938507"/>
            <a:ext cx="7772400" cy="4476682"/>
          </a:xfrm>
          <a:prstGeom prst="rect">
            <a:avLst/>
          </a:prstGeom>
        </p:spPr>
      </p:pic>
      <p:sp>
        <p:nvSpPr>
          <p:cNvPr id="12" name="Rectangle 11">
            <a:extLst>
              <a:ext uri="{FF2B5EF4-FFF2-40B4-BE49-F238E27FC236}">
                <a16:creationId xmlns:a16="http://schemas.microsoft.com/office/drawing/2014/main" id="{A9CC5556-217E-A8FA-8658-DC563DEF6F7E}"/>
              </a:ext>
            </a:extLst>
          </p:cNvPr>
          <p:cNvSpPr/>
          <p:nvPr/>
        </p:nvSpPr>
        <p:spPr>
          <a:xfrm>
            <a:off x="1208559" y="2264068"/>
            <a:ext cx="7629991" cy="11001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B953C8-5230-1BE2-7474-D204BBB1739C}"/>
              </a:ext>
            </a:extLst>
          </p:cNvPr>
          <p:cNvSpPr/>
          <p:nvPr/>
        </p:nvSpPr>
        <p:spPr>
          <a:xfrm>
            <a:off x="1208559" y="3359320"/>
            <a:ext cx="7629991" cy="5634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A87C63-75B5-298B-DF2D-58053D2D3E1E}"/>
              </a:ext>
            </a:extLst>
          </p:cNvPr>
          <p:cNvSpPr/>
          <p:nvPr/>
        </p:nvSpPr>
        <p:spPr>
          <a:xfrm>
            <a:off x="1208559" y="3922747"/>
            <a:ext cx="7629991" cy="107205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9DB9E45-8995-EBE1-061E-654379ED3B5D}"/>
              </a:ext>
            </a:extLst>
          </p:cNvPr>
          <p:cNvSpPr/>
          <p:nvPr/>
        </p:nvSpPr>
        <p:spPr>
          <a:xfrm>
            <a:off x="1208560" y="5007939"/>
            <a:ext cx="7629991" cy="137340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38F3E93-133D-1A65-12A4-C96A24C96277}"/>
                  </a:ext>
                </a:extLst>
              </p:cNvPr>
              <p:cNvSpPr txBox="1"/>
              <p:nvPr/>
            </p:nvSpPr>
            <p:spPr>
              <a:xfrm>
                <a:off x="9041229" y="2977805"/>
                <a:ext cx="2298001" cy="381515"/>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none" rtlCol="0">
                <a:spAutoFit/>
              </a:bodyPr>
              <a:lstStyle/>
              <a:p>
                <a:r>
                  <a:rPr lang="en-US" dirty="0">
                    <a:latin typeface="Arial" panose="020B0604020202020204" pitchFamily="34" charset="0"/>
                    <a:cs typeface="Arial" panose="020B0604020202020204" pitchFamily="34" charset="0"/>
                  </a:rPr>
                  <a:t>Characterize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𝑀𝐶𝑅𝑇</m:t>
                        </m:r>
                      </m:sub>
                    </m:sSub>
                  </m:oMath>
                </a14:m>
                <a:endParaRPr lang="en-US" dirty="0">
                  <a:latin typeface="Arial" panose="020B0604020202020204" pitchFamily="34" charset="0"/>
                  <a:cs typeface="Arial" panose="020B0604020202020204" pitchFamily="34" charset="0"/>
                </a:endParaRPr>
              </a:p>
            </p:txBody>
          </p:sp>
        </mc:Choice>
        <mc:Fallback>
          <p:sp>
            <p:nvSpPr>
              <p:cNvPr id="18" name="TextBox 17">
                <a:extLst>
                  <a:ext uri="{FF2B5EF4-FFF2-40B4-BE49-F238E27FC236}">
                    <a16:creationId xmlns:a16="http://schemas.microsoft.com/office/drawing/2014/main" id="{638F3E93-133D-1A65-12A4-C96A24C96277}"/>
                  </a:ext>
                </a:extLst>
              </p:cNvPr>
              <p:cNvSpPr txBox="1">
                <a:spLocks noRot="1" noChangeAspect="1" noMove="1" noResize="1" noEditPoints="1" noAdjustHandles="1" noChangeArrowheads="1" noChangeShapeType="1" noTextEdit="1"/>
              </p:cNvSpPr>
              <p:nvPr/>
            </p:nvSpPr>
            <p:spPr>
              <a:xfrm>
                <a:off x="9041229" y="2977805"/>
                <a:ext cx="2298001" cy="381515"/>
              </a:xfrm>
              <a:prstGeom prst="rect">
                <a:avLst/>
              </a:prstGeom>
              <a:blipFill>
                <a:blip r:embed="rId4"/>
                <a:stretch>
                  <a:fillRect/>
                </a:stretch>
              </a:blipFill>
              <a:ln w="28575">
                <a:solidFill>
                  <a:srgbClr val="FF0000"/>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C4C8DB2-725A-95AD-8F58-F1E16488746A}"/>
                  </a:ext>
                </a:extLst>
              </p:cNvPr>
              <p:cNvSpPr txBox="1"/>
              <p:nvPr/>
            </p:nvSpPr>
            <p:spPr>
              <a:xfrm>
                <a:off x="9041229" y="4243490"/>
                <a:ext cx="1618392" cy="430567"/>
              </a:xfrm>
              <a:prstGeom prst="rect">
                <a:avLst/>
              </a:prstGeom>
              <a:solidFill>
                <a:schemeClr val="bg1"/>
              </a:solidFill>
              <a:ln w="28575">
                <a:solidFill>
                  <a:srgbClr val="0070C0"/>
                </a:solidFill>
              </a:ln>
              <a:effectLst>
                <a:outerShdw blurRad="50800" dist="38100" dir="2700000" algn="tl" rotWithShape="0">
                  <a:prstClr val="black">
                    <a:alpha val="40000"/>
                  </a:prstClr>
                </a:outerShdw>
              </a:effectLst>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𝜉</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e>
                      </m:acc>
                    </m:oMath>
                  </m:oMathPara>
                </a14:m>
                <a:endParaRPr lang="en-US" dirty="0">
                  <a:latin typeface="Arial" panose="020B0604020202020204" pitchFamily="34" charset="0"/>
                  <a:cs typeface="Arial" panose="020B0604020202020204" pitchFamily="34" charset="0"/>
                </a:endParaRPr>
              </a:p>
            </p:txBody>
          </p:sp>
        </mc:Choice>
        <mc:Fallback>
          <p:sp>
            <p:nvSpPr>
              <p:cNvPr id="19" name="TextBox 18">
                <a:extLst>
                  <a:ext uri="{FF2B5EF4-FFF2-40B4-BE49-F238E27FC236}">
                    <a16:creationId xmlns:a16="http://schemas.microsoft.com/office/drawing/2014/main" id="{1C4C8DB2-725A-95AD-8F58-F1E16488746A}"/>
                  </a:ext>
                </a:extLst>
              </p:cNvPr>
              <p:cNvSpPr txBox="1">
                <a:spLocks noRot="1" noChangeAspect="1" noMove="1" noResize="1" noEditPoints="1" noAdjustHandles="1" noChangeArrowheads="1" noChangeShapeType="1" noTextEdit="1"/>
              </p:cNvSpPr>
              <p:nvPr/>
            </p:nvSpPr>
            <p:spPr>
              <a:xfrm>
                <a:off x="9041229" y="4243490"/>
                <a:ext cx="1618392" cy="430567"/>
              </a:xfrm>
              <a:prstGeom prst="rect">
                <a:avLst/>
              </a:prstGeom>
              <a:blipFill>
                <a:blip r:embed="rId5"/>
                <a:stretch>
                  <a:fillRect/>
                </a:stretch>
              </a:blipFill>
              <a:ln w="28575">
                <a:solidFill>
                  <a:srgbClr val="0070C0"/>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FE6F690-01C3-D7C5-65DD-CFA82AA60C32}"/>
                  </a:ext>
                </a:extLst>
              </p:cNvPr>
              <p:cNvSpPr txBox="1"/>
              <p:nvPr/>
            </p:nvSpPr>
            <p:spPr>
              <a:xfrm>
                <a:off x="9051886" y="5356159"/>
                <a:ext cx="1618392" cy="399340"/>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𝕍</m:t>
                      </m:r>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𝜉</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2</m:t>
                          </m:r>
                        </m:sup>
                      </m:sSup>
                    </m:oMath>
                  </m:oMathPara>
                </a14:m>
                <a:endParaRPr lang="en-US" dirty="0">
                  <a:latin typeface="Arial" panose="020B0604020202020204" pitchFamily="34" charset="0"/>
                  <a:cs typeface="Arial" panose="020B0604020202020204" pitchFamily="34" charset="0"/>
                </a:endParaRPr>
              </a:p>
            </p:txBody>
          </p:sp>
        </mc:Choice>
        <mc:Fallback>
          <p:sp>
            <p:nvSpPr>
              <p:cNvPr id="24" name="TextBox 23">
                <a:extLst>
                  <a:ext uri="{FF2B5EF4-FFF2-40B4-BE49-F238E27FC236}">
                    <a16:creationId xmlns:a16="http://schemas.microsoft.com/office/drawing/2014/main" id="{FFE6F690-01C3-D7C5-65DD-CFA82AA60C32}"/>
                  </a:ext>
                </a:extLst>
              </p:cNvPr>
              <p:cNvSpPr txBox="1">
                <a:spLocks noRot="1" noChangeAspect="1" noMove="1" noResize="1" noEditPoints="1" noAdjustHandles="1" noChangeArrowheads="1" noChangeShapeType="1" noTextEdit="1"/>
              </p:cNvSpPr>
              <p:nvPr/>
            </p:nvSpPr>
            <p:spPr>
              <a:xfrm>
                <a:off x="9051886" y="5356159"/>
                <a:ext cx="1618392" cy="399340"/>
              </a:xfrm>
              <a:prstGeom prst="rect">
                <a:avLst/>
              </a:prstGeom>
              <a:blipFill>
                <a:blip r:embed="rId6"/>
                <a:stretch>
                  <a:fillRect/>
                </a:stretch>
              </a:blipFill>
              <a:ln w="28575">
                <a:solidFill>
                  <a:srgbClr val="00B05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5" name="Rectangle 24">
            <a:extLst>
              <a:ext uri="{FF2B5EF4-FFF2-40B4-BE49-F238E27FC236}">
                <a16:creationId xmlns:a16="http://schemas.microsoft.com/office/drawing/2014/main" id="{084880C1-CAB6-8698-6550-BDB96095B64C}"/>
              </a:ext>
            </a:extLst>
          </p:cNvPr>
          <p:cNvSpPr/>
          <p:nvPr/>
        </p:nvSpPr>
        <p:spPr>
          <a:xfrm>
            <a:off x="5707153" y="3919019"/>
            <a:ext cx="1065856" cy="1072055"/>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8300B9-835C-60CC-A40B-21CCDB6D4238}"/>
              </a:ext>
            </a:extLst>
          </p:cNvPr>
          <p:cNvSpPr/>
          <p:nvPr/>
        </p:nvSpPr>
        <p:spPr>
          <a:xfrm>
            <a:off x="6773009" y="5007939"/>
            <a:ext cx="1065856" cy="137340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5FEA3B0-72D7-1CF7-D063-6550A625A41F}"/>
              </a:ext>
            </a:extLst>
          </p:cNvPr>
          <p:cNvSpPr/>
          <p:nvPr/>
        </p:nvSpPr>
        <p:spPr>
          <a:xfrm>
            <a:off x="4135316" y="5762939"/>
            <a:ext cx="624253" cy="453753"/>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CF60D53-0554-A02F-5A35-C324C864D1A3}"/>
              </a:ext>
            </a:extLst>
          </p:cNvPr>
          <p:cNvSpPr/>
          <p:nvPr/>
        </p:nvSpPr>
        <p:spPr>
          <a:xfrm>
            <a:off x="2934666" y="4402899"/>
            <a:ext cx="754249" cy="43276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90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19" grpId="2" animBg="1"/>
      <p:bldP spid="24" grpId="0" animBg="1"/>
      <p:bldP spid="25" grpId="0" animBg="1"/>
      <p:bldP spid="37" grpId="0" animBg="1"/>
      <p:bldP spid="39" grpId="0" animBg="1"/>
      <p:bldP spid="4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0" name="Table 19">
                <a:extLst>
                  <a:ext uri="{FF2B5EF4-FFF2-40B4-BE49-F238E27FC236}">
                    <a16:creationId xmlns:a16="http://schemas.microsoft.com/office/drawing/2014/main" id="{CD5CA469-902F-EBB7-7832-8D234B7377E8}"/>
                  </a:ext>
                </a:extLst>
              </p:cNvPr>
              <p:cNvGraphicFramePr>
                <a:graphicFrameLocks noGrp="1"/>
              </p:cNvGraphicFramePr>
              <p:nvPr>
                <p:extLst>
                  <p:ext uri="{D42A27DB-BD31-4B8C-83A1-F6EECF244321}">
                    <p14:modId xmlns:p14="http://schemas.microsoft.com/office/powerpoint/2010/main" val="4082773569"/>
                  </p:ext>
                </p:extLst>
              </p:nvPr>
            </p:nvGraphicFramePr>
            <p:xfrm>
              <a:off x="6239747"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24444">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𝑻</m:t>
                                    </m:r>
                                  </m:e>
                                  <m:sub>
                                    <m:r>
                                      <a:rPr lang="en-US" sz="2000" b="1" smtClean="0">
                                        <a:latin typeface="Cambria Math" panose="02040503050406030204" pitchFamily="18" charset="0"/>
                                      </a:rPr>
                                      <m:t>𝒊</m:t>
                                    </m:r>
                                  </m:sub>
                                </m:sSub>
                              </m:oMath>
                            </m:oMathPara>
                          </a14:m>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742311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0.8043</a:t>
                          </a:r>
                        </a:p>
                      </a:txBody>
                      <a:tcPr/>
                    </a:tc>
                    <a:extLst>
                      <a:ext uri="{0D108BD9-81ED-4DB2-BD59-A6C34878D82A}">
                        <a16:rowId xmlns:a16="http://schemas.microsoft.com/office/drawing/2014/main" val="3910153769"/>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0.1178</a:t>
                          </a:r>
                        </a:p>
                      </a:txBody>
                      <a:tcPr/>
                    </a:tc>
                    <a:extLst>
                      <a:ext uri="{0D108BD9-81ED-4DB2-BD59-A6C34878D82A}">
                        <a16:rowId xmlns:a16="http://schemas.microsoft.com/office/drawing/2014/main" val="1658321000"/>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0.1028</a:t>
                          </a:r>
                        </a:p>
                      </a:txBody>
                      <a:tcPr/>
                    </a:tc>
                    <a:extLst>
                      <a:ext uri="{0D108BD9-81ED-4DB2-BD59-A6C34878D82A}">
                        <a16:rowId xmlns:a16="http://schemas.microsoft.com/office/drawing/2014/main" val="3781187676"/>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0.0851</a:t>
                          </a:r>
                        </a:p>
                      </a:txBody>
                      <a:tcPr/>
                    </a:tc>
                    <a:extLst>
                      <a:ext uri="{0D108BD9-81ED-4DB2-BD59-A6C34878D82A}">
                        <a16:rowId xmlns:a16="http://schemas.microsoft.com/office/drawing/2014/main" val="324399767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0.0699</a:t>
                          </a:r>
                        </a:p>
                      </a:txBody>
                      <a:tcPr/>
                    </a:tc>
                    <a:extLst>
                      <a:ext uri="{0D108BD9-81ED-4DB2-BD59-A6C34878D82A}">
                        <a16:rowId xmlns:a16="http://schemas.microsoft.com/office/drawing/2014/main" val="615314842"/>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0.0647</a:t>
                          </a:r>
                        </a:p>
                      </a:txBody>
                      <a:tcPr/>
                    </a:tc>
                    <a:extLst>
                      <a:ext uri="{0D108BD9-81ED-4DB2-BD59-A6C34878D82A}">
                        <a16:rowId xmlns:a16="http://schemas.microsoft.com/office/drawing/2014/main" val="3551153843"/>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0.0633</a:t>
                          </a:r>
                        </a:p>
                      </a:txBody>
                      <a:tcPr/>
                    </a:tc>
                    <a:extLst>
                      <a:ext uri="{0D108BD9-81ED-4DB2-BD59-A6C34878D82A}">
                        <a16:rowId xmlns:a16="http://schemas.microsoft.com/office/drawing/2014/main" val="60942327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0.0614</a:t>
                          </a:r>
                        </a:p>
                      </a:txBody>
                      <a:tcPr/>
                    </a:tc>
                    <a:extLst>
                      <a:ext uri="{0D108BD9-81ED-4DB2-BD59-A6C34878D82A}">
                        <a16:rowId xmlns:a16="http://schemas.microsoft.com/office/drawing/2014/main" val="323260526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1.3693</a:t>
                          </a:r>
                        </a:p>
                      </a:txBody>
                      <a:tcPr/>
                    </a:tc>
                    <a:extLst>
                      <a:ext uri="{0D108BD9-81ED-4DB2-BD59-A6C34878D82A}">
                        <a16:rowId xmlns:a16="http://schemas.microsoft.com/office/drawing/2014/main" val="2694712080"/>
                      </a:ext>
                    </a:extLst>
                  </a:tr>
                </a:tbl>
              </a:graphicData>
            </a:graphic>
          </p:graphicFrame>
        </mc:Choice>
        <mc:Fallback>
          <p:graphicFrame>
            <p:nvGraphicFramePr>
              <p:cNvPr id="20" name="Table 19">
                <a:extLst>
                  <a:ext uri="{FF2B5EF4-FFF2-40B4-BE49-F238E27FC236}">
                    <a16:creationId xmlns:a16="http://schemas.microsoft.com/office/drawing/2014/main" id="{CD5CA469-902F-EBB7-7832-8D234B7377E8}"/>
                  </a:ext>
                </a:extLst>
              </p:cNvPr>
              <p:cNvGraphicFramePr>
                <a:graphicFrameLocks noGrp="1"/>
              </p:cNvGraphicFramePr>
              <p:nvPr>
                <p:extLst>
                  <p:ext uri="{D42A27DB-BD31-4B8C-83A1-F6EECF244321}">
                    <p14:modId xmlns:p14="http://schemas.microsoft.com/office/powerpoint/2010/main" val="4082773569"/>
                  </p:ext>
                </p:extLst>
              </p:nvPr>
            </p:nvGraphicFramePr>
            <p:xfrm>
              <a:off x="6239747"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96240">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2"/>
                          <a:stretch>
                            <a:fillRect l="-150898" t="-9677" r="-1198" b="-935484"/>
                          </a:stretch>
                        </a:blipFill>
                      </a:tcPr>
                    </a:tc>
                    <a:extLst>
                      <a:ext uri="{0D108BD9-81ED-4DB2-BD59-A6C34878D82A}">
                        <a16:rowId xmlns:a16="http://schemas.microsoft.com/office/drawing/2014/main" val="334742311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0.8043</a:t>
                          </a:r>
                        </a:p>
                      </a:txBody>
                      <a:tcPr/>
                    </a:tc>
                    <a:extLst>
                      <a:ext uri="{0D108BD9-81ED-4DB2-BD59-A6C34878D82A}">
                        <a16:rowId xmlns:a16="http://schemas.microsoft.com/office/drawing/2014/main" val="3910153769"/>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0.1178</a:t>
                          </a:r>
                        </a:p>
                      </a:txBody>
                      <a:tcPr/>
                    </a:tc>
                    <a:extLst>
                      <a:ext uri="{0D108BD9-81ED-4DB2-BD59-A6C34878D82A}">
                        <a16:rowId xmlns:a16="http://schemas.microsoft.com/office/drawing/2014/main" val="1658321000"/>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0.1028</a:t>
                          </a:r>
                        </a:p>
                      </a:txBody>
                      <a:tcPr/>
                    </a:tc>
                    <a:extLst>
                      <a:ext uri="{0D108BD9-81ED-4DB2-BD59-A6C34878D82A}">
                        <a16:rowId xmlns:a16="http://schemas.microsoft.com/office/drawing/2014/main" val="3781187676"/>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0.0851</a:t>
                          </a:r>
                        </a:p>
                      </a:txBody>
                      <a:tcPr/>
                    </a:tc>
                    <a:extLst>
                      <a:ext uri="{0D108BD9-81ED-4DB2-BD59-A6C34878D82A}">
                        <a16:rowId xmlns:a16="http://schemas.microsoft.com/office/drawing/2014/main" val="324399767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0.0699</a:t>
                          </a:r>
                        </a:p>
                      </a:txBody>
                      <a:tcPr/>
                    </a:tc>
                    <a:extLst>
                      <a:ext uri="{0D108BD9-81ED-4DB2-BD59-A6C34878D82A}">
                        <a16:rowId xmlns:a16="http://schemas.microsoft.com/office/drawing/2014/main" val="615314842"/>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0.0647</a:t>
                          </a:r>
                        </a:p>
                      </a:txBody>
                      <a:tcPr/>
                    </a:tc>
                    <a:extLst>
                      <a:ext uri="{0D108BD9-81ED-4DB2-BD59-A6C34878D82A}">
                        <a16:rowId xmlns:a16="http://schemas.microsoft.com/office/drawing/2014/main" val="3551153843"/>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0.0633</a:t>
                          </a:r>
                        </a:p>
                      </a:txBody>
                      <a:tcPr/>
                    </a:tc>
                    <a:extLst>
                      <a:ext uri="{0D108BD9-81ED-4DB2-BD59-A6C34878D82A}">
                        <a16:rowId xmlns:a16="http://schemas.microsoft.com/office/drawing/2014/main" val="60942327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0.0614</a:t>
                          </a:r>
                        </a:p>
                      </a:txBody>
                      <a:tcPr/>
                    </a:tc>
                    <a:extLst>
                      <a:ext uri="{0D108BD9-81ED-4DB2-BD59-A6C34878D82A}">
                        <a16:rowId xmlns:a16="http://schemas.microsoft.com/office/drawing/2014/main" val="323260526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Cambria Math" panose="02040503050406030204" pitchFamily="18" charset="0"/>
                              <a:ea typeface="Cambria Math" panose="02040503050406030204" pitchFamily="18" charset="0"/>
                              <a:cs typeface="Arial" panose="020B0604020202020204" pitchFamily="34" charset="0"/>
                            </a:rPr>
                            <a:t>1.3693</a:t>
                          </a:r>
                        </a:p>
                      </a:txBody>
                      <a:tcPr/>
                    </a:tc>
                    <a:extLst>
                      <a:ext uri="{0D108BD9-81ED-4DB2-BD59-A6C34878D82A}">
                        <a16:rowId xmlns:a16="http://schemas.microsoft.com/office/drawing/2014/main" val="269471208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9" name="Table 18">
                <a:extLst>
                  <a:ext uri="{FF2B5EF4-FFF2-40B4-BE49-F238E27FC236}">
                    <a16:creationId xmlns:a16="http://schemas.microsoft.com/office/drawing/2014/main" id="{493AC0CC-DBD5-B2BE-5251-49910CA2BE1E}"/>
                  </a:ext>
                </a:extLst>
              </p:cNvPr>
              <p:cNvGraphicFramePr>
                <a:graphicFrameLocks noGrp="1"/>
              </p:cNvGraphicFramePr>
              <p:nvPr>
                <p:extLst>
                  <p:ext uri="{D42A27DB-BD31-4B8C-83A1-F6EECF244321}">
                    <p14:modId xmlns:p14="http://schemas.microsoft.com/office/powerpoint/2010/main" val="3186962011"/>
                  </p:ext>
                </p:extLst>
              </p:nvPr>
            </p:nvGraphicFramePr>
            <p:xfrm>
              <a:off x="650956"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24444">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smtClean="0">
                                        <a:latin typeface="Cambria Math" panose="02040503050406030204" pitchFamily="18" charset="0"/>
                                      </a:rPr>
                                      <m:t>𝑺</m:t>
                                    </m:r>
                                  </m:e>
                                  <m:sub>
                                    <m:r>
                                      <a:rPr lang="en-US" sz="2000" b="1" smtClean="0">
                                        <a:latin typeface="Cambria Math" panose="02040503050406030204" pitchFamily="18" charset="0"/>
                                      </a:rPr>
                                      <m:t>𝒊</m:t>
                                    </m:r>
                                  </m:sub>
                                </m:sSub>
                              </m:oMath>
                            </m:oMathPara>
                          </a14:m>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742311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0.7936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910153769"/>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Times New Roman" panose="02020603050405020304" pitchFamily="18" charset="0"/>
                              <a:cs typeface="Times New Roman" panose="02020603050405020304" pitchFamily="18" charset="0"/>
                            </a:rPr>
                            <a:t>0.0680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658321000"/>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Times New Roman" panose="02020603050405020304" pitchFamily="18" charset="0"/>
                              <a:cs typeface="Times New Roman" panose="02020603050405020304" pitchFamily="18" charset="0"/>
                            </a:rPr>
                            <a:t>0.0524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781187676"/>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Times New Roman" panose="02020603050405020304" pitchFamily="18" charset="0"/>
                              <a:cs typeface="Times New Roman" panose="02020603050405020304" pitchFamily="18" charset="0"/>
                            </a:rPr>
                            <a:t>0.0334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4399767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0.0176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15314842"/>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Times New Roman" panose="02020603050405020304" pitchFamily="18" charset="0"/>
                              <a:cs typeface="Times New Roman" panose="02020603050405020304" pitchFamily="18" charset="0"/>
                            </a:rPr>
                            <a:t>0.0119</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51153843"/>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Times New Roman" panose="02020603050405020304" pitchFamily="18" charset="0"/>
                              <a:cs typeface="Times New Roman" panose="02020603050405020304" pitchFamily="18" charset="0"/>
                            </a:rPr>
                            <a:t>0.0106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09423275"/>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Times New Roman" panose="02020603050405020304" pitchFamily="18" charset="0"/>
                              <a:cs typeface="Times New Roman" panose="02020603050405020304" pitchFamily="18" charset="0"/>
                            </a:rPr>
                            <a:t>0.0085</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32605268"/>
                      </a:ext>
                    </a:extLst>
                  </a:tr>
                  <a:tr h="350246">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Times New Roman" panose="02020603050405020304" pitchFamily="18" charset="0"/>
                              <a:cs typeface="Times New Roman" panose="02020603050405020304" pitchFamily="18" charset="0"/>
                            </a:rPr>
                            <a:t>0.9960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2694712080"/>
                      </a:ext>
                    </a:extLst>
                  </a:tr>
                </a:tbl>
              </a:graphicData>
            </a:graphic>
          </p:graphicFrame>
        </mc:Choice>
        <mc:Fallback>
          <p:graphicFrame>
            <p:nvGraphicFramePr>
              <p:cNvPr id="19" name="Table 18">
                <a:extLst>
                  <a:ext uri="{FF2B5EF4-FFF2-40B4-BE49-F238E27FC236}">
                    <a16:creationId xmlns:a16="http://schemas.microsoft.com/office/drawing/2014/main" id="{493AC0CC-DBD5-B2BE-5251-49910CA2BE1E}"/>
                  </a:ext>
                </a:extLst>
              </p:cNvPr>
              <p:cNvGraphicFramePr>
                <a:graphicFrameLocks noGrp="1"/>
              </p:cNvGraphicFramePr>
              <p:nvPr>
                <p:extLst>
                  <p:ext uri="{D42A27DB-BD31-4B8C-83A1-F6EECF244321}">
                    <p14:modId xmlns:p14="http://schemas.microsoft.com/office/powerpoint/2010/main" val="3186962011"/>
                  </p:ext>
                </p:extLst>
              </p:nvPr>
            </p:nvGraphicFramePr>
            <p:xfrm>
              <a:off x="650956" y="1045150"/>
              <a:ext cx="5301299" cy="3962400"/>
            </p:xfrm>
            <a:graphic>
              <a:graphicData uri="http://schemas.openxmlformats.org/drawingml/2006/table">
                <a:tbl>
                  <a:tblPr firstRow="1" bandRow="1">
                    <a:tableStyleId>{8799B23B-EC83-4686-B30A-512413B5E67A}</a:tableStyleId>
                  </a:tblPr>
                  <a:tblGrid>
                    <a:gridCol w="3187077">
                      <a:extLst>
                        <a:ext uri="{9D8B030D-6E8A-4147-A177-3AD203B41FA5}">
                          <a16:colId xmlns:a16="http://schemas.microsoft.com/office/drawing/2014/main" val="1099073073"/>
                        </a:ext>
                      </a:extLst>
                    </a:gridCol>
                    <a:gridCol w="2114222">
                      <a:extLst>
                        <a:ext uri="{9D8B030D-6E8A-4147-A177-3AD203B41FA5}">
                          <a16:colId xmlns:a16="http://schemas.microsoft.com/office/drawing/2014/main" val="3793651778"/>
                        </a:ext>
                      </a:extLst>
                    </a:gridCol>
                  </a:tblGrid>
                  <a:tr h="396240">
                    <a:tc>
                      <a:txBody>
                        <a:bodyPr/>
                        <a:lstStyle/>
                        <a:p>
                          <a:pPr marL="91440" algn="l"/>
                          <a:r>
                            <a:rPr lang="en-US" sz="2000" b="1" dirty="0">
                              <a:latin typeface="Times New Roman" panose="02020603050405020304" pitchFamily="18" charset="0"/>
                              <a:cs typeface="Times New Roman" panose="02020603050405020304" pitchFamily="18" charset="0"/>
                            </a:rPr>
                            <a:t>Parameter</a:t>
                          </a:r>
                        </a:p>
                      </a:txBody>
                      <a:tcPr/>
                    </a:tc>
                    <a:tc>
                      <a:txBody>
                        <a:bodyPr/>
                        <a:lstStyle/>
                        <a:p>
                          <a:endParaRPr lang="en-US"/>
                        </a:p>
                      </a:txBody>
                      <a:tcPr>
                        <a:blipFill>
                          <a:blip r:embed="rId3"/>
                          <a:stretch>
                            <a:fillRect l="-150898" t="-9677" r="-1198" b="-935484"/>
                          </a:stretch>
                        </a:blipFill>
                      </a:tcPr>
                    </a:tc>
                    <a:extLst>
                      <a:ext uri="{0D108BD9-81ED-4DB2-BD59-A6C34878D82A}">
                        <a16:rowId xmlns:a16="http://schemas.microsoft.com/office/drawing/2014/main" val="334742311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0.7936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910153769"/>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MOX7.0%</a:t>
                          </a:r>
                        </a:p>
                      </a:txBody>
                      <a:tcPr/>
                    </a:tc>
                    <a:tc>
                      <a:txBody>
                        <a:bodyPr/>
                        <a:lstStyle/>
                        <a:p>
                          <a:pPr algn="ctr"/>
                          <a:r>
                            <a:rPr lang="en-US" sz="2000" dirty="0">
                              <a:latin typeface="Times New Roman" panose="02020603050405020304" pitchFamily="18" charset="0"/>
                              <a:cs typeface="Times New Roman" panose="02020603050405020304" pitchFamily="18" charset="0"/>
                            </a:rPr>
                            <a:t>0.0680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1658321000"/>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MOX8.7%</a:t>
                          </a:r>
                        </a:p>
                      </a:txBody>
                      <a:tcPr/>
                    </a:tc>
                    <a:tc>
                      <a:txBody>
                        <a:bodyPr/>
                        <a:lstStyle/>
                        <a:p>
                          <a:pPr algn="ctr"/>
                          <a:r>
                            <a:rPr lang="en-US" sz="2000" dirty="0">
                              <a:latin typeface="Times New Roman" panose="02020603050405020304" pitchFamily="18" charset="0"/>
                              <a:cs typeface="Times New Roman" panose="02020603050405020304" pitchFamily="18" charset="0"/>
                            </a:rPr>
                            <a:t>0.0524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781187676"/>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Radius – MOX4.5%</a:t>
                          </a:r>
                        </a:p>
                      </a:txBody>
                      <a:tcPr/>
                    </a:tc>
                    <a:tc>
                      <a:txBody>
                        <a:bodyPr/>
                        <a:lstStyle/>
                        <a:p>
                          <a:pPr algn="ctr"/>
                          <a:r>
                            <a:rPr lang="en-US" sz="2000" dirty="0">
                              <a:latin typeface="Times New Roman" panose="02020603050405020304" pitchFamily="18" charset="0"/>
                              <a:cs typeface="Times New Roman" panose="02020603050405020304" pitchFamily="18" charset="0"/>
                            </a:rPr>
                            <a:t>0.0334</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4399767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UO</a:t>
                          </a:r>
                          <a:r>
                            <a:rPr lang="en-US" sz="2000" baseline="-25000" dirty="0">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0.0176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15314842"/>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MOX4.5%</a:t>
                          </a:r>
                        </a:p>
                      </a:txBody>
                      <a:tcPr/>
                    </a:tc>
                    <a:tc>
                      <a:txBody>
                        <a:bodyPr/>
                        <a:lstStyle/>
                        <a:p>
                          <a:pPr algn="ctr"/>
                          <a:r>
                            <a:rPr lang="en-US" sz="2000" dirty="0">
                              <a:latin typeface="Times New Roman" panose="02020603050405020304" pitchFamily="18" charset="0"/>
                              <a:cs typeface="Times New Roman" panose="02020603050405020304" pitchFamily="18" charset="0"/>
                            </a:rPr>
                            <a:t>0.0119</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551153843"/>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MOX7.0%</a:t>
                          </a:r>
                        </a:p>
                      </a:txBody>
                      <a:tcPr/>
                    </a:tc>
                    <a:tc>
                      <a:txBody>
                        <a:bodyPr/>
                        <a:lstStyle/>
                        <a:p>
                          <a:pPr algn="ctr"/>
                          <a:r>
                            <a:rPr lang="en-US" sz="2000" dirty="0">
                              <a:latin typeface="Times New Roman" panose="02020603050405020304" pitchFamily="18" charset="0"/>
                              <a:cs typeface="Times New Roman" panose="02020603050405020304" pitchFamily="18" charset="0"/>
                            </a:rPr>
                            <a:t>0.0106</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609423275"/>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Density – MOX8.7%</a:t>
                          </a:r>
                        </a:p>
                      </a:txBody>
                      <a:tcPr/>
                    </a:tc>
                    <a:tc>
                      <a:txBody>
                        <a:bodyPr/>
                        <a:lstStyle/>
                        <a:p>
                          <a:pPr algn="ctr"/>
                          <a:r>
                            <a:rPr lang="en-US" sz="2000" dirty="0">
                              <a:latin typeface="Times New Roman" panose="02020603050405020304" pitchFamily="18" charset="0"/>
                              <a:cs typeface="Times New Roman" panose="02020603050405020304" pitchFamily="18" charset="0"/>
                            </a:rPr>
                            <a:t>0.0085</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3232605268"/>
                      </a:ext>
                    </a:extLst>
                  </a:tr>
                  <a:tr h="396240">
                    <a:tc>
                      <a:txBody>
                        <a:bodyPr/>
                        <a:lstStyle/>
                        <a:p>
                          <a:pPr marL="91440" algn="l"/>
                          <a:r>
                            <a:rPr lang="en-US" sz="2000" dirty="0">
                              <a:latin typeface="Times New Roman" panose="02020603050405020304" pitchFamily="18" charset="0"/>
                              <a:cs typeface="Times New Roman" panose="02020603050405020304" pitchFamily="18" charset="0"/>
                            </a:rPr>
                            <a:t>SUM</a:t>
                          </a:r>
                        </a:p>
                      </a:txBody>
                      <a:tcPr/>
                    </a:tc>
                    <a:tc>
                      <a:txBody>
                        <a:bodyPr/>
                        <a:lstStyle/>
                        <a:p>
                          <a:pPr algn="ctr"/>
                          <a:r>
                            <a:rPr lang="en-US" sz="2000" dirty="0">
                              <a:latin typeface="Times New Roman" panose="02020603050405020304" pitchFamily="18" charset="0"/>
                              <a:cs typeface="Times New Roman" panose="02020603050405020304" pitchFamily="18" charset="0"/>
                            </a:rPr>
                            <a:t>0.9960</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txBody>
                      <a:tcPr/>
                    </a:tc>
                    <a:extLst>
                      <a:ext uri="{0D108BD9-81ED-4DB2-BD59-A6C34878D82A}">
                        <a16:rowId xmlns:a16="http://schemas.microsoft.com/office/drawing/2014/main" val="2694712080"/>
                      </a:ext>
                    </a:extLst>
                  </a:tr>
                </a:tbl>
              </a:graphicData>
            </a:graphic>
          </p:graphicFrame>
        </mc:Fallback>
      </mc:AlternateContent>
      <p:sp>
        <p:nvSpPr>
          <p:cNvPr id="2" name="Title 1">
            <a:extLst>
              <a:ext uri="{FF2B5EF4-FFF2-40B4-BE49-F238E27FC236}">
                <a16:creationId xmlns:a16="http://schemas.microsoft.com/office/drawing/2014/main" id="{5DC86ABD-35A3-25D9-5EE5-2C41CF35B7AA}"/>
              </a:ext>
            </a:extLst>
          </p:cNvPr>
          <p:cNvSpPr>
            <a:spLocks noGrp="1"/>
          </p:cNvSpPr>
          <p:nvPr>
            <p:ph type="title"/>
          </p:nvPr>
        </p:nvSpPr>
        <p:spPr/>
        <p:txBody>
          <a:bodyPr>
            <a:normAutofit fontScale="90000"/>
          </a:bodyPr>
          <a:lstStyle/>
          <a:p>
            <a:r>
              <a:rPr lang="en-US" dirty="0"/>
              <a:t>C5G7 Results I – Sensitivity indices of </a:t>
            </a:r>
            <a:r>
              <a:rPr lang="en-US" dirty="0" err="1"/>
              <a:t>k</a:t>
            </a:r>
            <a:r>
              <a:rPr lang="en-US" baseline="-25000" dirty="0" err="1"/>
              <a:t>eff</a:t>
            </a:r>
            <a:endParaRPr lang="en-US" dirty="0"/>
          </a:p>
        </p:txBody>
      </p:sp>
      <p:sp>
        <p:nvSpPr>
          <p:cNvPr id="8" name="Rectangle 7">
            <a:extLst>
              <a:ext uri="{FF2B5EF4-FFF2-40B4-BE49-F238E27FC236}">
                <a16:creationId xmlns:a16="http://schemas.microsoft.com/office/drawing/2014/main" id="{1DA0812D-FC93-58B0-DF4E-8B1CB6618FE4}"/>
              </a:ext>
            </a:extLst>
          </p:cNvPr>
          <p:cNvSpPr/>
          <p:nvPr/>
        </p:nvSpPr>
        <p:spPr>
          <a:xfrm>
            <a:off x="646548" y="4619923"/>
            <a:ext cx="5301298" cy="3840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D278EFB-78E7-E6B9-654D-3666F7EF4F90}"/>
                  </a:ext>
                </a:extLst>
              </p:cNvPr>
              <p:cNvSpPr txBox="1"/>
              <p:nvPr/>
            </p:nvSpPr>
            <p:spPr>
              <a:xfrm>
                <a:off x="2079848" y="5148688"/>
                <a:ext cx="2434698" cy="764568"/>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=0.004</m:t>
                      </m:r>
                    </m:oMath>
                  </m:oMathPara>
                </a14:m>
                <a:endParaRPr lang="en-US" dirty="0">
                  <a:latin typeface="Arial" panose="020B060402020202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ED278EFB-78E7-E6B9-654D-3666F7EF4F90}"/>
                  </a:ext>
                </a:extLst>
              </p:cNvPr>
              <p:cNvSpPr txBox="1">
                <a:spLocks noRot="1" noChangeAspect="1" noMove="1" noResize="1" noEditPoints="1" noAdjustHandles="1" noChangeArrowheads="1" noChangeShapeType="1" noTextEdit="1"/>
              </p:cNvSpPr>
              <p:nvPr/>
            </p:nvSpPr>
            <p:spPr>
              <a:xfrm>
                <a:off x="2079848" y="5148688"/>
                <a:ext cx="2434698" cy="764568"/>
              </a:xfrm>
              <a:prstGeom prst="rect">
                <a:avLst/>
              </a:prstGeom>
              <a:blipFill>
                <a:blip r:embed="rId4"/>
                <a:stretch>
                  <a:fillRect/>
                </a:stretch>
              </a:blipFill>
              <a:ln w="28575">
                <a:solidFill>
                  <a:srgbClr val="00B05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TextBox 11">
            <a:extLst>
              <a:ext uri="{FF2B5EF4-FFF2-40B4-BE49-F238E27FC236}">
                <a16:creationId xmlns:a16="http://schemas.microsoft.com/office/drawing/2014/main" id="{4C693C29-55D8-0957-7810-7C72BE662A9F}"/>
              </a:ext>
            </a:extLst>
          </p:cNvPr>
          <p:cNvSpPr txBox="1"/>
          <p:nvPr/>
        </p:nvSpPr>
        <p:spPr>
          <a:xfrm>
            <a:off x="1482116" y="6065177"/>
            <a:ext cx="3630161" cy="36933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none" rtlCol="0">
            <a:spAutoFit/>
          </a:bodyPr>
          <a:lstStyle/>
          <a:p>
            <a:r>
              <a:rPr lang="en-US" dirty="0">
                <a:latin typeface="Arial" panose="020B0604020202020204" pitchFamily="34" charset="0"/>
                <a:cs typeface="Arial" panose="020B0604020202020204" pitchFamily="34" charset="0"/>
              </a:rPr>
              <a:t>Indicates </a:t>
            </a:r>
            <a:r>
              <a:rPr lang="en-US" b="1" dirty="0">
                <a:latin typeface="Arial" panose="020B0604020202020204" pitchFamily="34" charset="0"/>
                <a:cs typeface="Arial" panose="020B0604020202020204" pitchFamily="34" charset="0"/>
              </a:rPr>
              <a:t>small</a:t>
            </a:r>
            <a:r>
              <a:rPr lang="en-US" dirty="0">
                <a:latin typeface="Arial" panose="020B0604020202020204" pitchFamily="34" charset="0"/>
                <a:cs typeface="Arial" panose="020B0604020202020204" pitchFamily="34" charset="0"/>
              </a:rPr>
              <a:t> interaction effects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3996BAC-02B7-AC4E-AE59-7EAF92B52EBE}"/>
                  </a:ext>
                </a:extLst>
              </p:cNvPr>
              <p:cNvSpPr txBox="1"/>
              <p:nvPr/>
            </p:nvSpPr>
            <p:spPr>
              <a:xfrm>
                <a:off x="7541693" y="5148688"/>
                <a:ext cx="2697405" cy="764568"/>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square" rtlCol="0">
                <a:spAutoFit/>
              </a:bodyPr>
              <a:lstStyle/>
              <a:p>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𝑖</m:t>
                              </m:r>
                            </m:sub>
                          </m:sSub>
                        </m:e>
                      </m:nary>
                      <m:r>
                        <a:rPr lang="en-US" b="0" i="1" smtClean="0">
                          <a:latin typeface="Cambria Math" panose="02040503050406030204" pitchFamily="18" charset="0"/>
                        </a:rPr>
                        <m:t>=0.3733</m:t>
                      </m:r>
                    </m:oMath>
                  </m:oMathPara>
                </a14:m>
                <a:endParaRPr lang="en-US" dirty="0">
                  <a:latin typeface="Arial" panose="020B0604020202020204" pitchFamily="34" charset="0"/>
                  <a:cs typeface="Arial" panose="020B0604020202020204" pitchFamily="34" charset="0"/>
                </a:endParaRPr>
              </a:p>
            </p:txBody>
          </p:sp>
        </mc:Choice>
        <mc:Fallback>
          <p:sp>
            <p:nvSpPr>
              <p:cNvPr id="14" name="TextBox 13">
                <a:extLst>
                  <a:ext uri="{FF2B5EF4-FFF2-40B4-BE49-F238E27FC236}">
                    <a16:creationId xmlns:a16="http://schemas.microsoft.com/office/drawing/2014/main" id="{33996BAC-02B7-AC4E-AE59-7EAF92B52EBE}"/>
                  </a:ext>
                </a:extLst>
              </p:cNvPr>
              <p:cNvSpPr txBox="1">
                <a:spLocks noRot="1" noChangeAspect="1" noMove="1" noResize="1" noEditPoints="1" noAdjustHandles="1" noChangeArrowheads="1" noChangeShapeType="1" noTextEdit="1"/>
              </p:cNvSpPr>
              <p:nvPr/>
            </p:nvSpPr>
            <p:spPr>
              <a:xfrm>
                <a:off x="7541693" y="5148688"/>
                <a:ext cx="2697405" cy="764568"/>
              </a:xfrm>
              <a:prstGeom prst="rect">
                <a:avLst/>
              </a:prstGeom>
              <a:blipFill>
                <a:blip r:embed="rId5"/>
                <a:stretch>
                  <a:fillRect/>
                </a:stretch>
              </a:blipFill>
              <a:ln w="28575">
                <a:solidFill>
                  <a:srgbClr val="00B05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TextBox 14">
            <a:extLst>
              <a:ext uri="{FF2B5EF4-FFF2-40B4-BE49-F238E27FC236}">
                <a16:creationId xmlns:a16="http://schemas.microsoft.com/office/drawing/2014/main" id="{13E492CA-41E1-9FA5-4FA9-8CA73E688321}"/>
              </a:ext>
            </a:extLst>
          </p:cNvPr>
          <p:cNvSpPr txBox="1"/>
          <p:nvPr/>
        </p:nvSpPr>
        <p:spPr>
          <a:xfrm>
            <a:off x="7094550" y="6054394"/>
            <a:ext cx="3591689" cy="36933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wrap="none" rtlCol="0">
            <a:spAutoFit/>
          </a:bodyPr>
          <a:lstStyle/>
          <a:p>
            <a:r>
              <a:rPr lang="en-US" dirty="0">
                <a:latin typeface="Arial" panose="020B0604020202020204" pitchFamily="34" charset="0"/>
                <a:cs typeface="Arial" panose="020B0604020202020204" pitchFamily="34" charset="0"/>
              </a:rPr>
              <a:t>Indicates </a:t>
            </a:r>
            <a:r>
              <a:rPr lang="en-US" b="1" dirty="0">
                <a:latin typeface="Arial" panose="020B0604020202020204" pitchFamily="34" charset="0"/>
                <a:cs typeface="Arial" panose="020B0604020202020204" pitchFamily="34" charset="0"/>
              </a:rPr>
              <a:t>large</a:t>
            </a:r>
            <a:r>
              <a:rPr lang="en-US" dirty="0">
                <a:latin typeface="Arial" panose="020B0604020202020204" pitchFamily="34" charset="0"/>
                <a:cs typeface="Arial" panose="020B0604020202020204" pitchFamily="34" charset="0"/>
              </a:rPr>
              <a:t> interaction effects</a:t>
            </a:r>
          </a:p>
        </p:txBody>
      </p:sp>
      <p:sp>
        <p:nvSpPr>
          <p:cNvPr id="22" name="Rectangle 21">
            <a:extLst>
              <a:ext uri="{FF2B5EF4-FFF2-40B4-BE49-F238E27FC236}">
                <a16:creationId xmlns:a16="http://schemas.microsoft.com/office/drawing/2014/main" id="{FAF5F1B1-3FF9-6250-7C81-F9E4E10C49FF}"/>
              </a:ext>
            </a:extLst>
          </p:cNvPr>
          <p:cNvSpPr/>
          <p:nvPr/>
        </p:nvSpPr>
        <p:spPr>
          <a:xfrm>
            <a:off x="650956" y="1428158"/>
            <a:ext cx="10890088" cy="15963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9ABE2B5-5826-D01E-DD2B-1A00C0C4806F}"/>
              </a:ext>
            </a:extLst>
          </p:cNvPr>
          <p:cNvSpPr/>
          <p:nvPr/>
        </p:nvSpPr>
        <p:spPr>
          <a:xfrm>
            <a:off x="650954" y="3024554"/>
            <a:ext cx="10890088" cy="15963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4AB913-8012-1A10-240F-3AE453366119}"/>
              </a:ext>
            </a:extLst>
          </p:cNvPr>
          <p:cNvSpPr/>
          <p:nvPr/>
        </p:nvSpPr>
        <p:spPr>
          <a:xfrm>
            <a:off x="650954" y="3424312"/>
            <a:ext cx="10890088" cy="1195610"/>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80BBAA3F-287C-956C-BEFC-89203FB75DAD}"/>
              </a:ext>
            </a:extLst>
          </p:cNvPr>
          <p:cNvSpPr/>
          <p:nvPr/>
        </p:nvSpPr>
        <p:spPr>
          <a:xfrm rot="2741182">
            <a:off x="5328092" y="3856093"/>
            <a:ext cx="1239507" cy="345989"/>
          </a:xfrm>
          <a:prstGeom prst="rightArrow">
            <a:avLst>
              <a:gd name="adj1" fmla="val 50000"/>
              <a:gd name="adj2" fmla="val 10248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879260-6386-7DBD-10CC-18C922D7B5AC}"/>
              </a:ext>
            </a:extLst>
          </p:cNvPr>
          <p:cNvSpPr/>
          <p:nvPr/>
        </p:nvSpPr>
        <p:spPr>
          <a:xfrm>
            <a:off x="6244156" y="4619923"/>
            <a:ext cx="5301298" cy="3840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5388585-A7D2-BD98-2D03-445D8AE8BD6E}"/>
              </a:ext>
            </a:extLst>
          </p:cNvPr>
          <p:cNvSpPr txBox="1"/>
          <p:nvPr/>
        </p:nvSpPr>
        <p:spPr>
          <a:xfrm rot="16200000">
            <a:off x="-197253" y="2041690"/>
            <a:ext cx="1039590" cy="369332"/>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square" rtlCol="0">
            <a:spAutoFit/>
          </a:bodyPr>
          <a:lstStyle/>
          <a:p>
            <a:pPr algn="ctr"/>
            <a:r>
              <a:rPr lang="en-US" dirty="0">
                <a:latin typeface="Arial" panose="020B0604020202020204" pitchFamily="34" charset="0"/>
                <a:cs typeface="Arial" panose="020B0604020202020204" pitchFamily="34" charset="0"/>
              </a:rPr>
              <a:t>Radii</a:t>
            </a:r>
          </a:p>
        </p:txBody>
      </p:sp>
      <p:sp>
        <p:nvSpPr>
          <p:cNvPr id="29" name="TextBox 28">
            <a:extLst>
              <a:ext uri="{FF2B5EF4-FFF2-40B4-BE49-F238E27FC236}">
                <a16:creationId xmlns:a16="http://schemas.microsoft.com/office/drawing/2014/main" id="{0994CD6B-4195-22CD-2995-97560D7BD548}"/>
              </a:ext>
            </a:extLst>
          </p:cNvPr>
          <p:cNvSpPr txBox="1"/>
          <p:nvPr/>
        </p:nvSpPr>
        <p:spPr>
          <a:xfrm rot="16200000">
            <a:off x="-275263" y="3638086"/>
            <a:ext cx="1195610" cy="369332"/>
          </a:xfrm>
          <a:prstGeom prst="rect">
            <a:avLst/>
          </a:prstGeom>
          <a:solidFill>
            <a:schemeClr val="bg1"/>
          </a:solidFill>
          <a:ln w="28575">
            <a:solidFill>
              <a:srgbClr val="FF0000"/>
            </a:solidFill>
          </a:ln>
          <a:effectLst>
            <a:outerShdw blurRad="50800" dist="38100" dir="2700000" algn="tl" rotWithShape="0">
              <a:prstClr val="black">
                <a:alpha val="40000"/>
              </a:prstClr>
            </a:outerShdw>
          </a:effectLst>
        </p:spPr>
        <p:txBody>
          <a:bodyPr wrap="square" rtlCol="0">
            <a:spAutoFit/>
          </a:bodyPr>
          <a:lstStyle/>
          <a:p>
            <a:pPr algn="ctr"/>
            <a:r>
              <a:rPr lang="en-US" dirty="0">
                <a:latin typeface="Arial" panose="020B0604020202020204" pitchFamily="34" charset="0"/>
                <a:cs typeface="Arial" panose="020B0604020202020204" pitchFamily="34" charset="0"/>
              </a:rPr>
              <a:t>Densities</a:t>
            </a:r>
          </a:p>
        </p:txBody>
      </p:sp>
    </p:spTree>
    <p:extLst>
      <p:ext uri="{BB962C8B-B14F-4D97-AF65-F5344CB8AC3E}">
        <p14:creationId xmlns:p14="http://schemas.microsoft.com/office/powerpoint/2010/main" val="265196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P spid="15" grpId="0" animBg="1"/>
      <p:bldP spid="22" grpId="0" animBg="1"/>
      <p:bldP spid="22" grpId="1" animBg="1"/>
      <p:bldP spid="23" grpId="0" animBg="1"/>
      <p:bldP spid="23" grpId="1" animBg="1"/>
      <p:bldP spid="24" grpId="0" animBg="1"/>
      <p:bldP spid="24" grpId="1" animBg="1"/>
      <p:bldP spid="25" grpId="0" animBg="1"/>
      <p:bldP spid="25" grpId="1" animBg="1"/>
      <p:bldP spid="26" grpId="0" animBg="1"/>
      <p:bldP spid="27" grpId="0" animBg="1"/>
      <p:bldP spid="27" grpId="1" animBg="1"/>
      <p:bldP spid="29" grpId="0" animBg="1"/>
      <p:bldP spid="29"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F3A16-094A-EA1A-DA27-CD798B5676E6}"/>
              </a:ext>
            </a:extLst>
          </p:cNvPr>
          <p:cNvSpPr>
            <a:spLocks noGrp="1"/>
          </p:cNvSpPr>
          <p:nvPr>
            <p:ph type="title"/>
          </p:nvPr>
        </p:nvSpPr>
        <p:spPr>
          <a:xfrm>
            <a:off x="0" y="0"/>
            <a:ext cx="11658600" cy="681036"/>
          </a:xfrm>
        </p:spPr>
        <p:txBody>
          <a:bodyPr>
            <a:normAutofit fontScale="90000"/>
          </a:bodyPr>
          <a:lstStyle/>
          <a:p>
            <a:r>
              <a:rPr lang="en-US" dirty="0"/>
              <a:t>C5G7 Results III – Uncertainty of fission rate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ED02B5-35A5-27FD-9329-B13063A88D2E}"/>
                  </a:ext>
                </a:extLst>
              </p:cNvPr>
              <p:cNvSpPr>
                <a:spLocks noGrp="1"/>
              </p:cNvSpPr>
              <p:nvPr>
                <p:ph idx="1"/>
              </p:nvPr>
            </p:nvSpPr>
            <p:spPr>
              <a:xfrm>
                <a:off x="402771" y="1089213"/>
                <a:ext cx="11426372" cy="1068676"/>
              </a:xfrm>
            </p:spPr>
            <p:txBody>
              <a:bodyPr/>
              <a:lstStyle/>
              <a:p>
                <a:r>
                  <a:rPr lang="en-US" dirty="0"/>
                  <a:t>Pin-wise core fission rate distribution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=0</m:t>
                    </m:r>
                  </m:oMath>
                </a14:m>
                <a:r>
                  <a:rPr lang="en-US" dirty="0"/>
                  <a:t> plane</a:t>
                </a:r>
              </a:p>
              <a:p>
                <a:r>
                  <a:rPr lang="en-US" dirty="0"/>
                  <a:t>Ability to explore entire parameter space and entire phase space</a:t>
                </a:r>
              </a:p>
              <a:p>
                <a:endParaRPr lang="en-US" dirty="0"/>
              </a:p>
            </p:txBody>
          </p:sp>
        </mc:Choice>
        <mc:Fallback>
          <p:sp>
            <p:nvSpPr>
              <p:cNvPr id="3" name="Content Placeholder 2">
                <a:extLst>
                  <a:ext uri="{FF2B5EF4-FFF2-40B4-BE49-F238E27FC236}">
                    <a16:creationId xmlns:a16="http://schemas.microsoft.com/office/drawing/2014/main" id="{56ED02B5-35A5-27FD-9329-B13063A88D2E}"/>
                  </a:ext>
                </a:extLst>
              </p:cNvPr>
              <p:cNvSpPr>
                <a:spLocks noGrp="1" noRot="1" noChangeAspect="1" noMove="1" noResize="1" noEditPoints="1" noAdjustHandles="1" noChangeArrowheads="1" noChangeShapeType="1" noTextEdit="1"/>
              </p:cNvSpPr>
              <p:nvPr>
                <p:ph idx="1"/>
              </p:nvPr>
            </p:nvSpPr>
            <p:spPr>
              <a:xfrm>
                <a:off x="402771" y="1089213"/>
                <a:ext cx="11426372" cy="1068676"/>
              </a:xfrm>
              <a:blipFill>
                <a:blip r:embed="rId2"/>
                <a:stretch>
                  <a:fillRect l="-777" t="-8235"/>
                </a:stretch>
              </a:blipFill>
            </p:spPr>
            <p:txBody>
              <a:bodyPr/>
              <a:lstStyle/>
              <a:p>
                <a:r>
                  <a:rPr lang="en-US">
                    <a:noFill/>
                  </a:rPr>
                  <a:t> </a:t>
                </a:r>
              </a:p>
            </p:txBody>
          </p:sp>
        </mc:Fallback>
      </mc:AlternateContent>
      <p:pic>
        <p:nvPicPr>
          <p:cNvPr id="5" name="Picture 4" descr="A green and blue squares&#10;&#10;Description automatically generated">
            <a:extLst>
              <a:ext uri="{FF2B5EF4-FFF2-40B4-BE49-F238E27FC236}">
                <a16:creationId xmlns:a16="http://schemas.microsoft.com/office/drawing/2014/main" id="{A58C1221-7925-DA6C-0968-6C4D4EB9F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9" y="2276952"/>
            <a:ext cx="5683250" cy="4262437"/>
          </a:xfrm>
          <a:prstGeom prst="rect">
            <a:avLst/>
          </a:prstGeom>
        </p:spPr>
      </p:pic>
      <p:pic>
        <p:nvPicPr>
          <p:cNvPr id="7" name="Picture 6" descr="A green and blue squares&#10;&#10;Description automatically generated">
            <a:extLst>
              <a:ext uri="{FF2B5EF4-FFF2-40B4-BE49-F238E27FC236}">
                <a16:creationId xmlns:a16="http://schemas.microsoft.com/office/drawing/2014/main" id="{C8A01C43-901F-0932-91C7-1800AD36D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600" y="2217421"/>
            <a:ext cx="5842000" cy="4381500"/>
          </a:xfrm>
          <a:prstGeom prst="rect">
            <a:avLst/>
          </a:prstGeom>
        </p:spPr>
      </p:pic>
      <p:sp>
        <p:nvSpPr>
          <p:cNvPr id="9" name="TextBox 8">
            <a:extLst>
              <a:ext uri="{FF2B5EF4-FFF2-40B4-BE49-F238E27FC236}">
                <a16:creationId xmlns:a16="http://schemas.microsoft.com/office/drawing/2014/main" id="{1862EE32-5476-486E-D608-E681D13FAFE7}"/>
              </a:ext>
            </a:extLst>
          </p:cNvPr>
          <p:cNvSpPr txBox="1"/>
          <p:nvPr/>
        </p:nvSpPr>
        <p:spPr>
          <a:xfrm>
            <a:off x="1377481" y="6170057"/>
            <a:ext cx="2724079" cy="369332"/>
          </a:xfrm>
          <a:prstGeom prst="rect">
            <a:avLst/>
          </a:prstGeom>
          <a:noFill/>
        </p:spPr>
        <p:txBody>
          <a:bodyPr wrap="none" rtlCol="0">
            <a:spAutoFit/>
          </a:bodyPr>
          <a:lstStyle/>
          <a:p>
            <a:r>
              <a:rPr lang="en-US" dirty="0"/>
              <a:t>Relative fission distribution</a:t>
            </a:r>
          </a:p>
        </p:txBody>
      </p:sp>
      <p:sp>
        <p:nvSpPr>
          <p:cNvPr id="11" name="TextBox 10">
            <a:extLst>
              <a:ext uri="{FF2B5EF4-FFF2-40B4-BE49-F238E27FC236}">
                <a16:creationId xmlns:a16="http://schemas.microsoft.com/office/drawing/2014/main" id="{9FDDCFFE-27B0-2EF0-46E8-5E9138C68414}"/>
              </a:ext>
            </a:extLst>
          </p:cNvPr>
          <p:cNvSpPr txBox="1"/>
          <p:nvPr/>
        </p:nvSpPr>
        <p:spPr>
          <a:xfrm>
            <a:off x="7060730" y="6229589"/>
            <a:ext cx="3353739" cy="369332"/>
          </a:xfrm>
          <a:prstGeom prst="rect">
            <a:avLst/>
          </a:prstGeom>
          <a:noFill/>
        </p:spPr>
        <p:txBody>
          <a:bodyPr wrap="none" rtlCol="0">
            <a:spAutoFit/>
          </a:bodyPr>
          <a:lstStyle/>
          <a:p>
            <a:r>
              <a:rPr lang="en-US" dirty="0"/>
              <a:t>Relative parametric uncertainty %</a:t>
            </a:r>
          </a:p>
        </p:txBody>
      </p:sp>
    </p:spTree>
    <p:extLst>
      <p:ext uri="{BB962C8B-B14F-4D97-AF65-F5344CB8AC3E}">
        <p14:creationId xmlns:p14="http://schemas.microsoft.com/office/powerpoint/2010/main" val="4170017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43482-91CA-D211-2BD6-871641636D9C}"/>
              </a:ext>
            </a:extLst>
          </p:cNvPr>
          <p:cNvSpPr>
            <a:spLocks noGrp="1"/>
          </p:cNvSpPr>
          <p:nvPr>
            <p:ph type="title"/>
          </p:nvPr>
        </p:nvSpPr>
        <p:spPr/>
        <p:txBody>
          <a:bodyPr>
            <a:normAutofit fontScale="90000"/>
          </a:bodyPr>
          <a:lstStyle/>
          <a:p>
            <a:r>
              <a:rPr lang="en-US" dirty="0"/>
              <a:t>Discussion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DA906B4-4F44-CE7F-B3D9-9F7459A083C7}"/>
                  </a:ext>
                </a:extLst>
              </p:cNvPr>
              <p:cNvSpPr>
                <a:spLocks noGrp="1"/>
              </p:cNvSpPr>
              <p:nvPr>
                <p:ph idx="1"/>
              </p:nvPr>
            </p:nvSpPr>
            <p:spPr/>
            <p:txBody>
              <a:bodyPr/>
              <a:lstStyle/>
              <a:p>
                <a:r>
                  <a:rPr lang="en-US" dirty="0"/>
                  <a:t>Variance deconvolution estimates variances and sensitivity indices for 50X lower computational cost than standard approach</a:t>
                </a:r>
              </a:p>
              <a:p>
                <a:endParaRPr lang="en-US" dirty="0"/>
              </a:p>
              <a:p>
                <a:r>
                  <a:rPr lang="en-US" dirty="0"/>
                  <a:t>Hypotheses on large vs. small interaction effect discrepancy: </a:t>
                </a:r>
              </a:p>
              <a:p>
                <a:pPr lvl="1"/>
                <a:r>
                  <a:rPr lang="en-US" sz="2400" dirty="0"/>
                  <a:t>Correlation effects between </a:t>
                </a:r>
                <a:r>
                  <a:rPr lang="en-US" sz="2400" dirty="0" err="1"/>
                  <a:t>k</a:t>
                </a:r>
                <a:r>
                  <a:rPr lang="en-US" sz="2400" baseline="-25000" dirty="0" err="1"/>
                  <a:t>eff</a:t>
                </a:r>
                <a:r>
                  <a:rPr lang="en-US" sz="2400" dirty="0"/>
                  <a:t> cycles – do we see the effect increase if we increase correlation?</a:t>
                </a:r>
              </a:p>
              <a:p>
                <a:pPr lvl="1"/>
                <a:r>
                  <a:rPr lang="en-US" sz="2400" dirty="0"/>
                  <a:t>Estimator allows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𝑖</m:t>
                        </m:r>
                      </m:sub>
                    </m:sSub>
                    <m:r>
                      <a:rPr lang="en-US" sz="2400" i="1">
                        <a:latin typeface="Cambria Math" panose="02040503050406030204" pitchFamily="18" charset="0"/>
                      </a:rPr>
                      <m:t>&gt;</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oMath>
                </a14:m>
                <a:r>
                  <a:rPr lang="en-US" sz="2400" dirty="0"/>
                  <a:t> – do estimators that uphold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𝑖</m:t>
                        </m:r>
                      </m:sub>
                    </m:sSub>
                  </m:oMath>
                </a14:m>
                <a:r>
                  <a:rPr lang="en-US" sz="2400" dirty="0"/>
                  <a:t> show this effect?</a:t>
                </a:r>
              </a:p>
            </p:txBody>
          </p:sp>
        </mc:Choice>
        <mc:Fallback>
          <p:sp>
            <p:nvSpPr>
              <p:cNvPr id="3" name="Content Placeholder 2">
                <a:extLst>
                  <a:ext uri="{FF2B5EF4-FFF2-40B4-BE49-F238E27FC236}">
                    <a16:creationId xmlns:a16="http://schemas.microsoft.com/office/drawing/2014/main" id="{BDA906B4-4F44-CE7F-B3D9-9F7459A083C7}"/>
                  </a:ext>
                </a:extLst>
              </p:cNvPr>
              <p:cNvSpPr>
                <a:spLocks noGrp="1" noRot="1" noChangeAspect="1" noMove="1" noResize="1" noEditPoints="1" noAdjustHandles="1" noChangeArrowheads="1" noChangeShapeType="1" noTextEdit="1"/>
              </p:cNvSpPr>
              <p:nvPr>
                <p:ph idx="1"/>
              </p:nvPr>
            </p:nvSpPr>
            <p:spPr>
              <a:blipFill>
                <a:blip r:embed="rId2"/>
                <a:stretch>
                  <a:fillRect l="-777" t="-1813" r="-777"/>
                </a:stretch>
              </a:blipFill>
            </p:spPr>
            <p:txBody>
              <a:bodyPr/>
              <a:lstStyle/>
              <a:p>
                <a:r>
                  <a:rPr lang="en-US">
                    <a:noFill/>
                  </a:rPr>
                  <a:t> </a:t>
                </a:r>
              </a:p>
            </p:txBody>
          </p:sp>
        </mc:Fallback>
      </mc:AlternateContent>
    </p:spTree>
    <p:extLst>
      <p:ext uri="{BB962C8B-B14F-4D97-AF65-F5344CB8AC3E}">
        <p14:creationId xmlns:p14="http://schemas.microsoft.com/office/powerpoint/2010/main" val="225723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E58F369-3FB5-4657-BB8E-B3930DFA9212}"/>
                  </a:ext>
                </a:extLst>
              </p:cNvPr>
              <p:cNvSpPr txBox="1"/>
              <p:nvPr/>
            </p:nvSpPr>
            <p:spPr>
              <a:xfrm>
                <a:off x="288567" y="979002"/>
                <a:ext cx="7892558" cy="2862322"/>
              </a:xfrm>
              <a:prstGeom prst="rect">
                <a:avLst/>
              </a:prstGeom>
              <a:noFill/>
            </p:spPr>
            <p:txBody>
              <a:bodyPr wrap="square" rtlCol="0">
                <a:spAutoFit/>
              </a:bodyPr>
              <a:lstStyle/>
              <a:p>
                <a:pPr>
                  <a:lnSpc>
                    <a:spcPts val="2400"/>
                  </a:lnSpc>
                  <a:buClr>
                    <a:schemeClr val="accent1"/>
                  </a:buClr>
                </a:pPr>
                <a:r>
                  <a:rPr lang="en-US" sz="2000" u="sng" dirty="0">
                    <a:latin typeface="Arial" panose="020B0604020202020204" pitchFamily="34" charset="0"/>
                    <a:cs typeface="Arial" panose="020B0604020202020204" pitchFamily="34" charset="0"/>
                  </a:rPr>
                  <a:t>Monte Carlo Radiation Transport</a:t>
                </a:r>
                <a:endParaRPr lang="en-US" sz="2000" dirty="0">
                  <a:latin typeface="Arial" panose="020B0604020202020204" pitchFamily="34" charset="0"/>
                  <a:cs typeface="Arial" panose="020B0604020202020204" pitchFamily="34" charset="0"/>
                </a:endParaRP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Initialize particle </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Sample distance to next collision               </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Stream particle – boundary? collision?</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Continue until particle is has interaction or exits system</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Start again with a new particle until all particles have finished</a:t>
                </a:r>
              </a:p>
              <a:p>
                <a:pPr marL="342900" indent="-342900">
                  <a:lnSpc>
                    <a:spcPts val="2400"/>
                  </a:lnSpc>
                  <a:buClr>
                    <a:schemeClr val="accent1"/>
                  </a:buClr>
                  <a:buAutoNum type="arabicPeriod"/>
                </a:pPr>
                <a:r>
                  <a:rPr lang="en-US" sz="2000" dirty="0">
                    <a:latin typeface="Arial" panose="020B0604020202020204" pitchFamily="34" charset="0"/>
                    <a:cs typeface="Arial" panose="020B0604020202020204" pitchFamily="34" charset="0"/>
                  </a:rPr>
                  <a:t>Repeat for all histories, recording tallies </a:t>
                </a:r>
                <a14:m>
                  <m:oMath xmlns:m="http://schemas.openxmlformats.org/officeDocument/2006/math">
                    <m:r>
                      <a:rPr lang="en-US" sz="2000" b="0" i="1" smtClean="0">
                        <a:latin typeface="Cambria Math" panose="02040503050406030204" pitchFamily="18" charset="0"/>
                        <a:ea typeface="Cambria Math" panose="02040503050406030204" pitchFamily="18" charset="0"/>
                      </a:rPr>
                      <m:t>𝑓</m:t>
                    </m:r>
                  </m:oMath>
                </a14:m>
                <a:r>
                  <a:rPr lang="en-US" sz="2000" dirty="0">
                    <a:latin typeface="Arial" panose="020B0604020202020204" pitchFamily="34" charset="0"/>
                    <a:cs typeface="Arial" panose="020B0604020202020204" pitchFamily="34" charset="0"/>
                  </a:rPr>
                  <a:t> for quantities of interest</a:t>
                </a:r>
              </a:p>
              <a:p>
                <a:pPr marL="342900" indent="-342900">
                  <a:lnSpc>
                    <a:spcPts val="2400"/>
                  </a:lnSpc>
                  <a:buClr>
                    <a:schemeClr val="accent1"/>
                  </a:buClr>
                  <a:buAutoNum type="arabicPeriod"/>
                </a:pPr>
                <a:endParaRPr lang="en-US" sz="2000" dirty="0">
                  <a:latin typeface="Arial" panose="020B0604020202020204" pitchFamily="34" charset="0"/>
                  <a:cs typeface="Arial" panose="020B0604020202020204" pitchFamily="34" charset="0"/>
                </a:endParaRPr>
              </a:p>
            </p:txBody>
          </p:sp>
        </mc:Choice>
        <mc:Fallback xmlns="">
          <p:sp>
            <p:nvSpPr>
              <p:cNvPr id="26" name="TextBox 25">
                <a:extLst>
                  <a:ext uri="{FF2B5EF4-FFF2-40B4-BE49-F238E27FC236}">
                    <a16:creationId xmlns:a16="http://schemas.microsoft.com/office/drawing/2014/main" id="{1E58F369-3FB5-4657-BB8E-B3930DFA9212}"/>
                  </a:ext>
                </a:extLst>
              </p:cNvPr>
              <p:cNvSpPr txBox="1">
                <a:spLocks noRot="1" noChangeAspect="1" noMove="1" noResize="1" noEditPoints="1" noAdjustHandles="1" noChangeArrowheads="1" noChangeShapeType="1" noTextEdit="1"/>
              </p:cNvSpPr>
              <p:nvPr/>
            </p:nvSpPr>
            <p:spPr>
              <a:xfrm>
                <a:off x="288567" y="979002"/>
                <a:ext cx="7892558" cy="2862322"/>
              </a:xfrm>
              <a:prstGeom prst="rect">
                <a:avLst/>
              </a:prstGeom>
              <a:blipFill>
                <a:blip r:embed="rId4"/>
                <a:stretch>
                  <a:fillRect l="-803" t="-132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7F9847B-AF9C-42CA-BBA1-B268364E6A25}"/>
              </a:ext>
            </a:extLst>
          </p:cNvPr>
          <p:cNvSpPr>
            <a:spLocks noGrp="1"/>
          </p:cNvSpPr>
          <p:nvPr>
            <p:ph type="title"/>
          </p:nvPr>
        </p:nvSpPr>
        <p:spPr>
          <a:xfrm>
            <a:off x="0" y="0"/>
            <a:ext cx="12192000" cy="681036"/>
          </a:xfrm>
        </p:spPr>
        <p:txBody>
          <a:bodyPr>
            <a:normAutofit fontScale="90000"/>
          </a:bodyPr>
          <a:lstStyle/>
          <a:p>
            <a:r>
              <a:rPr lang="en-US" dirty="0"/>
              <a:t>Stochastic Method: Monte Carlo Radiation Transport</a:t>
            </a:r>
          </a:p>
        </p:txBody>
      </p:sp>
      <p:sp>
        <p:nvSpPr>
          <p:cNvPr id="5" name="Rectangle 4">
            <a:extLst>
              <a:ext uri="{FF2B5EF4-FFF2-40B4-BE49-F238E27FC236}">
                <a16:creationId xmlns:a16="http://schemas.microsoft.com/office/drawing/2014/main" id="{879E07BD-C5E8-4565-97D4-EF145D3F20BB}"/>
              </a:ext>
            </a:extLst>
          </p:cNvPr>
          <p:cNvSpPr/>
          <p:nvPr/>
        </p:nvSpPr>
        <p:spPr>
          <a:xfrm>
            <a:off x="6805418" y="3448350"/>
            <a:ext cx="4661767" cy="2501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1EC5785-5A5C-402F-A528-36320325F1EF}"/>
              </a:ext>
            </a:extLst>
          </p:cNvPr>
          <p:cNvSpPr/>
          <p:nvPr/>
        </p:nvSpPr>
        <p:spPr>
          <a:xfrm>
            <a:off x="7334833" y="3828467"/>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E96CC72-CAD6-460C-8639-B0B7E9A705D0}"/>
              </a:ext>
            </a:extLst>
          </p:cNvPr>
          <p:cNvSpPr/>
          <p:nvPr/>
        </p:nvSpPr>
        <p:spPr>
          <a:xfrm>
            <a:off x="6138590" y="4575094"/>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4F7A6F49-532C-402D-B0EC-A22CF01591EC}"/>
              </a:ext>
            </a:extLst>
          </p:cNvPr>
          <p:cNvSpPr/>
          <p:nvPr/>
        </p:nvSpPr>
        <p:spPr>
          <a:xfrm>
            <a:off x="10742970" y="4435716"/>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6F97D1E4-035C-431E-BEED-B8953C4B80D5}"/>
              </a:ext>
            </a:extLst>
          </p:cNvPr>
          <p:cNvSpPr/>
          <p:nvPr/>
        </p:nvSpPr>
        <p:spPr>
          <a:xfrm>
            <a:off x="8802930" y="5102671"/>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1838618C-21FE-4641-BBE6-46DB68500BEB}"/>
              </a:ext>
            </a:extLst>
          </p:cNvPr>
          <p:cNvCxnSpPr>
            <a:cxnSpLocks/>
            <a:stCxn id="6" idx="6"/>
          </p:cNvCxnSpPr>
          <p:nvPr/>
        </p:nvCxnSpPr>
        <p:spPr>
          <a:xfrm>
            <a:off x="7814181" y="4063417"/>
            <a:ext cx="880958"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5" name="Straight Arrow Connector 14">
            <a:extLst>
              <a:ext uri="{FF2B5EF4-FFF2-40B4-BE49-F238E27FC236}">
                <a16:creationId xmlns:a16="http://schemas.microsoft.com/office/drawing/2014/main" id="{9F3024C2-536B-4E1E-BD5A-E48332A39D8A}"/>
              </a:ext>
            </a:extLst>
          </p:cNvPr>
          <p:cNvCxnSpPr>
            <a:cxnSpLocks/>
          </p:cNvCxnSpPr>
          <p:nvPr/>
        </p:nvCxnSpPr>
        <p:spPr>
          <a:xfrm>
            <a:off x="9282278" y="5248720"/>
            <a:ext cx="427155"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C33C3747-C75E-4A92-890A-F334F7A1C275}"/>
              </a:ext>
            </a:extLst>
          </p:cNvPr>
          <p:cNvCxnSpPr>
            <a:cxnSpLocks/>
          </p:cNvCxnSpPr>
          <p:nvPr/>
        </p:nvCxnSpPr>
        <p:spPr>
          <a:xfrm>
            <a:off x="11214677" y="4674344"/>
            <a:ext cx="548640"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D2E22995-F2AF-4890-9B67-46FD97B1802A}"/>
              </a:ext>
            </a:extLst>
          </p:cNvPr>
          <p:cNvCxnSpPr>
            <a:cxnSpLocks/>
            <a:stCxn id="7" idx="6"/>
          </p:cNvCxnSpPr>
          <p:nvPr/>
        </p:nvCxnSpPr>
        <p:spPr>
          <a:xfrm>
            <a:off x="6617938" y="4810044"/>
            <a:ext cx="956569" cy="0"/>
          </a:xfrm>
          <a:prstGeom prst="straightConnector1">
            <a:avLst/>
          </a:prstGeom>
          <a:ln>
            <a:solidFill>
              <a:schemeClr val="accent5">
                <a:lumMod val="40000"/>
                <a:lumOff val="6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4" name="TextBox 23">
            <a:extLst>
              <a:ext uri="{FF2B5EF4-FFF2-40B4-BE49-F238E27FC236}">
                <a16:creationId xmlns:a16="http://schemas.microsoft.com/office/drawing/2014/main" id="{D67060AF-8ED1-42A0-A182-075CC2079447}"/>
              </a:ext>
            </a:extLst>
          </p:cNvPr>
          <p:cNvSpPr txBox="1"/>
          <p:nvPr/>
        </p:nvSpPr>
        <p:spPr>
          <a:xfrm>
            <a:off x="6606849" y="5877874"/>
            <a:ext cx="69758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x=0</a:t>
            </a:r>
          </a:p>
        </p:txBody>
      </p:sp>
      <p:sp>
        <p:nvSpPr>
          <p:cNvPr id="25" name="TextBox 24">
            <a:extLst>
              <a:ext uri="{FF2B5EF4-FFF2-40B4-BE49-F238E27FC236}">
                <a16:creationId xmlns:a16="http://schemas.microsoft.com/office/drawing/2014/main" id="{0B6E8602-1B78-4222-85F4-714B5C02AEFD}"/>
              </a:ext>
            </a:extLst>
          </p:cNvPr>
          <p:cNvSpPr txBox="1"/>
          <p:nvPr/>
        </p:nvSpPr>
        <p:spPr>
          <a:xfrm>
            <a:off x="11201977" y="5933597"/>
            <a:ext cx="69758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x=L</a:t>
            </a:r>
          </a:p>
        </p:txBody>
      </p:sp>
      <p:sp>
        <p:nvSpPr>
          <p:cNvPr id="27" name="Oval 26">
            <a:extLst>
              <a:ext uri="{FF2B5EF4-FFF2-40B4-BE49-F238E27FC236}">
                <a16:creationId xmlns:a16="http://schemas.microsoft.com/office/drawing/2014/main" id="{9DA05BE8-4FAD-4A4E-9B18-4C448EFCBDB7}"/>
              </a:ext>
            </a:extLst>
          </p:cNvPr>
          <p:cNvSpPr/>
          <p:nvPr/>
        </p:nvSpPr>
        <p:spPr>
          <a:xfrm>
            <a:off x="7964593" y="6060659"/>
            <a:ext cx="479348" cy="469900"/>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A72A818-B97B-C742-8C75-2F17D1608697}"/>
              </a:ext>
            </a:extLst>
          </p:cNvPr>
          <p:cNvSpPr txBox="1"/>
          <p:nvPr/>
        </p:nvSpPr>
        <p:spPr>
          <a:xfrm>
            <a:off x="8440543" y="5979763"/>
            <a:ext cx="1198543"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Streaming Particle</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9D2B5EA-4EC2-216F-7BB7-A8D35E52B0B2}"/>
                  </a:ext>
                </a:extLst>
              </p:cNvPr>
              <p:cNvSpPr txBox="1"/>
              <p:nvPr/>
            </p:nvSpPr>
            <p:spPr>
              <a:xfrm>
                <a:off x="288567" y="4145064"/>
                <a:ext cx="2797454" cy="1541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𝑁</m:t>
                          </m:r>
                        </m:den>
                      </m:f>
                      <m:nary>
                        <m:naryPr>
                          <m:chr m:val="∑"/>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𝑁</m:t>
                          </m:r>
                        </m:sup>
                        <m:e>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sub>
                          </m:sSub>
                        </m:e>
                      </m:nary>
                      <m:box>
                        <m:boxPr>
                          <m:ctrlPr>
                            <a:rPr lang="en-US" sz="2400" b="0" i="1" smtClean="0">
                              <a:latin typeface="Cambria Math" panose="02040503050406030204" pitchFamily="18" charset="0"/>
                              <a:ea typeface="Cambria Math" panose="02040503050406030204" pitchFamily="18" charset="0"/>
                            </a:rPr>
                          </m:ctrlPr>
                        </m:boxPr>
                        <m:e>
                          <m:r>
                            <a:rPr lang="en-US" sz="2400" b="0" i="1" smtClean="0">
                              <a:latin typeface="Cambria Math" panose="02040503050406030204" pitchFamily="18" charset="0"/>
                              <a:ea typeface="Cambria Math" panose="02040503050406030204" pitchFamily="18" charset="0"/>
                            </a:rPr>
                            <m:t>≔</m:t>
                          </m:r>
                        </m:e>
                      </m:box>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𝑄</m:t>
                          </m:r>
                        </m:e>
                      </m:acc>
                    </m:oMath>
                  </m:oMathPara>
                </a14:m>
                <a:endParaRPr lang="en-US" sz="2400" dirty="0"/>
              </a:p>
              <a:p>
                <a:endParaRPr lang="en-US" sz="2400" dirty="0"/>
              </a:p>
            </p:txBody>
          </p:sp>
        </mc:Choice>
        <mc:Fallback xmlns="">
          <p:sp>
            <p:nvSpPr>
              <p:cNvPr id="33" name="TextBox 32">
                <a:extLst>
                  <a:ext uri="{FF2B5EF4-FFF2-40B4-BE49-F238E27FC236}">
                    <a16:creationId xmlns:a16="http://schemas.microsoft.com/office/drawing/2014/main" id="{39D2B5EA-4EC2-216F-7BB7-A8D35E52B0B2}"/>
                  </a:ext>
                </a:extLst>
              </p:cNvPr>
              <p:cNvSpPr txBox="1">
                <a:spLocks noRot="1" noChangeAspect="1" noMove="1" noResize="1" noEditPoints="1" noAdjustHandles="1" noChangeArrowheads="1" noChangeShapeType="1" noTextEdit="1"/>
              </p:cNvSpPr>
              <p:nvPr/>
            </p:nvSpPr>
            <p:spPr>
              <a:xfrm>
                <a:off x="288567" y="4145064"/>
                <a:ext cx="2797454" cy="1541961"/>
              </a:xfrm>
              <a:prstGeom prst="rect">
                <a:avLst/>
              </a:prstGeom>
              <a:blipFill>
                <a:blip r:embed="rId5"/>
                <a:stretch>
                  <a:fillRect t="-75410" b="-9016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4976877-ECBA-0764-47B8-A030F3058A82}"/>
              </a:ext>
            </a:extLst>
          </p:cNvPr>
          <p:cNvSpPr txBox="1"/>
          <p:nvPr/>
        </p:nvSpPr>
        <p:spPr>
          <a:xfrm>
            <a:off x="350351" y="3796051"/>
            <a:ext cx="6177394" cy="400110"/>
          </a:xfrm>
          <a:prstGeom prst="rect">
            <a:avLst/>
          </a:prstGeom>
          <a:noFill/>
        </p:spPr>
        <p:txBody>
          <a:bodyPr wrap="square">
            <a:spAutoFit/>
          </a:bodyPr>
          <a:lstStyle/>
          <a:p>
            <a:r>
              <a:rPr lang="en-US" sz="2000" u="sng" dirty="0">
                <a:latin typeface="Arial" panose="020B0604020202020204" pitchFamily="34" charset="0"/>
                <a:cs typeface="Arial" panose="020B0604020202020204" pitchFamily="34" charset="0"/>
              </a:rPr>
              <a:t>Quantities of interest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DB6C01-0782-20B3-6465-08F4B4D61CB4}"/>
                  </a:ext>
                </a:extLst>
              </p:cNvPr>
              <p:cNvSpPr txBox="1"/>
              <p:nvPr/>
            </p:nvSpPr>
            <p:spPr>
              <a:xfrm>
                <a:off x="288567" y="5356110"/>
                <a:ext cx="3781628" cy="1541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−1</m:t>
                          </m:r>
                        </m:den>
                      </m:f>
                      <m:nary>
                        <m:naryPr>
                          <m:chr m:val="∑"/>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𝑗</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𝑁</m:t>
                          </m:r>
                        </m:sup>
                        <m:e>
                          <m:sSub>
                            <m:sSubPr>
                              <m:ctrlPr>
                                <a:rPr lang="en-US"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𝑗</m:t>
                              </m:r>
                            </m:sub>
                          </m:sSub>
                        </m:e>
                      </m:nary>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𝜎</m:t>
                              </m:r>
                            </m:e>
                          </m:acc>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  </m:t>
                      </m:r>
                    </m:oMath>
                  </m:oMathPara>
                </a14:m>
                <a:endParaRPr lang="en-US" sz="2400" dirty="0"/>
              </a:p>
              <a:p>
                <a:endParaRPr lang="en-US" sz="2400" dirty="0"/>
              </a:p>
            </p:txBody>
          </p:sp>
        </mc:Choice>
        <mc:Fallback xmlns="">
          <p:sp>
            <p:nvSpPr>
              <p:cNvPr id="12" name="TextBox 11">
                <a:extLst>
                  <a:ext uri="{FF2B5EF4-FFF2-40B4-BE49-F238E27FC236}">
                    <a16:creationId xmlns:a16="http://schemas.microsoft.com/office/drawing/2014/main" id="{B9DB6C01-0782-20B3-6465-08F4B4D61CB4}"/>
                  </a:ext>
                </a:extLst>
              </p:cNvPr>
              <p:cNvSpPr txBox="1">
                <a:spLocks noRot="1" noChangeAspect="1" noMove="1" noResize="1" noEditPoints="1" noAdjustHandles="1" noChangeArrowheads="1" noChangeShapeType="1" noTextEdit="1"/>
              </p:cNvSpPr>
              <p:nvPr/>
            </p:nvSpPr>
            <p:spPr>
              <a:xfrm>
                <a:off x="288567" y="5356110"/>
                <a:ext cx="3781628" cy="1541961"/>
              </a:xfrm>
              <a:prstGeom prst="rect">
                <a:avLst/>
              </a:prstGeom>
              <a:blipFill>
                <a:blip r:embed="rId6"/>
                <a:stretch>
                  <a:fillRect t="-73984" b="-88618"/>
                </a:stretch>
              </a:blipFill>
            </p:spPr>
            <p:txBody>
              <a:bodyPr/>
              <a:lstStyle/>
              <a:p>
                <a:r>
                  <a:rPr lang="en-US">
                    <a:noFill/>
                  </a:rPr>
                  <a:t> </a:t>
                </a:r>
              </a:p>
            </p:txBody>
          </p:sp>
        </mc:Fallback>
      </mc:AlternateContent>
    </p:spTree>
    <p:extLst>
      <p:ext uri="{BB962C8B-B14F-4D97-AF65-F5344CB8AC3E}">
        <p14:creationId xmlns:p14="http://schemas.microsoft.com/office/powerpoint/2010/main" val="129571438"/>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D50E-0923-B52D-5E99-AFA623677D4D}"/>
              </a:ext>
            </a:extLst>
          </p:cNvPr>
          <p:cNvSpPr>
            <a:spLocks noGrp="1"/>
          </p:cNvSpPr>
          <p:nvPr>
            <p:ph type="title"/>
          </p:nvPr>
        </p:nvSpPr>
        <p:spPr/>
        <p:txBody>
          <a:bodyPr>
            <a:normAutofit fontScale="90000"/>
          </a:bodyPr>
          <a:lstStyle/>
          <a:p>
            <a:r>
              <a:rPr lang="en-US" dirty="0"/>
              <a:t>In Conclusion… </a:t>
            </a:r>
          </a:p>
        </p:txBody>
      </p:sp>
      <p:sp>
        <p:nvSpPr>
          <p:cNvPr id="3" name="Content Placeholder 2">
            <a:extLst>
              <a:ext uri="{FF2B5EF4-FFF2-40B4-BE49-F238E27FC236}">
                <a16:creationId xmlns:a16="http://schemas.microsoft.com/office/drawing/2014/main" id="{8F85F1C5-DC1D-ED1C-D26F-9B3099E266F4}"/>
              </a:ext>
            </a:extLst>
          </p:cNvPr>
          <p:cNvSpPr>
            <a:spLocks noGrp="1"/>
          </p:cNvSpPr>
          <p:nvPr>
            <p:ph idx="1"/>
          </p:nvPr>
        </p:nvSpPr>
        <p:spPr>
          <a:xfrm>
            <a:off x="382814" y="947450"/>
            <a:ext cx="11426372" cy="5739099"/>
          </a:xfrm>
        </p:spPr>
        <p:txBody>
          <a:bodyPr/>
          <a:lstStyle/>
          <a:p>
            <a:pPr>
              <a:spcBef>
                <a:spcPts val="2600"/>
              </a:spcBef>
            </a:pPr>
            <a:r>
              <a:rPr lang="en-US" sz="2100" dirty="0"/>
              <a:t>Variance deconvolution is a novel approach for sampling-based UQ and GSA.</a:t>
            </a:r>
          </a:p>
          <a:p>
            <a:pPr>
              <a:spcBef>
                <a:spcPts val="2600"/>
              </a:spcBef>
            </a:pPr>
            <a:r>
              <a:rPr lang="en-US" sz="2100" dirty="0"/>
              <a:t>I have analyzed and compared the statistical properties of the developed estimators and those of a standard approach.</a:t>
            </a:r>
          </a:p>
          <a:p>
            <a:pPr>
              <a:spcBef>
                <a:spcPts val="2600"/>
              </a:spcBef>
            </a:pPr>
            <a:r>
              <a:rPr lang="en-US" sz="2100" dirty="0"/>
              <a:t>Variance deconvolution was shown to be accurate with analytical test cases and was tested with various physics models and quantities of interest.</a:t>
            </a:r>
          </a:p>
          <a:p>
            <a:pPr>
              <a:spcBef>
                <a:spcPts val="2600"/>
              </a:spcBef>
            </a:pPr>
            <a:r>
              <a:rPr lang="en-US" sz="2100" dirty="0"/>
              <a:t>Variance deconvolution has been shown theoretically and numerically to be more computationally efficient than a standard sampling approach for UQ and for many cases for GSA.</a:t>
            </a:r>
          </a:p>
          <a:p>
            <a:pPr>
              <a:spcBef>
                <a:spcPts val="2600"/>
              </a:spcBef>
            </a:pPr>
            <a:r>
              <a:rPr lang="en-US" sz="2100" dirty="0"/>
              <a:t>I implemented variance deconvolution in multiple Monte Carlo radiation transport codebases and developed a stand-alone python module for wrapper functionality around existing stochastic computational codes.</a:t>
            </a:r>
          </a:p>
          <a:p>
            <a:pPr>
              <a:spcBef>
                <a:spcPts val="2600"/>
              </a:spcBef>
            </a:pPr>
            <a:r>
              <a:rPr lang="en-US" sz="2100" dirty="0"/>
              <a:t>I, along with colleagues, published and presented on this work in journals and conferences relevant for computational mathematics and nuclear science and engineering.</a:t>
            </a:r>
          </a:p>
        </p:txBody>
      </p:sp>
    </p:spTree>
    <p:extLst>
      <p:ext uri="{BB962C8B-B14F-4D97-AF65-F5344CB8AC3E}">
        <p14:creationId xmlns:p14="http://schemas.microsoft.com/office/powerpoint/2010/main" val="302405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1FE8-6C63-8048-8469-E7FEACB2B5B5}"/>
              </a:ext>
            </a:extLst>
          </p:cNvPr>
          <p:cNvSpPr>
            <a:spLocks noGrp="1"/>
          </p:cNvSpPr>
          <p:nvPr>
            <p:ph type="title"/>
          </p:nvPr>
        </p:nvSpPr>
        <p:spPr/>
        <p:txBody>
          <a:bodyPr>
            <a:normAutofit fontScale="90000"/>
          </a:bodyPr>
          <a:lstStyle/>
          <a:p>
            <a:r>
              <a:rPr lang="en-US" dirty="0"/>
              <a:t>Full list of publications related to this work</a:t>
            </a:r>
          </a:p>
        </p:txBody>
      </p:sp>
      <p:sp>
        <p:nvSpPr>
          <p:cNvPr id="3" name="Content Placeholder 2">
            <a:extLst>
              <a:ext uri="{FF2B5EF4-FFF2-40B4-BE49-F238E27FC236}">
                <a16:creationId xmlns:a16="http://schemas.microsoft.com/office/drawing/2014/main" id="{F2D77573-75E8-3A84-223F-2DEEF4F8D1C4}"/>
              </a:ext>
            </a:extLst>
          </p:cNvPr>
          <p:cNvSpPr>
            <a:spLocks noGrp="1"/>
          </p:cNvSpPr>
          <p:nvPr>
            <p:ph idx="1"/>
          </p:nvPr>
        </p:nvSpPr>
        <p:spPr>
          <a:xfrm>
            <a:off x="402771" y="1089212"/>
            <a:ext cx="11426372" cy="5664128"/>
          </a:xfrm>
        </p:spPr>
        <p:txBody>
          <a:bodyPr/>
          <a:lstStyle/>
          <a:p>
            <a:pPr marL="457200" indent="-457200" algn="just">
              <a:buFont typeface="+mj-lt"/>
              <a:buAutoNum type="arabicPeriod"/>
            </a:pPr>
            <a:r>
              <a:rPr lang="en-US" sz="1600" dirty="0"/>
              <a:t>K.B. Clements, T.S. Palmer, and I. </a:t>
            </a:r>
            <a:r>
              <a:rPr lang="en-US" sz="1600" dirty="0" err="1"/>
              <a:t>Variansyah</a:t>
            </a:r>
            <a:r>
              <a:rPr lang="en-US" sz="1600" dirty="0"/>
              <a:t>, “Monte Carlo Sensitivity Analysis for the C5G7 Benchmark,” Accepted with minor revisions to </a:t>
            </a:r>
            <a:r>
              <a:rPr lang="en-US" sz="1600" i="1" dirty="0"/>
              <a:t>The International Conference on Mathematics and Computational Methods Applied to Nuclear Science and Engineering (M&amp;C)</a:t>
            </a:r>
            <a:r>
              <a:rPr lang="en-US" sz="1600" dirty="0"/>
              <a:t>, Apr. 2025, Denver, CO.</a:t>
            </a:r>
          </a:p>
          <a:p>
            <a:pPr marL="457200" indent="-457200" algn="just">
              <a:buFont typeface="+mj-lt"/>
              <a:buAutoNum type="arabicPeriod"/>
            </a:pPr>
            <a:r>
              <a:rPr lang="en-US" sz="1600" dirty="0"/>
              <a:t>K.B. Clements and T.S. Palmer, “Sampling-based sensitivity indices for stochastic solvers with application to Monte Carlo radiation transport,” Draft for submission to </a:t>
            </a:r>
            <a:r>
              <a:rPr lang="en-US" sz="1600" i="1" dirty="0"/>
              <a:t>Journal of Computational Physics</a:t>
            </a:r>
            <a:r>
              <a:rPr lang="en-US" sz="1600" dirty="0"/>
              <a:t>.</a:t>
            </a:r>
          </a:p>
          <a:p>
            <a:pPr marL="457200" indent="-457200" algn="just">
              <a:buFont typeface="+mj-lt"/>
              <a:buAutoNum type="arabicPeriod"/>
            </a:pPr>
            <a:r>
              <a:rPr lang="en-US" sz="1600" dirty="0"/>
              <a:t>K.B. Clements, G. Geraci, A.J. Olson, and T.S. Palmer, “A Variance Deconvolution Estimator for Efficient Uncertainty Quantification in Monte Carlo Radiation Transport Applications,” </a:t>
            </a:r>
            <a:r>
              <a:rPr lang="en-US" sz="1600" i="1" dirty="0"/>
              <a:t>Journal of Quantitative Spectroscopy and Radiative Transfer</a:t>
            </a:r>
            <a:r>
              <a:rPr lang="en-US" sz="1600" dirty="0"/>
              <a:t>, Jun. 2024, </a:t>
            </a:r>
            <a:r>
              <a:rPr lang="en-US" sz="1600" dirty="0" err="1"/>
              <a:t>doi</a:t>
            </a:r>
            <a:r>
              <a:rPr lang="en-US" sz="1600" dirty="0"/>
              <a:t>: 10.1016/j.jqsrt.2024.108958.</a:t>
            </a:r>
          </a:p>
          <a:p>
            <a:pPr marL="457200" indent="-457200" algn="just">
              <a:buFont typeface="+mj-lt"/>
              <a:buAutoNum type="arabicPeriod"/>
            </a:pPr>
            <a:r>
              <a:rPr lang="en-US" sz="1600" dirty="0"/>
              <a:t>J.P. Morgan </a:t>
            </a:r>
            <a:r>
              <a:rPr lang="en-US" sz="1600" i="1" dirty="0"/>
              <a:t>et al.</a:t>
            </a:r>
            <a:r>
              <a:rPr lang="en-US" sz="1600" dirty="0"/>
              <a:t>, “Journal of Open Source Software: Monte Carlo / Dynamic Code (MC/DC): An accelerated Python package for fully transient neutron transport and rapid methods development,” </a:t>
            </a:r>
            <a:r>
              <a:rPr lang="en-US" sz="1600" i="1" dirty="0"/>
              <a:t>Journal of Open Source Software</a:t>
            </a:r>
            <a:r>
              <a:rPr lang="en-US" sz="1600" dirty="0"/>
              <a:t>, Mar. 2024, [Online]. Available:          	 https://</a:t>
            </a:r>
            <a:r>
              <a:rPr lang="en-US" sz="1600" dirty="0" err="1"/>
              <a:t>joss.theoj.org</a:t>
            </a:r>
            <a:r>
              <a:rPr lang="en-US" sz="1600" dirty="0"/>
              <a:t>/papers/2974750fe1da49e79bc155f1171263d9</a:t>
            </a:r>
          </a:p>
          <a:p>
            <a:pPr marL="457200" indent="-457200" algn="just">
              <a:buFont typeface="+mj-lt"/>
              <a:buAutoNum type="arabicPeriod"/>
            </a:pPr>
            <a:r>
              <a:rPr lang="en-US" sz="1600" dirty="0"/>
              <a:t>K.B. Clements, G. Geraci, A.J. Olson, and T.S. Palmer, “Global sensitivity analysis in Monte Carlo radiation transport’’, in </a:t>
            </a:r>
            <a:r>
              <a:rPr lang="en-US" sz="1600" i="1" dirty="0"/>
              <a:t>The International Conference on Mathematics and Computational Methods Applied to Nuclear Science and Engineering (M&amp;C)</a:t>
            </a:r>
            <a:r>
              <a:rPr lang="en-US" sz="1600" dirty="0"/>
              <a:t>, Aug. 2023, Niagara Falls, Canada.</a:t>
            </a:r>
          </a:p>
          <a:p>
            <a:pPr marL="457200" indent="-457200">
              <a:buFont typeface="+mj-lt"/>
              <a:buAutoNum type="arabicPeriod"/>
            </a:pPr>
            <a:r>
              <a:rPr lang="en-US" sz="1600" dirty="0"/>
              <a:t>A.J. Olson, K.B. Clements, and J.M. </a:t>
            </a:r>
            <a:r>
              <a:rPr lang="en-US" sz="1600" dirty="0" err="1"/>
              <a:t>Petticrew</a:t>
            </a:r>
            <a:r>
              <a:rPr lang="en-US" sz="1600" dirty="0"/>
              <a:t>, “A sampling-based approach to solve Sobol' indices using variance deconvolution for arbitrary uncertainty distributions’’, in </a:t>
            </a:r>
            <a:r>
              <a:rPr lang="en-US" sz="1600" i="1" dirty="0"/>
              <a:t>Transactions of the American Nuclear Society</a:t>
            </a:r>
            <a:r>
              <a:rPr lang="en-US" sz="1600" dirty="0"/>
              <a:t>, Nov. 2022, pp. 450-453. </a:t>
            </a:r>
            <a:r>
              <a:rPr lang="en-US" sz="1600" dirty="0" err="1"/>
              <a:t>doi</a:t>
            </a:r>
            <a:r>
              <a:rPr lang="en-US" sz="1600" dirty="0"/>
              <a:t>: 10.13182/T127-39783.</a:t>
            </a:r>
          </a:p>
          <a:p>
            <a:pPr marL="457200" indent="-457200">
              <a:buFont typeface="+mj-lt"/>
              <a:buAutoNum type="arabicPeriod"/>
            </a:pPr>
            <a:r>
              <a:rPr lang="en-US" sz="1600" dirty="0"/>
              <a:t>K.B. Clements, G. Geraci, and A.J. Olson, "Numerical investigation on the performance of a variance deconvolution estimator’’ in </a:t>
            </a:r>
            <a:r>
              <a:rPr lang="en-US" sz="1600" i="1" dirty="0"/>
              <a:t>Transactions of the American Nuclear Society</a:t>
            </a:r>
            <a:r>
              <a:rPr lang="en-US" sz="1600" dirty="0"/>
              <a:t>, Jun. 2022, pp. 344-347. </a:t>
            </a:r>
            <a:r>
              <a:rPr lang="en-US" sz="1600" dirty="0" err="1"/>
              <a:t>doi</a:t>
            </a:r>
            <a:r>
              <a:rPr lang="en-US" sz="1600" dirty="0"/>
              <a:t>: 10.13182/T126-38365. </a:t>
            </a:r>
          </a:p>
        </p:txBody>
      </p:sp>
      <p:sp>
        <p:nvSpPr>
          <p:cNvPr id="4" name="5-Point Star 3">
            <a:extLst>
              <a:ext uri="{FF2B5EF4-FFF2-40B4-BE49-F238E27FC236}">
                <a16:creationId xmlns:a16="http://schemas.microsoft.com/office/drawing/2014/main" id="{52390F6A-7794-D237-7234-803F825E477E}"/>
              </a:ext>
            </a:extLst>
          </p:cNvPr>
          <p:cNvSpPr/>
          <p:nvPr/>
        </p:nvSpPr>
        <p:spPr>
          <a:xfrm rot="20858680">
            <a:off x="42912" y="973606"/>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a:extLst>
              <a:ext uri="{FF2B5EF4-FFF2-40B4-BE49-F238E27FC236}">
                <a16:creationId xmlns:a16="http://schemas.microsoft.com/office/drawing/2014/main" id="{49F0C8BB-222E-BC38-2F39-2967F9F7C746}"/>
              </a:ext>
            </a:extLst>
          </p:cNvPr>
          <p:cNvSpPr/>
          <p:nvPr/>
        </p:nvSpPr>
        <p:spPr>
          <a:xfrm rot="20858680">
            <a:off x="49078" y="1761675"/>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1A0C15D2-545D-A5FF-D8F3-FA520A76908B}"/>
              </a:ext>
            </a:extLst>
          </p:cNvPr>
          <p:cNvSpPr/>
          <p:nvPr/>
        </p:nvSpPr>
        <p:spPr>
          <a:xfrm rot="20858680">
            <a:off x="42914" y="2415741"/>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a:extLst>
              <a:ext uri="{FF2B5EF4-FFF2-40B4-BE49-F238E27FC236}">
                <a16:creationId xmlns:a16="http://schemas.microsoft.com/office/drawing/2014/main" id="{F69650C8-EB4E-AAF1-975C-6EAEAB451D52}"/>
              </a:ext>
            </a:extLst>
          </p:cNvPr>
          <p:cNvSpPr/>
          <p:nvPr/>
        </p:nvSpPr>
        <p:spPr>
          <a:xfrm rot="20858680">
            <a:off x="38059" y="4070758"/>
            <a:ext cx="462845" cy="451206"/>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864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9F74-EF65-716D-FD4C-C47C64E90302}"/>
              </a:ext>
            </a:extLst>
          </p:cNvPr>
          <p:cNvSpPr>
            <a:spLocks noGrp="1"/>
          </p:cNvSpPr>
          <p:nvPr>
            <p:ph type="title"/>
          </p:nvPr>
        </p:nvSpPr>
        <p:spPr/>
        <p:txBody>
          <a:bodyPr>
            <a:normAutofit fontScale="90000"/>
          </a:bodyPr>
          <a:lstStyle/>
          <a:p>
            <a:r>
              <a:rPr lang="en-US" dirty="0"/>
              <a:t>Opportunities for future work</a:t>
            </a:r>
          </a:p>
        </p:txBody>
      </p:sp>
      <p:sp>
        <p:nvSpPr>
          <p:cNvPr id="3" name="Content Placeholder 2">
            <a:extLst>
              <a:ext uri="{FF2B5EF4-FFF2-40B4-BE49-F238E27FC236}">
                <a16:creationId xmlns:a16="http://schemas.microsoft.com/office/drawing/2014/main" id="{DA421D88-45FE-4A92-2424-61138B2FE491}"/>
              </a:ext>
            </a:extLst>
          </p:cNvPr>
          <p:cNvSpPr>
            <a:spLocks noGrp="1"/>
          </p:cNvSpPr>
          <p:nvPr>
            <p:ph idx="1"/>
          </p:nvPr>
        </p:nvSpPr>
        <p:spPr/>
        <p:txBody>
          <a:bodyPr/>
          <a:lstStyle/>
          <a:p>
            <a:pPr marL="457200" indent="-457200">
              <a:buFont typeface="+mj-lt"/>
              <a:buAutoNum type="arabicPeriod"/>
            </a:pPr>
            <a:r>
              <a:rPr lang="en-US" dirty="0"/>
              <a:t>Analyzing correlated input parameters, particularly nuclear data uncertainty.</a:t>
            </a:r>
          </a:p>
          <a:p>
            <a:pPr marL="457200" indent="-457200">
              <a:buFont typeface="+mj-lt"/>
              <a:buAutoNum type="arabicPeriod"/>
            </a:pPr>
            <a:endParaRPr lang="en-US" dirty="0"/>
          </a:p>
          <a:p>
            <a:pPr marL="457200" indent="-457200">
              <a:buFont typeface="+mj-lt"/>
              <a:buAutoNum type="arabicPeriod"/>
            </a:pPr>
            <a:r>
              <a:rPr lang="en-US" dirty="0"/>
              <a:t>Computational cost optimization, including development of a feasible pilot-study approach that could find the optimal balance between parameter realizations and solver realizations.</a:t>
            </a:r>
          </a:p>
          <a:p>
            <a:pPr marL="457200" indent="-457200">
              <a:buFont typeface="+mj-lt"/>
              <a:buAutoNum type="arabicPeriod"/>
            </a:pPr>
            <a:endParaRPr lang="en-US" dirty="0"/>
          </a:p>
          <a:p>
            <a:pPr marL="457200" indent="-457200">
              <a:buFont typeface="+mj-lt"/>
              <a:buAutoNum type="arabicPeriod"/>
            </a:pPr>
            <a:r>
              <a:rPr lang="en-US" dirty="0"/>
              <a:t>UQ and GSA for time-dependent radiation transport problems, which could see similar correlation effects to the </a:t>
            </a:r>
            <a:r>
              <a:rPr lang="en-US" dirty="0" err="1"/>
              <a:t>k</a:t>
            </a:r>
            <a:r>
              <a:rPr lang="en-US" baseline="-25000" dirty="0" err="1"/>
              <a:t>eff</a:t>
            </a:r>
            <a:r>
              <a:rPr lang="en-US" dirty="0"/>
              <a:t> problem.</a:t>
            </a:r>
          </a:p>
          <a:p>
            <a:pPr marL="457200" indent="-457200">
              <a:buFont typeface="+mj-lt"/>
              <a:buAutoNum type="arabicPeriod"/>
            </a:pPr>
            <a:endParaRPr lang="en-US" dirty="0"/>
          </a:p>
          <a:p>
            <a:pPr marL="457200" indent="-457200">
              <a:buFont typeface="+mj-lt"/>
              <a:buAutoNum type="arabicPeriod"/>
            </a:pPr>
            <a:r>
              <a:rPr lang="en-US" dirty="0"/>
              <a:t>Runtime comparison of parallelization over parameter evaluations vs over particle histories in Monte Carlo Dynamic Code.</a:t>
            </a:r>
          </a:p>
        </p:txBody>
      </p:sp>
    </p:spTree>
    <p:extLst>
      <p:ext uri="{BB962C8B-B14F-4D97-AF65-F5344CB8AC3E}">
        <p14:creationId xmlns:p14="http://schemas.microsoft.com/office/powerpoint/2010/main" val="3119806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5E41-14D7-A1C7-B128-F47F5AB7889F}"/>
              </a:ext>
            </a:extLst>
          </p:cNvPr>
          <p:cNvSpPr>
            <a:spLocks noGrp="1"/>
          </p:cNvSpPr>
          <p:nvPr>
            <p:ph type="title"/>
          </p:nvPr>
        </p:nvSpPr>
        <p:spPr/>
        <p:txBody>
          <a:bodyPr>
            <a:normAutofit fontScale="90000"/>
          </a:bodyPr>
          <a:lstStyle/>
          <a:p>
            <a:r>
              <a:rPr lang="en-US" dirty="0"/>
              <a:t>Acknowledgements and Logos</a:t>
            </a:r>
          </a:p>
        </p:txBody>
      </p:sp>
      <p:sp>
        <p:nvSpPr>
          <p:cNvPr id="3" name="Content Placeholder 2">
            <a:extLst>
              <a:ext uri="{FF2B5EF4-FFF2-40B4-BE49-F238E27FC236}">
                <a16:creationId xmlns:a16="http://schemas.microsoft.com/office/drawing/2014/main" id="{C93D4F25-99EB-D6B5-D33D-A58D0A1ED200}"/>
              </a:ext>
            </a:extLst>
          </p:cNvPr>
          <p:cNvSpPr>
            <a:spLocks noGrp="1"/>
          </p:cNvSpPr>
          <p:nvPr>
            <p:ph idx="1"/>
          </p:nvPr>
        </p:nvSpPr>
        <p:spPr>
          <a:xfrm>
            <a:off x="402771" y="1089213"/>
            <a:ext cx="11426372" cy="501984"/>
          </a:xfrm>
        </p:spPr>
        <p:txBody>
          <a:bodyPr/>
          <a:lstStyle/>
          <a:p>
            <a:pPr marL="0" indent="0" algn="ctr">
              <a:buNone/>
            </a:pPr>
            <a:r>
              <a:rPr lang="en-US" dirty="0"/>
              <a:t>The Center for Exascale Monte Carlo Neutron Transport (</a:t>
            </a:r>
            <a:r>
              <a:rPr lang="en-US" dirty="0" err="1"/>
              <a:t>CEMeNT</a:t>
            </a:r>
            <a:r>
              <a:rPr lang="en-US" dirty="0"/>
              <a:t>)</a:t>
            </a:r>
          </a:p>
        </p:txBody>
      </p:sp>
      <p:pic>
        <p:nvPicPr>
          <p:cNvPr id="4" name="Picture 2" descr="Seattle University">
            <a:extLst>
              <a:ext uri="{FF2B5EF4-FFF2-40B4-BE49-F238E27FC236}">
                <a16:creationId xmlns:a16="http://schemas.microsoft.com/office/drawing/2014/main" id="{F70F8FCE-EC58-7A50-D5B9-88B6F3AA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3457" y="1720802"/>
            <a:ext cx="889116" cy="996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versity of Noter Dame">
            <a:extLst>
              <a:ext uri="{FF2B5EF4-FFF2-40B4-BE49-F238E27FC236}">
                <a16:creationId xmlns:a16="http://schemas.microsoft.com/office/drawing/2014/main" id="{5D04BF37-3013-9DE4-E1EB-5CB8B5B11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243" y="2769935"/>
            <a:ext cx="1124783" cy="10123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North Carolina State University">
            <a:extLst>
              <a:ext uri="{FF2B5EF4-FFF2-40B4-BE49-F238E27FC236}">
                <a16:creationId xmlns:a16="http://schemas.microsoft.com/office/drawing/2014/main" id="{0112A074-D293-E7E7-8638-73C936B4E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2412" y="2830372"/>
            <a:ext cx="2367567" cy="11399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Oregon State University">
            <a:extLst>
              <a:ext uri="{FF2B5EF4-FFF2-40B4-BE49-F238E27FC236}">
                <a16:creationId xmlns:a16="http://schemas.microsoft.com/office/drawing/2014/main" id="{711F9CF3-593D-D05C-B546-B99398A90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2441" y="1787743"/>
            <a:ext cx="2531953" cy="808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C0530E6-109E-5C83-7664-A28ABDCC9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771" y="1613308"/>
            <a:ext cx="5026225" cy="243412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2841951-6DDD-1564-81BA-A641D89162E5}"/>
              </a:ext>
            </a:extLst>
          </p:cNvPr>
          <p:cNvSpPr txBox="1">
            <a:spLocks/>
          </p:cNvSpPr>
          <p:nvPr/>
        </p:nvSpPr>
        <p:spPr>
          <a:xfrm>
            <a:off x="524899" y="4460634"/>
            <a:ext cx="4216972" cy="748851"/>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High performance computing resources and support </a:t>
            </a:r>
          </a:p>
        </p:txBody>
      </p:sp>
      <p:pic>
        <p:nvPicPr>
          <p:cNvPr id="10" name="Picture 8" descr="Senior Administrative Specialist, Office of Goverment &amp; External Affairs in Livermore ...">
            <a:extLst>
              <a:ext uri="{FF2B5EF4-FFF2-40B4-BE49-F238E27FC236}">
                <a16:creationId xmlns:a16="http://schemas.microsoft.com/office/drawing/2014/main" id="{5D46BFE7-761F-1FFC-9C8E-8180F85CF1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062" y="5244692"/>
            <a:ext cx="4818645" cy="9288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ational Nuclear Safety Administration">
            <a:extLst>
              <a:ext uri="{FF2B5EF4-FFF2-40B4-BE49-F238E27FC236}">
                <a16:creationId xmlns:a16="http://schemas.microsoft.com/office/drawing/2014/main" id="{A0EDE9DE-966E-F249-819F-8D65C03253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92738" y="2931035"/>
            <a:ext cx="2435318" cy="93861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D53561E4-1C49-CFF6-B705-A2BAD263706F}"/>
              </a:ext>
            </a:extLst>
          </p:cNvPr>
          <p:cNvSpPr txBox="1">
            <a:spLocks/>
          </p:cNvSpPr>
          <p:nvPr/>
        </p:nvSpPr>
        <p:spPr>
          <a:xfrm>
            <a:off x="7063396" y="4458994"/>
            <a:ext cx="4964660" cy="501985"/>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dirty="0"/>
              <a:t>Continued internship and support</a:t>
            </a:r>
          </a:p>
        </p:txBody>
      </p:sp>
      <p:pic>
        <p:nvPicPr>
          <p:cNvPr id="13" name="Picture 6" descr="Sandia National Laboratories – Wikipedia">
            <a:extLst>
              <a:ext uri="{FF2B5EF4-FFF2-40B4-BE49-F238E27FC236}">
                <a16:creationId xmlns:a16="http://schemas.microsoft.com/office/drawing/2014/main" id="{E1D391AF-6BB8-BE31-6E1A-20992E1FBF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5954" y="4960979"/>
            <a:ext cx="2956880" cy="1182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78583D6-C52D-81CC-5BDB-C6A30E714FFB}"/>
              </a:ext>
            </a:extLst>
          </p:cNvPr>
          <p:cNvSpPr txBox="1"/>
          <p:nvPr/>
        </p:nvSpPr>
        <p:spPr>
          <a:xfrm>
            <a:off x="0" y="6297561"/>
            <a:ext cx="4090220" cy="560439"/>
          </a:xfrm>
          <a:prstGeom prst="rect">
            <a:avLst/>
          </a:prstGeom>
        </p:spPr>
        <p:txBody>
          <a:bodyPr vert="horz" wrap="square" lIns="91440" tIns="45720" rIns="91440" bIns="45720" rtlCol="0">
            <a:noAutofit/>
          </a:bodyPr>
          <a:lstStyle/>
          <a:p>
            <a:pPr algn="l"/>
            <a:r>
              <a:rPr lang="en-US" sz="800" dirty="0">
                <a:latin typeface="Open Sans" panose="020B0606030504020204" pitchFamily="34" charset="0"/>
                <a:ea typeface="Open Sans" panose="020B0606030504020204" pitchFamily="34" charset="0"/>
                <a:cs typeface="Open Sans" panose="020B0606030504020204" pitchFamily="34" charset="0"/>
              </a:rPr>
              <a:t>This work was supported by the Center for Exascale Monte-Carlo Neutron Transport (CEMeNT), a PSAAP-III project funded by the Department of Energy, grant number DE-NA003967.</a:t>
            </a:r>
          </a:p>
        </p:txBody>
      </p:sp>
      <p:sp>
        <p:nvSpPr>
          <p:cNvPr id="16" name="TextBox 15">
            <a:extLst>
              <a:ext uri="{FF2B5EF4-FFF2-40B4-BE49-F238E27FC236}">
                <a16:creationId xmlns:a16="http://schemas.microsoft.com/office/drawing/2014/main" id="{A96ED69A-8221-9277-8A87-BDE42B2713B1}"/>
              </a:ext>
            </a:extLst>
          </p:cNvPr>
          <p:cNvSpPr txBox="1"/>
          <p:nvPr/>
        </p:nvSpPr>
        <p:spPr>
          <a:xfrm>
            <a:off x="7189284" y="6297561"/>
            <a:ext cx="5002716" cy="560439"/>
          </a:xfrm>
          <a:prstGeom prst="rect">
            <a:avLst/>
          </a:prstGeom>
        </p:spPr>
        <p:txBody>
          <a:bodyPr vert="horz" wrap="square" lIns="91440" tIns="45720" rIns="91440" bIns="45720" rtlCol="0">
            <a:noAutofit/>
          </a:bodyPr>
          <a:lstStyle/>
          <a:p>
            <a:pPr algn="l"/>
            <a:r>
              <a:rPr lang="en-US" sz="800" dirty="0">
                <a:latin typeface="Open Sans" panose="020B0606030504020204" pitchFamily="34" charset="0"/>
                <a:ea typeface="Open Sans" panose="020B0606030504020204" pitchFamily="34" charset="0"/>
                <a:cs typeface="Open Sans" panose="020B0606030504020204" pitchFamily="34" charset="0"/>
              </a:rPr>
              <a:t>Sandia National Laboratories is a </a:t>
            </a:r>
            <a:r>
              <a:rPr lang="en-US" sz="800" dirty="0" err="1">
                <a:latin typeface="Open Sans" panose="020B0606030504020204" pitchFamily="34" charset="0"/>
                <a:ea typeface="Open Sans" panose="020B0606030504020204" pitchFamily="34" charset="0"/>
                <a:cs typeface="Open Sans" panose="020B0606030504020204" pitchFamily="34" charset="0"/>
              </a:rPr>
              <a:t>multimission</a:t>
            </a:r>
            <a:r>
              <a:rPr lang="en-US" sz="800" dirty="0">
                <a:latin typeface="Open Sans" panose="020B0606030504020204" pitchFamily="34" charset="0"/>
                <a:ea typeface="Open Sans" panose="020B0606030504020204" pitchFamily="34" charset="0"/>
                <a:cs typeface="Open Sans" panose="020B0606030504020204" pitchFamily="34" charset="0"/>
              </a:rPr>
              <a:t> laboratory managed and operated by National Technology &amp; Engineering Solutions of Sandia, LLC, a wholly owned subsidiary of Honeywell International Inc., for the U.S. Department of Energy’s National Nuclear Security Administration under contract DE-NA0003525.</a:t>
            </a:r>
          </a:p>
        </p:txBody>
      </p:sp>
    </p:spTree>
    <p:extLst>
      <p:ext uri="{BB962C8B-B14F-4D97-AF65-F5344CB8AC3E}">
        <p14:creationId xmlns:p14="http://schemas.microsoft.com/office/powerpoint/2010/main" val="993253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8E3C-D68A-6FE8-F29B-6652EA896927}"/>
              </a:ext>
            </a:extLst>
          </p:cNvPr>
          <p:cNvSpPr>
            <a:spLocks noGrp="1"/>
          </p:cNvSpPr>
          <p:nvPr>
            <p:ph type="title"/>
          </p:nvPr>
        </p:nvSpPr>
        <p:spPr/>
        <p:txBody>
          <a:bodyPr>
            <a:normAutofit fontScale="90000"/>
          </a:bodyPr>
          <a:lstStyle/>
          <a:p>
            <a:r>
              <a:rPr lang="en-US" dirty="0"/>
              <a:t>More acknowledgements</a:t>
            </a:r>
          </a:p>
        </p:txBody>
      </p:sp>
      <p:sp>
        <p:nvSpPr>
          <p:cNvPr id="3" name="Content Placeholder 2">
            <a:extLst>
              <a:ext uri="{FF2B5EF4-FFF2-40B4-BE49-F238E27FC236}">
                <a16:creationId xmlns:a16="http://schemas.microsoft.com/office/drawing/2014/main" id="{CED5F03F-4C82-5013-FF2C-AF342069B8C4}"/>
              </a:ext>
            </a:extLst>
          </p:cNvPr>
          <p:cNvSpPr>
            <a:spLocks noGrp="1"/>
          </p:cNvSpPr>
          <p:nvPr>
            <p:ph idx="1"/>
          </p:nvPr>
        </p:nvSpPr>
        <p:spPr>
          <a:xfrm>
            <a:off x="402771" y="1089213"/>
            <a:ext cx="3860619" cy="3037018"/>
          </a:xfrm>
        </p:spPr>
        <p:txBody>
          <a:bodyPr/>
          <a:lstStyle/>
          <a:p>
            <a:pPr marL="0" indent="0">
              <a:buNone/>
            </a:pPr>
            <a:r>
              <a:rPr lang="en-US" u="sng" dirty="0"/>
              <a:t>The committee</a:t>
            </a:r>
          </a:p>
          <a:p>
            <a:r>
              <a:rPr lang="en-US" dirty="0"/>
              <a:t>Dr. Todd Palmer</a:t>
            </a:r>
          </a:p>
          <a:p>
            <a:r>
              <a:rPr lang="en-US" dirty="0"/>
              <a:t>Dr. Kyle Niemeyer</a:t>
            </a:r>
          </a:p>
          <a:p>
            <a:r>
              <a:rPr lang="en-US" dirty="0"/>
              <a:t>Dr. Izabela </a:t>
            </a:r>
            <a:r>
              <a:rPr lang="en-US" dirty="0" err="1"/>
              <a:t>Gutowska</a:t>
            </a:r>
            <a:endParaRPr lang="en-US" dirty="0"/>
          </a:p>
          <a:p>
            <a:r>
              <a:rPr lang="en-US" dirty="0"/>
              <a:t>Dr. </a:t>
            </a:r>
            <a:r>
              <a:rPr lang="en-US" dirty="0" err="1"/>
              <a:t>Tianyi</a:t>
            </a:r>
            <a:r>
              <a:rPr lang="en-US" dirty="0"/>
              <a:t> Chen</a:t>
            </a:r>
          </a:p>
          <a:p>
            <a:r>
              <a:rPr lang="en-US" dirty="0"/>
              <a:t>Dr. Mike Bailey</a:t>
            </a:r>
          </a:p>
        </p:txBody>
      </p:sp>
      <p:pic>
        <p:nvPicPr>
          <p:cNvPr id="4" name="Picture 3" descr="Text, logo&#10;&#10;Description automatically generated">
            <a:extLst>
              <a:ext uri="{FF2B5EF4-FFF2-40B4-BE49-F238E27FC236}">
                <a16:creationId xmlns:a16="http://schemas.microsoft.com/office/drawing/2014/main" id="{0426F019-ABF0-FA95-B9E3-7C8843318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05" y="4535819"/>
            <a:ext cx="2646371" cy="1232968"/>
          </a:xfrm>
          <a:prstGeom prst="rect">
            <a:avLst/>
          </a:prstGeom>
        </p:spPr>
      </p:pic>
      <p:sp>
        <p:nvSpPr>
          <p:cNvPr id="5" name="TextBox 4">
            <a:extLst>
              <a:ext uri="{FF2B5EF4-FFF2-40B4-BE49-F238E27FC236}">
                <a16:creationId xmlns:a16="http://schemas.microsoft.com/office/drawing/2014/main" id="{E52E10E1-46D7-C5A8-EF38-77B3F680A578}"/>
              </a:ext>
            </a:extLst>
          </p:cNvPr>
          <p:cNvSpPr txBox="1"/>
          <p:nvPr/>
        </p:nvSpPr>
        <p:spPr>
          <a:xfrm>
            <a:off x="114300" y="5647460"/>
            <a:ext cx="4149090" cy="1061829"/>
          </a:xfrm>
          <a:prstGeom prst="rect">
            <a:avLst/>
          </a:prstGeom>
          <a:noFill/>
        </p:spPr>
        <p:txBody>
          <a:bodyPr wrap="square" rtlCol="0">
            <a:spAutoFit/>
          </a:bodyPr>
          <a:lstStyle/>
          <a:p>
            <a:r>
              <a:rPr lang="en-US" sz="2100" dirty="0">
                <a:latin typeface="Arial" panose="020B0604020202020204" pitchFamily="34" charset="0"/>
                <a:cs typeface="Arial" panose="020B0604020202020204" pitchFamily="34" charset="0"/>
              </a:rPr>
              <a:t>The Radiation Transport and Reactor Physics research group, past and present</a:t>
            </a:r>
          </a:p>
        </p:txBody>
      </p:sp>
    </p:spTree>
    <p:extLst>
      <p:ext uri="{BB962C8B-B14F-4D97-AF65-F5344CB8AC3E}">
        <p14:creationId xmlns:p14="http://schemas.microsoft.com/office/powerpoint/2010/main" val="3145891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Batches in MC/DC</a:t>
            </a:r>
          </a:p>
        </p:txBody>
      </p:sp>
      <p:sp>
        <p:nvSpPr>
          <p:cNvPr id="5" name="Slide Number Placeholder 4">
            <a:extLst>
              <a:ext uri="{FF2B5EF4-FFF2-40B4-BE49-F238E27FC236}">
                <a16:creationId xmlns:a16="http://schemas.microsoft.com/office/drawing/2014/main" id="{4AF14073-4913-F99C-E480-1705069BC861}"/>
              </a:ext>
            </a:extLst>
          </p:cNvPr>
          <p:cNvSpPr>
            <a:spLocks noGrp="1"/>
          </p:cNvSpPr>
          <p:nvPr>
            <p:ph type="sldNum" sz="quarter" idx="12"/>
          </p:nvPr>
        </p:nvSpPr>
        <p:spPr/>
        <p:txBody>
          <a:bodyPr/>
          <a:lstStyle/>
          <a:p>
            <a:fld id="{A7B37A42-1143-48FC-B4BA-4801294DBEED}" type="slidenum">
              <a:rPr lang="en-US" smtClean="0"/>
              <a:t>65</a:t>
            </a:fld>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55A0854-AA55-E764-1017-81D9E5C7803F}"/>
                  </a:ext>
                </a:extLst>
              </p:cNvPr>
              <p:cNvSpPr txBox="1">
                <a:spLocks/>
              </p:cNvSpPr>
              <p:nvPr/>
            </p:nvSpPr>
            <p:spPr>
              <a:xfrm>
                <a:off x="249464" y="935138"/>
                <a:ext cx="4397829" cy="2908200"/>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2800" u="sng" dirty="0"/>
                  <a:t>No batches</a:t>
                </a:r>
              </a:p>
              <a:p>
                <a:pPr marL="0" indent="0">
                  <a:lnSpc>
                    <a:spcPct val="100000"/>
                  </a:lnSpc>
                  <a:buNone/>
                </a:pPr>
                <a:r>
                  <a:rPr lang="en-US" sz="2800" dirty="0">
                    <a:solidFill>
                      <a:srgbClr val="0070C0"/>
                    </a:solidFill>
                  </a:rPr>
                  <a:t>for </a:t>
                </a:r>
                <a14:m>
                  <m:oMath xmlns:m="http://schemas.openxmlformats.org/officeDocument/2006/math">
                    <m:r>
                      <a:rPr lang="en-US" sz="2800" b="0" i="1" smtClean="0">
                        <a:solidFill>
                          <a:srgbClr val="0070C0"/>
                        </a:solidFill>
                        <a:latin typeface="Cambria Math" panose="02040503050406030204" pitchFamily="18" charset="0"/>
                      </a:rPr>
                      <m:t>𝑗</m:t>
                    </m:r>
                    <m:r>
                      <a:rPr lang="en-US" sz="2800" b="0" i="1" smtClean="0">
                        <a:solidFill>
                          <a:srgbClr val="0070C0"/>
                        </a:solidFill>
                        <a:latin typeface="Cambria Math" panose="02040503050406030204" pitchFamily="18" charset="0"/>
                      </a:rPr>
                      <m:t>=1:</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𝑁</m:t>
                        </m:r>
                      </m:e>
                      <m:sub>
                        <m:r>
                          <a:rPr lang="en-US" sz="2800" b="0" i="1" smtClean="0">
                            <a:solidFill>
                              <a:srgbClr val="0070C0"/>
                            </a:solidFill>
                            <a:latin typeface="Cambria Math" panose="02040503050406030204" pitchFamily="18" charset="0"/>
                          </a:rPr>
                          <m:t>𝜂</m:t>
                        </m:r>
                      </m:sub>
                    </m:sSub>
                  </m:oMath>
                </a14:m>
                <a:r>
                  <a:rPr lang="en-US" sz="2800" dirty="0">
                    <a:solidFill>
                      <a:srgbClr val="0070C0"/>
                    </a:solidFill>
                  </a:rPr>
                  <a:t>, do</a:t>
                </a:r>
              </a:p>
              <a:p>
                <a:pPr marL="0" indent="0">
                  <a:lnSpc>
                    <a:spcPct val="100000"/>
                  </a:lnSpc>
                  <a:buNone/>
                </a:pPr>
                <a:r>
                  <a:rPr lang="en-US" sz="2800" dirty="0">
                    <a:solidFill>
                      <a:srgbClr val="0070C0"/>
                    </a:solidFill>
                  </a:rPr>
                  <a:t>	tally</a:t>
                </a:r>
                <a:r>
                  <a:rPr lang="en-US" sz="2800" b="0" dirty="0">
                    <a:solidFill>
                      <a:srgbClr val="0070C0"/>
                    </a:solidFill>
                  </a:rPr>
                  <a:t> </a:t>
                </a:r>
                <a14:m>
                  <m:oMath xmlns:m="http://schemas.openxmlformats.org/officeDocument/2006/math">
                    <m:r>
                      <a:rPr lang="en-US" sz="2800" b="0" i="1" smtClean="0">
                        <a:solidFill>
                          <a:srgbClr val="0070C0"/>
                        </a:solidFill>
                        <a:latin typeface="Cambria Math" panose="02040503050406030204" pitchFamily="18" charset="0"/>
                      </a:rPr>
                      <m:t>+=</m:t>
                    </m:r>
                    <m:r>
                      <a:rPr lang="en-US" sz="2800" b="0" i="1" smtClean="0">
                        <a:solidFill>
                          <a:srgbClr val="0070C0"/>
                        </a:solidFill>
                        <a:latin typeface="Cambria Math" panose="02040503050406030204" pitchFamily="18" charset="0"/>
                      </a:rPr>
                      <m:t>𝑓</m:t>
                    </m:r>
                    <m:d>
                      <m:dPr>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𝜂</m:t>
                            </m:r>
                          </m:e>
                          <m:sub>
                            <m:r>
                              <a:rPr lang="en-US" sz="2800" b="0" i="1" smtClean="0">
                                <a:solidFill>
                                  <a:srgbClr val="0070C0"/>
                                </a:solidFill>
                                <a:latin typeface="Cambria Math" panose="02040503050406030204" pitchFamily="18" charset="0"/>
                              </a:rPr>
                              <m:t>𝑗</m:t>
                            </m:r>
                          </m:sub>
                        </m:sSub>
                      </m:e>
                    </m:d>
                  </m:oMath>
                </a14:m>
                <a:endParaRPr lang="en-US" sz="2800" dirty="0">
                  <a:solidFill>
                    <a:srgbClr val="0070C0"/>
                  </a:solidFill>
                </a:endParaRPr>
              </a:p>
              <a:p>
                <a:pPr marL="0" indent="0">
                  <a:lnSpc>
                    <a:spcPct val="100000"/>
                  </a:lnSpc>
                  <a:buNone/>
                </a:pPr>
                <a:r>
                  <a:rPr lang="en-US" sz="2800" dirty="0">
                    <a:solidFill>
                      <a:srgbClr val="0070C0"/>
                    </a:solidFill>
                  </a:rPr>
                  <a:t>	</a:t>
                </a:r>
                <a:r>
                  <a:rPr lang="en-US" sz="2800" dirty="0" err="1">
                    <a:solidFill>
                      <a:srgbClr val="0070C0"/>
                    </a:solidFill>
                  </a:rPr>
                  <a:t>tally_sq</a:t>
                </a:r>
                <a:r>
                  <a:rPr lang="en-US" sz="2800" dirty="0">
                    <a:solidFill>
                      <a:srgbClr val="0070C0"/>
                    </a:solidFill>
                  </a:rPr>
                  <a:t> </a:t>
                </a:r>
                <a14:m>
                  <m:oMath xmlns:m="http://schemas.openxmlformats.org/officeDocument/2006/math">
                    <m:r>
                      <a:rPr lang="en-US" sz="2800" b="0" i="1" smtClean="0">
                        <a:solidFill>
                          <a:srgbClr val="0070C0"/>
                        </a:solidFill>
                        <a:latin typeface="Cambria Math" panose="02040503050406030204" pitchFamily="18" charset="0"/>
                      </a:rPr>
                      <m:t>+=</m:t>
                    </m:r>
                    <m:sSup>
                      <m:sSupPr>
                        <m:ctrlPr>
                          <a:rPr lang="en-US" sz="2800" b="0" i="1" smtClean="0">
                            <a:solidFill>
                              <a:srgbClr val="0070C0"/>
                            </a:solidFill>
                            <a:latin typeface="Cambria Math" panose="02040503050406030204" pitchFamily="18" charset="0"/>
                          </a:rPr>
                        </m:ctrlPr>
                      </m:sSupPr>
                      <m:e>
                        <m:r>
                          <a:rPr lang="en-US" sz="2800" b="0" i="1" smtClean="0">
                            <a:solidFill>
                              <a:srgbClr val="0070C0"/>
                            </a:solidFill>
                            <a:latin typeface="Cambria Math" panose="02040503050406030204" pitchFamily="18" charset="0"/>
                          </a:rPr>
                          <m:t>𝑓</m:t>
                        </m:r>
                      </m:e>
                      <m:sup>
                        <m:r>
                          <a:rPr lang="en-US" sz="2800" b="0" i="1" smtClean="0">
                            <a:solidFill>
                              <a:srgbClr val="0070C0"/>
                            </a:solidFill>
                            <a:latin typeface="Cambria Math" panose="02040503050406030204" pitchFamily="18" charset="0"/>
                          </a:rPr>
                          <m:t>2</m:t>
                        </m:r>
                      </m:sup>
                    </m:sSup>
                    <m:d>
                      <m:dPr>
                        <m:ctrlPr>
                          <a:rPr lang="en-US" sz="2800" b="0" i="1" smtClean="0">
                            <a:solidFill>
                              <a:srgbClr val="0070C0"/>
                            </a:solidFill>
                            <a:latin typeface="Cambria Math" panose="02040503050406030204" pitchFamily="18" charset="0"/>
                          </a:rPr>
                        </m:ctrlPr>
                      </m:dPr>
                      <m:e>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𝜂</m:t>
                            </m:r>
                          </m:e>
                          <m:sub>
                            <m:r>
                              <a:rPr lang="en-US" sz="2800" b="0" i="1" smtClean="0">
                                <a:solidFill>
                                  <a:srgbClr val="0070C0"/>
                                </a:solidFill>
                                <a:latin typeface="Cambria Math" panose="02040503050406030204" pitchFamily="18" charset="0"/>
                              </a:rPr>
                              <m:t>𝑗</m:t>
                            </m:r>
                          </m:sub>
                        </m:sSub>
                      </m:e>
                    </m:d>
                  </m:oMath>
                </a14:m>
                <a:endParaRPr lang="en-US" sz="2800" dirty="0">
                  <a:solidFill>
                    <a:srgbClr val="0070C0"/>
                  </a:solidFill>
                </a:endParaRPr>
              </a:p>
              <a:p>
                <a:pPr marL="0" indent="0">
                  <a:lnSpc>
                    <a:spcPct val="100000"/>
                  </a:lnSpc>
                  <a:buNone/>
                </a:pPr>
                <a:r>
                  <a:rPr lang="en-US" sz="2800" dirty="0">
                    <a:solidFill>
                      <a:srgbClr val="0070C0"/>
                    </a:solidFill>
                  </a:rPr>
                  <a:t>done</a:t>
                </a:r>
              </a:p>
            </p:txBody>
          </p:sp>
        </mc:Choice>
        <mc:Fallback xmlns="">
          <p:sp>
            <p:nvSpPr>
              <p:cNvPr id="6" name="Content Placeholder 2">
                <a:extLst>
                  <a:ext uri="{FF2B5EF4-FFF2-40B4-BE49-F238E27FC236}">
                    <a16:creationId xmlns:a16="http://schemas.microsoft.com/office/drawing/2014/main" id="{F55A0854-AA55-E764-1017-81D9E5C7803F}"/>
                  </a:ext>
                </a:extLst>
              </p:cNvPr>
              <p:cNvSpPr txBox="1">
                <a:spLocks noRot="1" noChangeAspect="1" noMove="1" noResize="1" noEditPoints="1" noAdjustHandles="1" noChangeArrowheads="1" noChangeShapeType="1" noTextEdit="1"/>
              </p:cNvSpPr>
              <p:nvPr/>
            </p:nvSpPr>
            <p:spPr>
              <a:xfrm>
                <a:off x="249464" y="935138"/>
                <a:ext cx="4397829" cy="2908200"/>
              </a:xfrm>
              <a:prstGeom prst="rect">
                <a:avLst/>
              </a:prstGeom>
              <a:blipFill>
                <a:blip r:embed="rId2"/>
                <a:stretch>
                  <a:fillRect l="-2882" t="-2174"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A218F7C-337A-37AC-B7F8-9F1DF43C5C84}"/>
                  </a:ext>
                </a:extLst>
              </p:cNvPr>
              <p:cNvSpPr txBox="1">
                <a:spLocks/>
              </p:cNvSpPr>
              <p:nvPr/>
            </p:nvSpPr>
            <p:spPr>
              <a:xfrm>
                <a:off x="6229350" y="935138"/>
                <a:ext cx="5713186" cy="4951312"/>
              </a:xfrm>
              <a:prstGeom prst="rect">
                <a:avLst/>
              </a:prstGeom>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2800" u="sng" dirty="0"/>
                  <a:t>Traditional batch statistics</a:t>
                </a:r>
              </a:p>
              <a:p>
                <a:pPr marL="0" indent="0">
                  <a:lnSpc>
                    <a:spcPct val="100000"/>
                  </a:lnSpc>
                  <a:buNone/>
                </a:pPr>
                <a:r>
                  <a:rPr lang="en-US" sz="2800" dirty="0"/>
                  <a:t>for </a:t>
                </a:r>
                <a14:m>
                  <m:oMath xmlns:m="http://schemas.openxmlformats.org/officeDocument/2006/math">
                    <m:r>
                      <a:rPr lang="en-US" sz="2800" b="0" i="1" smtClean="0">
                        <a:latin typeface="Cambria Math" panose="02040503050406030204" pitchFamily="18" charset="0"/>
                      </a:rPr>
                      <m:t>𝑖</m:t>
                    </m:r>
                    <m:r>
                      <a:rPr lang="en-US" sz="2800" b="0" i="1" smtClean="0">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𝑏𝑎𝑡𝑐h</m:t>
                        </m:r>
                      </m:sub>
                    </m:sSub>
                  </m:oMath>
                </a14:m>
                <a:r>
                  <a:rPr lang="en-US" sz="2800" dirty="0"/>
                  <a:t>, do </a:t>
                </a:r>
              </a:p>
              <a:p>
                <a:pPr marL="0" indent="0">
                  <a:lnSpc>
                    <a:spcPct val="100000"/>
                  </a:lnSpc>
                  <a:buNone/>
                </a:pPr>
                <a:r>
                  <a:rPr lang="en-US" sz="2800" dirty="0"/>
                  <a:t>	tally = 0</a:t>
                </a:r>
              </a:p>
              <a:p>
                <a:pPr marL="0" indent="0">
                  <a:lnSpc>
                    <a:spcPct val="100000"/>
                  </a:lnSpc>
                  <a:buNone/>
                </a:pPr>
                <a:r>
                  <a:rPr lang="en-US" sz="2800" dirty="0">
                    <a:solidFill>
                      <a:srgbClr val="0070C0"/>
                    </a:solidFill>
                  </a:rPr>
                  <a:t>	for </a:t>
                </a:r>
                <a14:m>
                  <m:oMath xmlns:m="http://schemas.openxmlformats.org/officeDocument/2006/math">
                    <m:r>
                      <a:rPr lang="en-US" sz="2800" i="1">
                        <a:solidFill>
                          <a:srgbClr val="0070C0"/>
                        </a:solidFill>
                        <a:latin typeface="Cambria Math" panose="02040503050406030204" pitchFamily="18" charset="0"/>
                      </a:rPr>
                      <m:t>𝑗</m:t>
                    </m:r>
                    <m:r>
                      <a:rPr lang="en-US" sz="2800" i="1">
                        <a:solidFill>
                          <a:srgbClr val="0070C0"/>
                        </a:solidFill>
                        <a:latin typeface="Cambria Math" panose="02040503050406030204" pitchFamily="18" charset="0"/>
                      </a:rPr>
                      <m:t>=1:</m:t>
                    </m:r>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𝑁</m:t>
                        </m:r>
                      </m:e>
                      <m:sub>
                        <m:r>
                          <a:rPr lang="en-US" sz="2800" i="1">
                            <a:solidFill>
                              <a:srgbClr val="0070C0"/>
                            </a:solidFill>
                            <a:latin typeface="Cambria Math" panose="02040503050406030204" pitchFamily="18" charset="0"/>
                          </a:rPr>
                          <m:t>𝜂</m:t>
                        </m:r>
                      </m:sub>
                    </m:sSub>
                  </m:oMath>
                </a14:m>
                <a:r>
                  <a:rPr lang="en-US" sz="2800" dirty="0">
                    <a:solidFill>
                      <a:srgbClr val="0070C0"/>
                    </a:solidFill>
                  </a:rPr>
                  <a:t>, do</a:t>
                </a:r>
              </a:p>
              <a:p>
                <a:pPr marL="0" indent="0">
                  <a:lnSpc>
                    <a:spcPct val="100000"/>
                  </a:lnSpc>
                  <a:buNone/>
                </a:pPr>
                <a:r>
                  <a:rPr lang="en-US" sz="2800" dirty="0">
                    <a:solidFill>
                      <a:srgbClr val="0070C0"/>
                    </a:solidFill>
                  </a:rPr>
                  <a:t>		tally </a:t>
                </a:r>
                <a14:m>
                  <m:oMath xmlns:m="http://schemas.openxmlformats.org/officeDocument/2006/math">
                    <m:r>
                      <a:rPr lang="en-US" sz="2800" i="1">
                        <a:solidFill>
                          <a:srgbClr val="0070C0"/>
                        </a:solidFill>
                        <a:latin typeface="Cambria Math" panose="02040503050406030204" pitchFamily="18" charset="0"/>
                      </a:rPr>
                      <m:t>+=</m:t>
                    </m:r>
                    <m:r>
                      <a:rPr lang="en-US" sz="2800" i="1">
                        <a:solidFill>
                          <a:srgbClr val="0070C0"/>
                        </a:solidFill>
                        <a:latin typeface="Cambria Math" panose="02040503050406030204" pitchFamily="18" charset="0"/>
                      </a:rPr>
                      <m:t>𝑓</m:t>
                    </m:r>
                    <m:d>
                      <m:dPr>
                        <m:ctrlPr>
                          <a:rPr lang="en-US" sz="2800" i="1">
                            <a:solidFill>
                              <a:srgbClr val="0070C0"/>
                            </a:solidFill>
                            <a:latin typeface="Cambria Math" panose="02040503050406030204" pitchFamily="18" charset="0"/>
                          </a:rPr>
                        </m:ctrlPr>
                      </m:dPr>
                      <m:e>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𝜂</m:t>
                            </m:r>
                          </m:e>
                          <m:sub>
                            <m:r>
                              <a:rPr lang="en-US" sz="2800" i="1">
                                <a:solidFill>
                                  <a:srgbClr val="0070C0"/>
                                </a:solidFill>
                                <a:latin typeface="Cambria Math" panose="02040503050406030204" pitchFamily="18" charset="0"/>
                              </a:rPr>
                              <m:t>𝑗</m:t>
                            </m:r>
                          </m:sub>
                        </m:sSub>
                      </m:e>
                    </m:d>
                  </m:oMath>
                </a14:m>
                <a:endParaRPr lang="en-US" sz="2800" dirty="0">
                  <a:solidFill>
                    <a:srgbClr val="0070C0"/>
                  </a:solidFill>
                </a:endParaRPr>
              </a:p>
              <a:p>
                <a:pPr marL="0" indent="0">
                  <a:lnSpc>
                    <a:spcPct val="100000"/>
                  </a:lnSpc>
                  <a:buNone/>
                </a:pPr>
                <a:r>
                  <a:rPr lang="en-US" sz="2800" dirty="0">
                    <a:solidFill>
                      <a:srgbClr val="0070C0"/>
                    </a:solidFill>
                  </a:rPr>
                  <a:t>	done</a:t>
                </a:r>
              </a:p>
              <a:p>
                <a:pPr marL="0" indent="0">
                  <a:lnSpc>
                    <a:spcPct val="100000"/>
                  </a:lnSpc>
                  <a:buNone/>
                </a:pPr>
                <a:r>
                  <a:rPr lang="en-US" sz="2800" dirty="0"/>
                  <a:t>	</a:t>
                </a:r>
                <a:r>
                  <a:rPr lang="en-US" sz="2800" dirty="0" err="1"/>
                  <a:t>batch_mean</a:t>
                </a:r>
                <a:r>
                  <a:rPr lang="en-US" sz="2800" dirty="0"/>
                  <a:t> += tally</a:t>
                </a:r>
              </a:p>
              <a:p>
                <a:pPr marL="0" indent="0">
                  <a:lnSpc>
                    <a:spcPct val="100000"/>
                  </a:lnSpc>
                  <a:buNone/>
                </a:pPr>
                <a:r>
                  <a:rPr lang="en-US" sz="2800" dirty="0"/>
                  <a:t>	var += tally</a:t>
                </a:r>
                <a:r>
                  <a:rPr lang="en-US" sz="2800" baseline="30000" dirty="0"/>
                  <a:t>2</a:t>
                </a:r>
                <a:endParaRPr lang="en-US" sz="2800" dirty="0"/>
              </a:p>
              <a:p>
                <a:pPr marL="0" indent="0">
                  <a:lnSpc>
                    <a:spcPct val="100000"/>
                  </a:lnSpc>
                  <a:buNone/>
                </a:pPr>
                <a:r>
                  <a:rPr lang="en-US" sz="2800" dirty="0"/>
                  <a:t>done</a:t>
                </a:r>
              </a:p>
            </p:txBody>
          </p:sp>
        </mc:Choice>
        <mc:Fallback xmlns="">
          <p:sp>
            <p:nvSpPr>
              <p:cNvPr id="7" name="Content Placeholder 2">
                <a:extLst>
                  <a:ext uri="{FF2B5EF4-FFF2-40B4-BE49-F238E27FC236}">
                    <a16:creationId xmlns:a16="http://schemas.microsoft.com/office/drawing/2014/main" id="{8A218F7C-337A-37AC-B7F8-9F1DF43C5C84}"/>
                  </a:ext>
                </a:extLst>
              </p:cNvPr>
              <p:cNvSpPr txBox="1">
                <a:spLocks noRot="1" noChangeAspect="1" noMove="1" noResize="1" noEditPoints="1" noAdjustHandles="1" noChangeArrowheads="1" noChangeShapeType="1" noTextEdit="1"/>
              </p:cNvSpPr>
              <p:nvPr/>
            </p:nvSpPr>
            <p:spPr>
              <a:xfrm>
                <a:off x="6229350" y="935138"/>
                <a:ext cx="5713186" cy="4951312"/>
              </a:xfrm>
              <a:prstGeom prst="rect">
                <a:avLst/>
              </a:prstGeom>
              <a:blipFill>
                <a:blip r:embed="rId3"/>
                <a:stretch>
                  <a:fillRect l="-2217" t="-1279" b="-1279"/>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6E758EDE-AF6E-C6F4-B6F1-366BF0D0AB32}"/>
              </a:ext>
            </a:extLst>
          </p:cNvPr>
          <p:cNvSpPr txBox="1">
            <a:spLocks/>
          </p:cNvSpPr>
          <p:nvPr/>
        </p:nvSpPr>
        <p:spPr>
          <a:xfrm>
            <a:off x="1698171" y="3843338"/>
            <a:ext cx="3888242" cy="1531835"/>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2800" b="1" dirty="0"/>
              <a:t>Var-D requires adding </a:t>
            </a:r>
            <a:r>
              <a:rPr lang="en-US" sz="2800" b="1" dirty="0" err="1"/>
              <a:t>tally_sq</a:t>
            </a:r>
            <a:r>
              <a:rPr lang="en-US" sz="2800" b="1" dirty="0"/>
              <a:t> back into batch loop </a:t>
            </a:r>
          </a:p>
        </p:txBody>
      </p:sp>
      <p:cxnSp>
        <p:nvCxnSpPr>
          <p:cNvPr id="18" name="Straight Arrow Connector 17">
            <a:extLst>
              <a:ext uri="{FF2B5EF4-FFF2-40B4-BE49-F238E27FC236}">
                <a16:creationId xmlns:a16="http://schemas.microsoft.com/office/drawing/2014/main" id="{BEC64A2B-9BEE-1600-E073-62585DCEE945}"/>
              </a:ext>
            </a:extLst>
          </p:cNvPr>
          <p:cNvCxnSpPr/>
          <p:nvPr/>
        </p:nvCxnSpPr>
        <p:spPr>
          <a:xfrm>
            <a:off x="4186238" y="2957513"/>
            <a:ext cx="3371850" cy="671512"/>
          </a:xfrm>
          <a:prstGeom prst="straightConnector1">
            <a:avLst/>
          </a:prstGeom>
          <a:ln w="57150">
            <a:solidFill>
              <a:srgbClr val="7030A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43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Random seeding in MC/DC</a:t>
            </a:r>
          </a:p>
        </p:txBody>
      </p:sp>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rmAutofit/>
          </a:bodyPr>
          <a:lstStyle/>
          <a:p>
            <a:pPr marL="0" indent="0">
              <a:lnSpc>
                <a:spcPct val="100000"/>
              </a:lnSpc>
              <a:buNone/>
            </a:pPr>
            <a:endParaRPr lang="en-US" sz="2800" dirty="0"/>
          </a:p>
          <a:p>
            <a:pPr>
              <a:lnSpc>
                <a:spcPct val="100000"/>
              </a:lnSpc>
            </a:pPr>
            <a:r>
              <a:rPr lang="en-US" sz="2800" dirty="0"/>
              <a:t>Desire random seeding reproducibility on parallel computers regardless of architecture of number of processors</a:t>
            </a:r>
          </a:p>
          <a:p>
            <a:pPr lvl="1">
              <a:lnSpc>
                <a:spcPct val="100000"/>
              </a:lnSpc>
            </a:pPr>
            <a:r>
              <a:rPr lang="en-US" sz="2500" dirty="0"/>
              <a:t>Consistent across batches and particle histories</a:t>
            </a:r>
          </a:p>
          <a:p>
            <a:pPr>
              <a:lnSpc>
                <a:spcPct val="100000"/>
              </a:lnSpc>
            </a:pPr>
            <a:endParaRPr lang="en-US" sz="2800" dirty="0"/>
          </a:p>
          <a:p>
            <a:pPr>
              <a:lnSpc>
                <a:spcPct val="100000"/>
              </a:lnSpc>
            </a:pPr>
            <a:r>
              <a:rPr lang="en-US" sz="2800" dirty="0"/>
              <a:t>MC/DC uses Random Number Generation with Arbitrary Strides introduced by Brown in 1994, implemented in MC/DC by Ilham </a:t>
            </a:r>
            <a:r>
              <a:rPr lang="en-US" sz="2800" dirty="0" err="1"/>
              <a:t>Variansyah</a:t>
            </a:r>
            <a:r>
              <a:rPr lang="en-US" sz="2800" dirty="0"/>
              <a:t> and Braxton Cuneo [1]</a:t>
            </a:r>
            <a:endParaRPr lang="en-US" sz="2500" dirty="0"/>
          </a:p>
        </p:txBody>
      </p:sp>
      <p:sp>
        <p:nvSpPr>
          <p:cNvPr id="5" name="Slide Number Placeholder 4">
            <a:extLst>
              <a:ext uri="{FF2B5EF4-FFF2-40B4-BE49-F238E27FC236}">
                <a16:creationId xmlns:a16="http://schemas.microsoft.com/office/drawing/2014/main" id="{4AF14073-4913-F99C-E480-1705069BC861}"/>
              </a:ext>
            </a:extLst>
          </p:cNvPr>
          <p:cNvSpPr>
            <a:spLocks noGrp="1"/>
          </p:cNvSpPr>
          <p:nvPr>
            <p:ph type="sldNum" sz="quarter" idx="12"/>
          </p:nvPr>
        </p:nvSpPr>
        <p:spPr/>
        <p:txBody>
          <a:bodyPr/>
          <a:lstStyle/>
          <a:p>
            <a:fld id="{A7B37A42-1143-48FC-B4BA-4801294DBEED}" type="slidenum">
              <a:rPr lang="en-US" smtClean="0"/>
              <a:t>66</a:t>
            </a:fld>
            <a:endParaRPr lang="en-US"/>
          </a:p>
        </p:txBody>
      </p:sp>
    </p:spTree>
    <p:extLst>
      <p:ext uri="{BB962C8B-B14F-4D97-AF65-F5344CB8AC3E}">
        <p14:creationId xmlns:p14="http://schemas.microsoft.com/office/powerpoint/2010/main" val="3984218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Implementation in MC/DC</a:t>
            </a:r>
          </a:p>
        </p:txBody>
      </p:sp>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rmAutofit/>
          </a:bodyPr>
          <a:lstStyle/>
          <a:p>
            <a:pPr marL="0" indent="0">
              <a:lnSpc>
                <a:spcPct val="100000"/>
              </a:lnSpc>
              <a:buNone/>
            </a:pPr>
            <a:r>
              <a:rPr lang="en-US" sz="2800" dirty="0"/>
              <a:t>MC/DC input file:</a:t>
            </a:r>
          </a:p>
          <a:p>
            <a:pPr marL="0" indent="0">
              <a:lnSpc>
                <a:spcPct val="100000"/>
              </a:lnSpc>
              <a:buNone/>
            </a:pPr>
            <a:endParaRPr lang="en-US" sz="2800" dirty="0"/>
          </a:p>
          <a:p>
            <a:pPr marL="0" indent="0">
              <a:lnSpc>
                <a:spcPct val="100000"/>
              </a:lnSpc>
              <a:buNone/>
            </a:pPr>
            <a:endParaRPr lang="en-US" sz="2800" dirty="0"/>
          </a:p>
          <a:p>
            <a:pPr marL="0" indent="0">
              <a:lnSpc>
                <a:spcPct val="100000"/>
              </a:lnSpc>
              <a:buNone/>
            </a:pPr>
            <a:endParaRPr lang="en-US" sz="2800" dirty="0"/>
          </a:p>
          <a:p>
            <a:pPr marL="0" indent="0">
              <a:lnSpc>
                <a:spcPct val="100000"/>
              </a:lnSpc>
              <a:buNone/>
            </a:pPr>
            <a:endParaRPr lang="en-US" sz="2800" dirty="0"/>
          </a:p>
          <a:p>
            <a:pPr marL="342900" lvl="1" indent="0">
              <a:lnSpc>
                <a:spcPct val="100000"/>
              </a:lnSpc>
              <a:buNone/>
            </a:pPr>
            <a:endParaRPr lang="en-US" sz="2500" dirty="0"/>
          </a:p>
        </p:txBody>
      </p:sp>
      <p:pic>
        <p:nvPicPr>
          <p:cNvPr id="6" name="Picture 5" descr="A black background with blue lines&#10;&#10;Description automatically generated">
            <a:extLst>
              <a:ext uri="{FF2B5EF4-FFF2-40B4-BE49-F238E27FC236}">
                <a16:creationId xmlns:a16="http://schemas.microsoft.com/office/drawing/2014/main" id="{52F1BD4F-E49D-0A9E-5CD3-013CFDA3F0DD}"/>
              </a:ext>
            </a:extLst>
          </p:cNvPr>
          <p:cNvPicPr>
            <a:picLocks noChangeAspect="1"/>
          </p:cNvPicPr>
          <p:nvPr/>
        </p:nvPicPr>
        <p:blipFill rotWithShape="1">
          <a:blip r:embed="rId2">
            <a:extLst>
              <a:ext uri="{28A0092B-C50C-407E-A947-70E740481C1C}">
                <a14:useLocalDpi xmlns:a14="http://schemas.microsoft.com/office/drawing/2010/main" val="0"/>
              </a:ext>
            </a:extLst>
          </a:blip>
          <a:srcRect t="22880" r="43558"/>
          <a:stretch/>
        </p:blipFill>
        <p:spPr>
          <a:xfrm>
            <a:off x="1404256" y="1513924"/>
            <a:ext cx="9949543" cy="1877335"/>
          </a:xfrm>
          <a:prstGeom prst="rect">
            <a:avLst/>
          </a:prstGeom>
        </p:spPr>
      </p:pic>
      <p:pic>
        <p:nvPicPr>
          <p:cNvPr id="8" name="Picture 7" descr="A black background with white and purple numbers&#10;&#10;Description automatically generated">
            <a:extLst>
              <a:ext uri="{FF2B5EF4-FFF2-40B4-BE49-F238E27FC236}">
                <a16:creationId xmlns:a16="http://schemas.microsoft.com/office/drawing/2014/main" id="{52A5AD90-A481-D477-F2D3-327522C74E94}"/>
              </a:ext>
            </a:extLst>
          </p:cNvPr>
          <p:cNvPicPr>
            <a:picLocks noChangeAspect="1"/>
          </p:cNvPicPr>
          <p:nvPr/>
        </p:nvPicPr>
        <p:blipFill rotWithShape="1">
          <a:blip r:embed="rId3">
            <a:extLst>
              <a:ext uri="{28A0092B-C50C-407E-A947-70E740481C1C}">
                <a14:useLocalDpi xmlns:a14="http://schemas.microsoft.com/office/drawing/2010/main" val="0"/>
              </a:ext>
            </a:extLst>
          </a:blip>
          <a:srcRect r="43558"/>
          <a:stretch/>
        </p:blipFill>
        <p:spPr>
          <a:xfrm>
            <a:off x="1404256" y="3718189"/>
            <a:ext cx="9949543" cy="2638162"/>
          </a:xfrm>
          <a:prstGeom prst="rect">
            <a:avLst/>
          </a:prstGeom>
        </p:spPr>
      </p:pic>
      <p:sp>
        <p:nvSpPr>
          <p:cNvPr id="7" name="Slide Number Placeholder 6">
            <a:extLst>
              <a:ext uri="{FF2B5EF4-FFF2-40B4-BE49-F238E27FC236}">
                <a16:creationId xmlns:a16="http://schemas.microsoft.com/office/drawing/2014/main" id="{000DE0F5-5E42-B1D9-2687-1328A66D0AAB}"/>
              </a:ext>
            </a:extLst>
          </p:cNvPr>
          <p:cNvSpPr>
            <a:spLocks noGrp="1"/>
          </p:cNvSpPr>
          <p:nvPr>
            <p:ph type="sldNum" sz="quarter" idx="12"/>
          </p:nvPr>
        </p:nvSpPr>
        <p:spPr/>
        <p:txBody>
          <a:bodyPr/>
          <a:lstStyle/>
          <a:p>
            <a:fld id="{A7B37A42-1143-48FC-B4BA-4801294DBEED}" type="slidenum">
              <a:rPr lang="en-US" smtClean="0"/>
              <a:t>67</a:t>
            </a:fld>
            <a:endParaRPr lang="en-US"/>
          </a:p>
        </p:txBody>
      </p:sp>
      <p:sp>
        <p:nvSpPr>
          <p:cNvPr id="12" name="TextBox 11">
            <a:extLst>
              <a:ext uri="{FF2B5EF4-FFF2-40B4-BE49-F238E27FC236}">
                <a16:creationId xmlns:a16="http://schemas.microsoft.com/office/drawing/2014/main" id="{680BFA55-0EF4-3EFF-B290-1E947E5EBAD8}"/>
              </a:ext>
            </a:extLst>
          </p:cNvPr>
          <p:cNvSpPr txBox="1"/>
          <p:nvPr/>
        </p:nvSpPr>
        <p:spPr>
          <a:xfrm>
            <a:off x="6906556" y="2381065"/>
            <a:ext cx="2179387" cy="830997"/>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Parameter mean</a:t>
            </a:r>
          </a:p>
        </p:txBody>
      </p:sp>
      <p:sp>
        <p:nvSpPr>
          <p:cNvPr id="14" name="TextBox 13">
            <a:extLst>
              <a:ext uri="{FF2B5EF4-FFF2-40B4-BE49-F238E27FC236}">
                <a16:creationId xmlns:a16="http://schemas.microsoft.com/office/drawing/2014/main" id="{459DC4CA-873B-0F25-50C6-A2BD1770298E}"/>
              </a:ext>
            </a:extLst>
          </p:cNvPr>
          <p:cNvSpPr txBox="1"/>
          <p:nvPr/>
        </p:nvSpPr>
        <p:spPr>
          <a:xfrm>
            <a:off x="7120633" y="4233982"/>
            <a:ext cx="3029207" cy="461665"/>
          </a:xfrm>
          <a:prstGeom prst="rect">
            <a:avLst/>
          </a:prstGeom>
          <a:noFill/>
        </p:spPr>
        <p:txBody>
          <a:bodyPr wrap="square" rtlCol="0">
            <a:spAutoFit/>
          </a:bodyPr>
          <a:lstStyle/>
          <a:p>
            <a:r>
              <a:rPr lang="en-US" sz="2400" dirty="0">
                <a:solidFill>
                  <a:schemeClr val="bg1"/>
                </a:solidFill>
                <a:latin typeface="Arial" panose="020B0604020202020204" pitchFamily="34" charset="0"/>
                <a:cs typeface="Arial" panose="020B0604020202020204" pitchFamily="34" charset="0"/>
              </a:rPr>
              <a:t>Parameter deviation</a:t>
            </a:r>
          </a:p>
        </p:txBody>
      </p:sp>
    </p:spTree>
    <p:extLst>
      <p:ext uri="{BB962C8B-B14F-4D97-AF65-F5344CB8AC3E}">
        <p14:creationId xmlns:p14="http://schemas.microsoft.com/office/powerpoint/2010/main" val="877989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Implementation in MC/DC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rmAutofit/>
              </a:bodyPr>
              <a:lstStyle/>
              <a:p>
                <a:pPr marL="0" indent="0">
                  <a:lnSpc>
                    <a:spcPct val="100000"/>
                  </a:lnSpc>
                  <a:buNone/>
                </a:pPr>
                <a:r>
                  <a:rPr lang="en-US" sz="2800" dirty="0"/>
                  <a:t>Input: initial rng seed, </a:t>
                </a:r>
                <a:r>
                  <a:rPr lang="en-US" sz="2800" dirty="0" err="1"/>
                  <a:t>N_particle</a:t>
                </a:r>
                <a:r>
                  <a:rPr lang="en-US" sz="2800" dirty="0"/>
                  <a:t> </a:t>
                </a:r>
                <a14:m>
                  <m:oMath xmlns:m="http://schemas.openxmlformats.org/officeDocument/2006/math">
                    <m:d>
                      <m:dPr>
                        <m:ctrlPr>
                          <a:rPr lang="en-US" sz="2800" b="0" i="1" smtClean="0">
                            <a:latin typeface="Cambria Math" panose="02040503050406030204" pitchFamily="18" charset="0"/>
                            <a:ea typeface="Cambria Math" panose="02040503050406030204" pitchFamily="18" charset="0"/>
                          </a:rPr>
                        </m:ctrlPr>
                      </m:dPr>
                      <m:e>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i="1">
                                <a:latin typeface="Cambria Math" panose="02040503050406030204" pitchFamily="18" charset="0"/>
                                <a:ea typeface="Cambria Math" panose="02040503050406030204" pitchFamily="18" charset="0"/>
                              </a:rPr>
                              <m:t>𝜂</m:t>
                            </m:r>
                          </m:sub>
                        </m:sSub>
                      </m:e>
                    </m:d>
                  </m:oMath>
                </a14:m>
                <a:r>
                  <a:rPr lang="en-US" sz="2800" dirty="0"/>
                  <a:t>, </a:t>
                </a:r>
                <a:r>
                  <a:rPr lang="en-US" sz="2800" dirty="0" err="1"/>
                  <a:t>N_batch</a:t>
                </a:r>
                <a:r>
                  <a:rPr lang="en-US" sz="2800" dirty="0"/>
                  <a:t> </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b="0" i="1" smtClean="0">
                                <a:latin typeface="Cambria Math" panose="02040503050406030204" pitchFamily="18" charset="0"/>
                                <a:ea typeface="Cambria Math" panose="02040503050406030204" pitchFamily="18" charset="0"/>
                              </a:rPr>
                              <m:t>𝜉</m:t>
                            </m:r>
                          </m:sub>
                        </m:sSub>
                      </m:e>
                    </m:d>
                  </m:oMath>
                </a14:m>
                <a:endParaRPr lang="en-US" sz="2800" dirty="0"/>
              </a:p>
              <a:p>
                <a:pPr marL="514350" indent="-514350">
                  <a:lnSpc>
                    <a:spcPct val="100000"/>
                  </a:lnSpc>
                  <a:buFont typeface="+mj-lt"/>
                  <a:buAutoNum type="arabicPeriod"/>
                </a:pPr>
                <a:r>
                  <a:rPr lang="en-US" sz="2800" dirty="0"/>
                  <a:t>Turn on uq setting and input parameter uncertainties</a:t>
                </a:r>
              </a:p>
              <a:p>
                <a:pPr marL="514350" indent="-514350">
                  <a:lnSpc>
                    <a:spcPct val="100000"/>
                  </a:lnSpc>
                  <a:buFont typeface="+mj-lt"/>
                  <a:buAutoNum type="arabicPeriod"/>
                </a:pPr>
                <a:r>
                  <a:rPr lang="en-US" sz="2800" dirty="0"/>
                  <a:t>For b = 1:N_batch:</a:t>
                </a:r>
              </a:p>
              <a:p>
                <a:pPr marL="1200150" lvl="2" indent="-514350">
                  <a:lnSpc>
                    <a:spcPct val="100000"/>
                  </a:lnSpc>
                  <a:buFont typeface="+mj-lt"/>
                  <a:buAutoNum type="alphaLcParenR"/>
                </a:pPr>
                <a:r>
                  <a:rPr lang="en-US" sz="2800" dirty="0" err="1"/>
                  <a:t>b_seed</a:t>
                </a:r>
                <a:r>
                  <a:rPr lang="en-US" sz="2800" dirty="0"/>
                  <a:t> = stride from initial </a:t>
                </a:r>
                <a:r>
                  <a:rPr lang="en-US" sz="2800" dirty="0" err="1"/>
                  <a:t>rng</a:t>
                </a:r>
                <a:r>
                  <a:rPr lang="en-US" sz="2800" dirty="0"/>
                  <a:t> seed</a:t>
                </a:r>
              </a:p>
              <a:p>
                <a:pPr marL="1200150" lvl="2" indent="-514350">
                  <a:lnSpc>
                    <a:spcPct val="100000"/>
                  </a:lnSpc>
                  <a:buFont typeface="+mj-lt"/>
                  <a:buAutoNum type="alphaLcParenR"/>
                </a:pPr>
                <a:r>
                  <a:rPr lang="en-US" sz="2800" dirty="0"/>
                  <a:t>If </a:t>
                </a:r>
                <a:r>
                  <a:rPr lang="en-US" sz="2800" dirty="0" err="1"/>
                  <a:t>uq</a:t>
                </a:r>
                <a:r>
                  <a:rPr lang="en-US" sz="2800" dirty="0"/>
                  <a:t>:</a:t>
                </a:r>
              </a:p>
              <a:p>
                <a:pPr marL="1885950" lvl="4" indent="-514350">
                  <a:lnSpc>
                    <a:spcPct val="100000"/>
                  </a:lnSpc>
                  <a:buFont typeface="+mj-lt"/>
                  <a:buAutoNum type="romanLcPeriod"/>
                </a:pPr>
                <a:r>
                  <a:rPr lang="en-US" sz="2800" dirty="0"/>
                  <a:t>Reset uncertain parameters</a:t>
                </a:r>
              </a:p>
              <a:p>
                <a:pPr marL="1885950" lvl="4" indent="-514350">
                  <a:lnSpc>
                    <a:spcPct val="100000"/>
                  </a:lnSpc>
                  <a:buFont typeface="+mj-lt"/>
                  <a:buAutoNum type="romanLcPeriod"/>
                </a:pPr>
                <a:r>
                  <a:rPr lang="en-US" sz="2800" dirty="0"/>
                  <a:t>Radiation transport simulation with </a:t>
                </a:r>
                <a:r>
                  <a:rPr lang="en-US" sz="2800" dirty="0" err="1"/>
                  <a:t>N_particle</a:t>
                </a:r>
                <a:r>
                  <a:rPr lang="en-US" sz="2800" dirty="0"/>
                  <a:t> particles</a:t>
                </a:r>
              </a:p>
              <a:p>
                <a:pPr marL="1885950" lvl="4" indent="-514350">
                  <a:lnSpc>
                    <a:spcPct val="100000"/>
                  </a:lnSpc>
                  <a:buFont typeface="+mj-lt"/>
                  <a:buAutoNum type="romanLcPeriod"/>
                </a:pPr>
                <a:r>
                  <a:rPr lang="en-US" sz="2800" dirty="0"/>
                  <a:t>Compute single-batch results</a:t>
                </a:r>
              </a:p>
              <a:p>
                <a:pPr marL="514350" indent="-514350">
                  <a:lnSpc>
                    <a:spcPct val="100000"/>
                  </a:lnSpc>
                  <a:buFont typeface="+mj-lt"/>
                  <a:buAutoNum type="arabicPeriod"/>
                </a:pPr>
                <a:r>
                  <a:rPr lang="en-US" sz="2800" dirty="0"/>
                  <a:t>Compute final results</a:t>
                </a:r>
              </a:p>
            </p:txBody>
          </p:sp>
        </mc:Choice>
        <mc:Fallback xmlns="">
          <p:sp>
            <p:nvSpPr>
              <p:cNvPr id="3" name="Content Placeholder 2">
                <a:extLst>
                  <a:ext uri="{FF2B5EF4-FFF2-40B4-BE49-F238E27FC236}">
                    <a16:creationId xmlns:a16="http://schemas.microsoft.com/office/drawing/2014/main" id="{C7572BE4-13A2-79CF-4098-95BA53B953E0}"/>
                  </a:ext>
                </a:extLst>
              </p:cNvPr>
              <p:cNvSpPr>
                <a:spLocks noGrp="1" noRot="1" noChangeAspect="1" noMove="1" noResize="1" noEditPoints="1" noAdjustHandles="1" noChangeArrowheads="1" noChangeShapeType="1" noTextEdit="1"/>
              </p:cNvSpPr>
              <p:nvPr>
                <p:ph idx="1"/>
              </p:nvPr>
            </p:nvSpPr>
            <p:spPr>
              <a:xfrm>
                <a:off x="402771" y="879175"/>
                <a:ext cx="11426372" cy="5784995"/>
              </a:xfrm>
              <a:blipFill>
                <a:blip r:embed="rId2"/>
                <a:stretch>
                  <a:fillRect l="-1110" t="-6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635BF9B-FBBE-485D-230D-72B1A4B688E1}"/>
              </a:ext>
            </a:extLst>
          </p:cNvPr>
          <p:cNvSpPr>
            <a:spLocks noGrp="1"/>
          </p:cNvSpPr>
          <p:nvPr>
            <p:ph type="sldNum" sz="quarter" idx="12"/>
          </p:nvPr>
        </p:nvSpPr>
        <p:spPr/>
        <p:txBody>
          <a:bodyPr/>
          <a:lstStyle/>
          <a:p>
            <a:fld id="{A7B37A42-1143-48FC-B4BA-4801294DBEED}" type="slidenum">
              <a:rPr lang="en-US" smtClean="0"/>
              <a:t>68</a:t>
            </a:fld>
            <a:endParaRPr lang="en-US"/>
          </a:p>
        </p:txBody>
      </p:sp>
      <p:sp>
        <p:nvSpPr>
          <p:cNvPr id="4" name="Rectangle 3">
            <a:extLst>
              <a:ext uri="{FF2B5EF4-FFF2-40B4-BE49-F238E27FC236}">
                <a16:creationId xmlns:a16="http://schemas.microsoft.com/office/drawing/2014/main" id="{B2E76C0A-9DD7-8AB2-73D6-3FFF449B68E7}"/>
              </a:ext>
            </a:extLst>
          </p:cNvPr>
          <p:cNvSpPr/>
          <p:nvPr/>
        </p:nvSpPr>
        <p:spPr>
          <a:xfrm>
            <a:off x="2314576" y="4079277"/>
            <a:ext cx="8758237" cy="500062"/>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91531E91-62E0-D2A4-0353-B349B6D39E3B}"/>
              </a:ext>
            </a:extLst>
          </p:cNvPr>
          <p:cNvSpPr txBox="1">
            <a:spLocks/>
          </p:cNvSpPr>
          <p:nvPr/>
        </p:nvSpPr>
        <p:spPr>
          <a:xfrm>
            <a:off x="8743951" y="2290051"/>
            <a:ext cx="2743200" cy="1303481"/>
          </a:xfrm>
          <a:prstGeom prst="rect">
            <a:avLst/>
          </a:prstGeom>
        </p:spPr>
        <p:txBody>
          <a:bodyPr vert="horz" lIns="91440" tIns="45720" rIns="91440" bIns="0" rtlCol="0">
            <a:normAutofit lnSpcReduction="10000"/>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800" dirty="0">
                <a:solidFill>
                  <a:srgbClr val="7030A0"/>
                </a:solidFill>
              </a:rPr>
              <a:t>Parallel in MC/DC using MPI</a:t>
            </a:r>
          </a:p>
        </p:txBody>
      </p:sp>
    </p:spTree>
    <p:extLst>
      <p:ext uri="{BB962C8B-B14F-4D97-AF65-F5344CB8AC3E}">
        <p14:creationId xmlns:p14="http://schemas.microsoft.com/office/powerpoint/2010/main" val="28977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Parallelism in MC/DC (simplified)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rmAutofit fontScale="92500" lnSpcReduction="10000"/>
              </a:bodyPr>
              <a:lstStyle/>
              <a:p>
                <a:pPr marL="0" indent="0">
                  <a:lnSpc>
                    <a:spcPct val="100000"/>
                  </a:lnSpc>
                  <a:buNone/>
                </a:pPr>
                <a:r>
                  <a:rPr lang="en-US" sz="2800" dirty="0"/>
                  <a:t>Input: </a:t>
                </a:r>
                <a:r>
                  <a:rPr lang="en-US" sz="2800" dirty="0" err="1"/>
                  <a:t>N_particle</a:t>
                </a:r>
                <a:r>
                  <a:rPr lang="en-US" sz="2800" dirty="0"/>
                  <a:t> </a:t>
                </a:r>
                <a14:m>
                  <m:oMath xmlns:m="http://schemas.openxmlformats.org/officeDocument/2006/math">
                    <m:d>
                      <m:dPr>
                        <m:ctrlPr>
                          <a:rPr lang="en-US" sz="2800" b="0" i="1" smtClean="0">
                            <a:latin typeface="Cambria Math" panose="02040503050406030204" pitchFamily="18" charset="0"/>
                            <a:ea typeface="Cambria Math" panose="02040503050406030204" pitchFamily="18" charset="0"/>
                          </a:rPr>
                        </m:ctrlPr>
                      </m:dPr>
                      <m:e>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i="1">
                                <a:latin typeface="Cambria Math" panose="02040503050406030204" pitchFamily="18" charset="0"/>
                                <a:ea typeface="Cambria Math" panose="02040503050406030204" pitchFamily="18" charset="0"/>
                              </a:rPr>
                              <m:t>𝜂</m:t>
                            </m:r>
                          </m:sub>
                        </m:sSub>
                      </m:e>
                    </m:d>
                  </m:oMath>
                </a14:m>
                <a:r>
                  <a:rPr lang="en-US" sz="2800" dirty="0"/>
                  <a:t>, </a:t>
                </a:r>
                <a:r>
                  <a:rPr lang="en-US" sz="2800" dirty="0" err="1"/>
                  <a:t>N_batch</a:t>
                </a:r>
                <a:r>
                  <a:rPr lang="en-US" sz="2800" dirty="0"/>
                  <a:t> </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𝑁</m:t>
                            </m:r>
                          </m:e>
                          <m:sub>
                            <m:r>
                              <a:rPr lang="en-US" sz="2800" b="0" i="1" smtClean="0">
                                <a:latin typeface="Cambria Math" panose="02040503050406030204" pitchFamily="18" charset="0"/>
                                <a:ea typeface="Cambria Math" panose="02040503050406030204" pitchFamily="18" charset="0"/>
                              </a:rPr>
                              <m:t>𝜉</m:t>
                            </m:r>
                          </m:sub>
                        </m:sSub>
                      </m:e>
                    </m:d>
                  </m:oMath>
                </a14:m>
                <a:r>
                  <a:rPr lang="en-US" sz="2800" dirty="0"/>
                  <a:t>, </a:t>
                </a:r>
                <a:r>
                  <a:rPr lang="en-US" sz="2800" dirty="0" err="1"/>
                  <a:t>N_processes</a:t>
                </a:r>
                <a:endParaRPr lang="en-US" sz="2800" dirty="0"/>
              </a:p>
              <a:p>
                <a:pPr marL="514350" indent="-514350">
                  <a:lnSpc>
                    <a:spcPct val="100000"/>
                  </a:lnSpc>
                  <a:buFont typeface="+mj-lt"/>
                  <a:buAutoNum type="arabicPeriod"/>
                </a:pPr>
                <a:r>
                  <a:rPr lang="en-US" sz="2800" dirty="0" err="1"/>
                  <a:t>work_size</a:t>
                </a:r>
                <a:r>
                  <a:rPr lang="en-US" sz="2800" dirty="0"/>
                  <a:t> = (</a:t>
                </a:r>
                <a:r>
                  <a:rPr lang="en-US" sz="2800" dirty="0" err="1"/>
                  <a:t>N_particle</a:t>
                </a:r>
                <a:r>
                  <a:rPr lang="en-US" sz="2800" dirty="0"/>
                  <a:t> / </a:t>
                </a:r>
                <a:r>
                  <a:rPr lang="en-US" sz="2800" dirty="0" err="1"/>
                  <a:t>N_processes</a:t>
                </a:r>
                <a:r>
                  <a:rPr lang="en-US" sz="2800" dirty="0"/>
                  <a:t>)</a:t>
                </a:r>
              </a:p>
              <a:p>
                <a:pPr marL="514350" indent="-514350">
                  <a:lnSpc>
                    <a:spcPct val="100000"/>
                  </a:lnSpc>
                  <a:buFont typeface="+mj-lt"/>
                  <a:buAutoNum type="arabicPeriod"/>
                </a:pPr>
                <a:endParaRPr lang="en-US" sz="2800" dirty="0"/>
              </a:p>
              <a:p>
                <a:pPr marL="514350" indent="-514350">
                  <a:lnSpc>
                    <a:spcPct val="100000"/>
                  </a:lnSpc>
                  <a:buFont typeface="+mj-lt"/>
                  <a:buAutoNum type="arabicPeriod"/>
                </a:pPr>
                <a:r>
                  <a:rPr lang="en-US" sz="2800" dirty="0"/>
                  <a:t>Each MPI process</a:t>
                </a:r>
              </a:p>
              <a:p>
                <a:pPr marL="1200150" lvl="2" indent="-514350">
                  <a:lnSpc>
                    <a:spcPct val="100000"/>
                  </a:lnSpc>
                  <a:buFont typeface="+mj-lt"/>
                  <a:buAutoNum type="alphaLcParenR"/>
                </a:pPr>
                <a:r>
                  <a:rPr lang="en-US" sz="2800" dirty="0" err="1"/>
                  <a:t>b_seed</a:t>
                </a:r>
                <a:r>
                  <a:rPr lang="en-US" sz="2800" dirty="0"/>
                  <a:t> = stride from initial </a:t>
                </a:r>
                <a:r>
                  <a:rPr lang="en-US" sz="2800" dirty="0" err="1"/>
                  <a:t>rng</a:t>
                </a:r>
                <a:r>
                  <a:rPr lang="en-US" sz="2800" dirty="0"/>
                  <a:t> seed</a:t>
                </a:r>
              </a:p>
              <a:p>
                <a:pPr marL="1200150" lvl="2" indent="-514350">
                  <a:lnSpc>
                    <a:spcPct val="100000"/>
                  </a:lnSpc>
                  <a:buFont typeface="+mj-lt"/>
                  <a:buAutoNum type="alphaLcParenR"/>
                </a:pPr>
                <a:r>
                  <a:rPr lang="en-US" sz="2800" dirty="0"/>
                  <a:t>If </a:t>
                </a:r>
                <a:r>
                  <a:rPr lang="en-US" sz="2800" dirty="0" err="1"/>
                  <a:t>uq</a:t>
                </a:r>
                <a:r>
                  <a:rPr lang="en-US" sz="2800" dirty="0"/>
                  <a:t>:</a:t>
                </a:r>
              </a:p>
              <a:p>
                <a:pPr marL="1885950" lvl="4" indent="-514350">
                  <a:lnSpc>
                    <a:spcPct val="100000"/>
                  </a:lnSpc>
                  <a:buFont typeface="+mj-lt"/>
                  <a:buAutoNum type="romanLcPeriod"/>
                </a:pPr>
                <a:r>
                  <a:rPr lang="en-US" sz="2800" dirty="0"/>
                  <a:t>Reset uncertain parameters</a:t>
                </a:r>
              </a:p>
              <a:p>
                <a:pPr marL="1885950" lvl="4" indent="-514350">
                  <a:lnSpc>
                    <a:spcPct val="100000"/>
                  </a:lnSpc>
                  <a:buFont typeface="+mj-lt"/>
                  <a:buAutoNum type="romanLcPeriod"/>
                </a:pPr>
                <a:r>
                  <a:rPr lang="en-US" sz="2800" dirty="0"/>
                  <a:t>Radiation transport simulation with </a:t>
                </a:r>
                <a:r>
                  <a:rPr lang="en-US" sz="2800" dirty="0" err="1"/>
                  <a:t>N_particle</a:t>
                </a:r>
                <a:r>
                  <a:rPr lang="en-US" sz="2800" dirty="0"/>
                  <a:t> particles</a:t>
                </a:r>
              </a:p>
              <a:p>
                <a:pPr marL="1885950" lvl="4" indent="-514350">
                  <a:lnSpc>
                    <a:spcPct val="100000"/>
                  </a:lnSpc>
                  <a:buFont typeface="+mj-lt"/>
                  <a:buAutoNum type="romanLcPeriod"/>
                </a:pPr>
                <a:r>
                  <a:rPr lang="en-US" sz="2800" dirty="0"/>
                  <a:t>Compute single-batch results</a:t>
                </a:r>
              </a:p>
              <a:p>
                <a:pPr marL="514350" indent="-514350">
                  <a:lnSpc>
                    <a:spcPct val="100000"/>
                  </a:lnSpc>
                  <a:buFont typeface="+mj-lt"/>
                  <a:buAutoNum type="arabicPeriod"/>
                </a:pPr>
                <a:endParaRPr lang="en-US" sz="2800" dirty="0"/>
              </a:p>
              <a:p>
                <a:pPr marL="514350" indent="-514350">
                  <a:lnSpc>
                    <a:spcPct val="100000"/>
                  </a:lnSpc>
                  <a:buFont typeface="+mj-lt"/>
                  <a:buAutoNum type="arabicPeriod"/>
                </a:pPr>
                <a:endParaRPr lang="en-US" sz="2800" dirty="0"/>
              </a:p>
              <a:p>
                <a:pPr marL="514350" indent="-514350">
                  <a:lnSpc>
                    <a:spcPct val="100000"/>
                  </a:lnSpc>
                  <a:buFont typeface="+mj-lt"/>
                  <a:buAutoNum type="arabicPeriod"/>
                </a:pPr>
                <a:r>
                  <a:rPr lang="en-US" sz="2800" dirty="0"/>
                  <a:t>Compute final results</a:t>
                </a:r>
              </a:p>
            </p:txBody>
          </p:sp>
        </mc:Choice>
        <mc:Fallback>
          <p:sp>
            <p:nvSpPr>
              <p:cNvPr id="3" name="Content Placeholder 2">
                <a:extLst>
                  <a:ext uri="{FF2B5EF4-FFF2-40B4-BE49-F238E27FC236}">
                    <a16:creationId xmlns:a16="http://schemas.microsoft.com/office/drawing/2014/main" id="{C7572BE4-13A2-79CF-4098-95BA53B953E0}"/>
                  </a:ext>
                </a:extLst>
              </p:cNvPr>
              <p:cNvSpPr>
                <a:spLocks noGrp="1" noRot="1" noChangeAspect="1" noMove="1" noResize="1" noEditPoints="1" noAdjustHandles="1" noChangeArrowheads="1" noChangeShapeType="1" noTextEdit="1"/>
              </p:cNvSpPr>
              <p:nvPr>
                <p:ph idx="1"/>
              </p:nvPr>
            </p:nvSpPr>
            <p:spPr>
              <a:xfrm>
                <a:off x="402771" y="879175"/>
                <a:ext cx="11426372" cy="5784995"/>
              </a:xfrm>
              <a:blipFill>
                <a:blip r:embed="rId2"/>
                <a:stretch>
                  <a:fillRect l="-888" t="-1316" b="-219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635BF9B-FBBE-485D-230D-72B1A4B688E1}"/>
              </a:ext>
            </a:extLst>
          </p:cNvPr>
          <p:cNvSpPr>
            <a:spLocks noGrp="1"/>
          </p:cNvSpPr>
          <p:nvPr>
            <p:ph type="sldNum" sz="quarter" idx="12"/>
          </p:nvPr>
        </p:nvSpPr>
        <p:spPr/>
        <p:txBody>
          <a:bodyPr/>
          <a:lstStyle/>
          <a:p>
            <a:fld id="{A7B37A42-1143-48FC-B4BA-4801294DBEED}" type="slidenum">
              <a:rPr lang="en-US" smtClean="0"/>
              <a:t>69</a:t>
            </a:fld>
            <a:endParaRPr lang="en-US" dirty="0"/>
          </a:p>
        </p:txBody>
      </p:sp>
      <p:sp>
        <p:nvSpPr>
          <p:cNvPr id="7" name="Rectangle 6">
            <a:extLst>
              <a:ext uri="{FF2B5EF4-FFF2-40B4-BE49-F238E27FC236}">
                <a16:creationId xmlns:a16="http://schemas.microsoft.com/office/drawing/2014/main" id="{EC0BD917-4966-D167-E5C6-893C1F789C87}"/>
              </a:ext>
            </a:extLst>
          </p:cNvPr>
          <p:cNvSpPr/>
          <p:nvPr/>
        </p:nvSpPr>
        <p:spPr>
          <a:xfrm>
            <a:off x="871538" y="2870802"/>
            <a:ext cx="10658475" cy="21012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49812DB2-85AF-E538-2EE7-FFEC692E5FAB}"/>
              </a:ext>
            </a:extLst>
          </p:cNvPr>
          <p:cNvSpPr txBox="1">
            <a:spLocks/>
          </p:cNvSpPr>
          <p:nvPr/>
        </p:nvSpPr>
        <p:spPr>
          <a:xfrm>
            <a:off x="871538" y="3005403"/>
            <a:ext cx="4857750" cy="2528888"/>
          </a:xfrm>
          <a:prstGeom prst="rect">
            <a:avLst/>
          </a:prstGeom>
          <a:solidFill>
            <a:schemeClr val="bg1"/>
          </a:solidFill>
          <a:ln w="38100">
            <a:solidFill>
              <a:srgbClr val="0070C0"/>
            </a:solidFill>
          </a:ln>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2800" dirty="0"/>
              <a:t>For b = 1:N_batch, do</a:t>
            </a:r>
          </a:p>
          <a:p>
            <a:pPr marL="0" indent="0">
              <a:lnSpc>
                <a:spcPct val="100000"/>
              </a:lnSpc>
              <a:buNone/>
            </a:pPr>
            <a:r>
              <a:rPr lang="en-US" sz="2800" dirty="0"/>
              <a:t>	1. Radiation transport 	    simulation with 	   	    </a:t>
            </a:r>
            <a:r>
              <a:rPr lang="en-US" sz="2800" dirty="0" err="1"/>
              <a:t>work_size</a:t>
            </a:r>
            <a:r>
              <a:rPr lang="en-US" sz="2800" dirty="0"/>
              <a:t> particles</a:t>
            </a:r>
          </a:p>
          <a:p>
            <a:pPr marL="0" indent="0">
              <a:lnSpc>
                <a:spcPct val="100000"/>
              </a:lnSpc>
              <a:buNone/>
            </a:pPr>
            <a:r>
              <a:rPr lang="en-US" sz="2800" dirty="0"/>
              <a:t>	2. </a:t>
            </a:r>
            <a:r>
              <a:rPr lang="en-US" sz="2800" dirty="0" err="1"/>
              <a:t>MPI.Reduce</a:t>
            </a:r>
            <a:r>
              <a:rPr lang="en-US" sz="2800" dirty="0"/>
              <a:t>()</a:t>
            </a:r>
          </a:p>
        </p:txBody>
      </p:sp>
      <p:sp>
        <p:nvSpPr>
          <p:cNvPr id="9" name="Content Placeholder 2">
            <a:extLst>
              <a:ext uri="{FF2B5EF4-FFF2-40B4-BE49-F238E27FC236}">
                <a16:creationId xmlns:a16="http://schemas.microsoft.com/office/drawing/2014/main" id="{EAA21086-530E-4C00-7915-3CA28F1161C8}"/>
              </a:ext>
            </a:extLst>
          </p:cNvPr>
          <p:cNvSpPr txBox="1">
            <a:spLocks/>
          </p:cNvSpPr>
          <p:nvPr/>
        </p:nvSpPr>
        <p:spPr>
          <a:xfrm>
            <a:off x="6821828" y="2993003"/>
            <a:ext cx="4857750" cy="2528888"/>
          </a:xfrm>
          <a:prstGeom prst="rect">
            <a:avLst/>
          </a:prstGeom>
          <a:solidFill>
            <a:schemeClr val="bg1"/>
          </a:solidFill>
          <a:ln w="38100">
            <a:solidFill>
              <a:srgbClr val="0070C0"/>
            </a:solidFill>
          </a:ln>
        </p:spPr>
        <p:txBody>
          <a:bodyPr vert="horz" lIns="91440" tIns="45720" rIns="91440" bIns="0" rtlCol="0">
            <a:norm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2800" dirty="0"/>
              <a:t>For b = 1:N_batch, do</a:t>
            </a:r>
          </a:p>
          <a:p>
            <a:pPr marL="0" indent="0">
              <a:lnSpc>
                <a:spcPct val="100000"/>
              </a:lnSpc>
              <a:buNone/>
            </a:pPr>
            <a:r>
              <a:rPr lang="en-US" sz="2800" dirty="0"/>
              <a:t>	1. Radiation transport 	    simulation with 	   	    </a:t>
            </a:r>
            <a:r>
              <a:rPr lang="en-US" sz="2800" dirty="0" err="1"/>
              <a:t>work_size</a:t>
            </a:r>
            <a:r>
              <a:rPr lang="en-US" sz="2800" dirty="0"/>
              <a:t> particles</a:t>
            </a:r>
          </a:p>
          <a:p>
            <a:pPr marL="0" indent="0">
              <a:lnSpc>
                <a:spcPct val="100000"/>
              </a:lnSpc>
              <a:buNone/>
            </a:pPr>
            <a:r>
              <a:rPr lang="en-US" sz="2800" dirty="0"/>
              <a:t>	2. </a:t>
            </a:r>
            <a:r>
              <a:rPr lang="en-US" sz="2800" dirty="0" err="1"/>
              <a:t>MPI.Reduce</a:t>
            </a:r>
            <a:r>
              <a:rPr lang="en-US" sz="2800" dirty="0"/>
              <a:t>()</a:t>
            </a:r>
          </a:p>
        </p:txBody>
      </p:sp>
      <p:sp>
        <p:nvSpPr>
          <p:cNvPr id="10" name="Oval 9">
            <a:extLst>
              <a:ext uri="{FF2B5EF4-FFF2-40B4-BE49-F238E27FC236}">
                <a16:creationId xmlns:a16="http://schemas.microsoft.com/office/drawing/2014/main" id="{D203200A-E983-EBF9-E73D-24D913418C94}"/>
              </a:ext>
            </a:extLst>
          </p:cNvPr>
          <p:cNvSpPr>
            <a:spLocks noChangeAspect="1"/>
          </p:cNvSpPr>
          <p:nvPr/>
        </p:nvSpPr>
        <p:spPr>
          <a:xfrm>
            <a:off x="5915025" y="4059308"/>
            <a:ext cx="180975" cy="18288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5813D6-CA36-1FE2-774C-9329D4999007}"/>
              </a:ext>
            </a:extLst>
          </p:cNvPr>
          <p:cNvSpPr>
            <a:spLocks noChangeAspect="1"/>
          </p:cNvSpPr>
          <p:nvPr/>
        </p:nvSpPr>
        <p:spPr>
          <a:xfrm>
            <a:off x="6455116" y="4059308"/>
            <a:ext cx="180975" cy="18288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149C7ED-77E8-E71C-A957-6CC07C0C5684}"/>
              </a:ext>
            </a:extLst>
          </p:cNvPr>
          <p:cNvSpPr>
            <a:spLocks noChangeAspect="1"/>
          </p:cNvSpPr>
          <p:nvPr/>
        </p:nvSpPr>
        <p:spPr>
          <a:xfrm>
            <a:off x="6195165" y="4059308"/>
            <a:ext cx="180975" cy="182880"/>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nt Arrow 20">
            <a:extLst>
              <a:ext uri="{FF2B5EF4-FFF2-40B4-BE49-F238E27FC236}">
                <a16:creationId xmlns:a16="http://schemas.microsoft.com/office/drawing/2014/main" id="{4561D2E6-3AEF-E56D-9C80-C9823AE5349F}"/>
              </a:ext>
            </a:extLst>
          </p:cNvPr>
          <p:cNvSpPr/>
          <p:nvPr/>
        </p:nvSpPr>
        <p:spPr>
          <a:xfrm rot="5400000">
            <a:off x="4088384" y="2506256"/>
            <a:ext cx="383009" cy="590484"/>
          </a:xfrm>
          <a:prstGeom prst="bentArrow">
            <a:avLst>
              <a:gd name="adj1" fmla="val 14894"/>
              <a:gd name="adj2" fmla="val 29308"/>
              <a:gd name="adj3" fmla="val 49563"/>
              <a:gd name="adj4" fmla="val 6067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ent Arrow 21">
            <a:extLst>
              <a:ext uri="{FF2B5EF4-FFF2-40B4-BE49-F238E27FC236}">
                <a16:creationId xmlns:a16="http://schemas.microsoft.com/office/drawing/2014/main" id="{46C6E560-A84B-FF81-906E-0D8470D46999}"/>
              </a:ext>
            </a:extLst>
          </p:cNvPr>
          <p:cNvSpPr/>
          <p:nvPr/>
        </p:nvSpPr>
        <p:spPr>
          <a:xfrm rot="5400000">
            <a:off x="7082619" y="1623374"/>
            <a:ext cx="383011" cy="2356249"/>
          </a:xfrm>
          <a:prstGeom prst="bentArrow">
            <a:avLst>
              <a:gd name="adj1" fmla="val 14894"/>
              <a:gd name="adj2" fmla="val 29308"/>
              <a:gd name="adj3" fmla="val 49563"/>
              <a:gd name="adj4" fmla="val 6067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Bent Arrow 22">
            <a:extLst>
              <a:ext uri="{FF2B5EF4-FFF2-40B4-BE49-F238E27FC236}">
                <a16:creationId xmlns:a16="http://schemas.microsoft.com/office/drawing/2014/main" id="{B46E7560-B0D3-6422-1B3C-DAF53D13507B}"/>
              </a:ext>
            </a:extLst>
          </p:cNvPr>
          <p:cNvSpPr/>
          <p:nvPr/>
        </p:nvSpPr>
        <p:spPr>
          <a:xfrm rot="5400000">
            <a:off x="5113286" y="1742551"/>
            <a:ext cx="395411" cy="2130295"/>
          </a:xfrm>
          <a:prstGeom prst="bentArrow">
            <a:avLst>
              <a:gd name="adj1" fmla="val 14894"/>
              <a:gd name="adj2" fmla="val 29308"/>
              <a:gd name="adj3" fmla="val 49563"/>
              <a:gd name="adj4" fmla="val 60672"/>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ontent Placeholder 2">
            <a:extLst>
              <a:ext uri="{FF2B5EF4-FFF2-40B4-BE49-F238E27FC236}">
                <a16:creationId xmlns:a16="http://schemas.microsoft.com/office/drawing/2014/main" id="{60D2B3C1-53FA-AEC5-DA45-6F3C2ECA38D7}"/>
              </a:ext>
            </a:extLst>
          </p:cNvPr>
          <p:cNvSpPr txBox="1">
            <a:spLocks/>
          </p:cNvSpPr>
          <p:nvPr/>
        </p:nvSpPr>
        <p:spPr>
          <a:xfrm>
            <a:off x="4206891" y="5567192"/>
            <a:ext cx="4204776" cy="1219179"/>
          </a:xfrm>
          <a:prstGeom prst="rect">
            <a:avLst/>
          </a:prstGeom>
        </p:spPr>
        <p:txBody>
          <a:bodyPr vert="horz" lIns="91440" tIns="45720" rIns="91440" bIns="0" rtlCol="0">
            <a:normAutofit fontScale="92500" lnSpcReduction="20000"/>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800" dirty="0">
                <a:solidFill>
                  <a:srgbClr val="7030A0"/>
                </a:solidFill>
              </a:rPr>
              <a:t>Re-sample UQ parameters</a:t>
            </a:r>
          </a:p>
          <a:p>
            <a:pPr marL="0" indent="0" algn="ctr">
              <a:lnSpc>
                <a:spcPct val="100000"/>
              </a:lnSpc>
              <a:buFont typeface="Arial" panose="020B0604020202020204" pitchFamily="34" charset="0"/>
              <a:buNone/>
            </a:pPr>
            <a:r>
              <a:rPr lang="en-US" sz="2800" dirty="0">
                <a:solidFill>
                  <a:srgbClr val="7030A0"/>
                </a:solidFill>
              </a:rPr>
              <a:t>Reproducible </a:t>
            </a:r>
            <a:r>
              <a:rPr lang="en-US" sz="2800" dirty="0">
                <a:solidFill>
                  <a:schemeClr val="bg1"/>
                </a:solidFill>
              </a:rPr>
              <a:t>.</a:t>
            </a:r>
          </a:p>
          <a:p>
            <a:pPr marL="0" indent="0" algn="ctr">
              <a:lnSpc>
                <a:spcPct val="100000"/>
              </a:lnSpc>
              <a:buFont typeface="Arial" panose="020B0604020202020204" pitchFamily="34" charset="0"/>
              <a:buNone/>
            </a:pPr>
            <a:r>
              <a:rPr lang="en-US" sz="2800" dirty="0">
                <a:solidFill>
                  <a:srgbClr val="7030A0"/>
                </a:solidFill>
              </a:rPr>
              <a:t>Efficient </a:t>
            </a:r>
            <a:r>
              <a:rPr lang="en-US" sz="2800" dirty="0">
                <a:solidFill>
                  <a:schemeClr val="bg1"/>
                </a:solidFill>
              </a:rPr>
              <a:t>.</a:t>
            </a:r>
          </a:p>
        </p:txBody>
      </p:sp>
      <p:sp>
        <p:nvSpPr>
          <p:cNvPr id="35" name="Bent Arrow 34">
            <a:extLst>
              <a:ext uri="{FF2B5EF4-FFF2-40B4-BE49-F238E27FC236}">
                <a16:creationId xmlns:a16="http://schemas.microsoft.com/office/drawing/2014/main" id="{FD5BB586-FA1F-FC61-B7A0-C3EFD3001706}"/>
              </a:ext>
            </a:extLst>
          </p:cNvPr>
          <p:cNvSpPr/>
          <p:nvPr/>
        </p:nvSpPr>
        <p:spPr>
          <a:xfrm>
            <a:off x="6174976" y="3256699"/>
            <a:ext cx="1549804" cy="2286748"/>
          </a:xfrm>
          <a:prstGeom prst="bentArrow">
            <a:avLst>
              <a:gd name="adj1" fmla="val 12803"/>
              <a:gd name="adj2" fmla="val 17441"/>
              <a:gd name="adj3" fmla="val 25000"/>
              <a:gd name="adj4" fmla="val 52617"/>
            </a:avLst>
          </a:prstGeom>
          <a:solidFill>
            <a:srgbClr val="7030A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Bent Arrow 36">
            <a:extLst>
              <a:ext uri="{FF2B5EF4-FFF2-40B4-BE49-F238E27FC236}">
                <a16:creationId xmlns:a16="http://schemas.microsoft.com/office/drawing/2014/main" id="{83D6D4D7-BA19-EDB7-A0B8-EB3ABDB57292}"/>
              </a:ext>
            </a:extLst>
          </p:cNvPr>
          <p:cNvSpPr/>
          <p:nvPr/>
        </p:nvSpPr>
        <p:spPr>
          <a:xfrm flipH="1">
            <a:off x="4826335" y="3244299"/>
            <a:ext cx="1549804" cy="2286748"/>
          </a:xfrm>
          <a:prstGeom prst="bentArrow">
            <a:avLst>
              <a:gd name="adj1" fmla="val 12803"/>
              <a:gd name="adj2" fmla="val 17441"/>
              <a:gd name="adj3" fmla="val 25000"/>
              <a:gd name="adj4" fmla="val 52617"/>
            </a:avLst>
          </a:prstGeom>
          <a:solidFill>
            <a:srgbClr val="7030A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5" name="Graphic 44" descr="Question Mark with solid fill">
            <a:extLst>
              <a:ext uri="{FF2B5EF4-FFF2-40B4-BE49-F238E27FC236}">
                <a16:creationId xmlns:a16="http://schemas.microsoft.com/office/drawing/2014/main" id="{E75307E7-46F7-8D65-42E2-A20D19444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6369" y="6275099"/>
            <a:ext cx="525127" cy="525127"/>
          </a:xfrm>
          <a:prstGeom prst="rect">
            <a:avLst/>
          </a:prstGeom>
        </p:spPr>
      </p:pic>
      <p:pic>
        <p:nvPicPr>
          <p:cNvPr id="46" name="Graphic 45" descr="Checkmark with solid fill">
            <a:extLst>
              <a:ext uri="{FF2B5EF4-FFF2-40B4-BE49-F238E27FC236}">
                <a16:creationId xmlns:a16="http://schemas.microsoft.com/office/drawing/2014/main" id="{92C52D86-FB5E-F24B-4801-91AC56B211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9857" y="5884310"/>
            <a:ext cx="525127" cy="525127"/>
          </a:xfrm>
          <a:prstGeom prst="rect">
            <a:avLst/>
          </a:prstGeom>
        </p:spPr>
      </p:pic>
      <p:sp>
        <p:nvSpPr>
          <p:cNvPr id="41" name="Rectangle 40">
            <a:extLst>
              <a:ext uri="{FF2B5EF4-FFF2-40B4-BE49-F238E27FC236}">
                <a16:creationId xmlns:a16="http://schemas.microsoft.com/office/drawing/2014/main" id="{993D78EB-09F4-38BA-AC52-3427483EFEFD}"/>
              </a:ext>
            </a:extLst>
          </p:cNvPr>
          <p:cNvSpPr/>
          <p:nvPr/>
        </p:nvSpPr>
        <p:spPr>
          <a:xfrm>
            <a:off x="424399" y="5889825"/>
            <a:ext cx="4997325" cy="7729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1CADFDA-F4EE-5BAA-F545-86E303823FC6}"/>
              </a:ext>
            </a:extLst>
          </p:cNvPr>
          <p:cNvSpPr/>
          <p:nvPr/>
        </p:nvSpPr>
        <p:spPr>
          <a:xfrm>
            <a:off x="271999" y="2126375"/>
            <a:ext cx="11557144" cy="3852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E58ADAC-5AA7-0C04-7485-39F059EC2717}"/>
              </a:ext>
            </a:extLst>
          </p:cNvPr>
          <p:cNvSpPr/>
          <p:nvPr/>
        </p:nvSpPr>
        <p:spPr>
          <a:xfrm>
            <a:off x="5048517" y="5978824"/>
            <a:ext cx="2862427" cy="8075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4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animBg="1"/>
      <p:bldP spid="37" grpId="0" animBg="1"/>
      <p:bldP spid="41" grpId="0" animBg="1"/>
      <p:bldP spid="40"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33E5-457A-4B95-9B85-6E7EAF0F6E71}"/>
              </a:ext>
            </a:extLst>
          </p:cNvPr>
          <p:cNvSpPr>
            <a:spLocks noGrp="1"/>
          </p:cNvSpPr>
          <p:nvPr>
            <p:ph type="title"/>
          </p:nvPr>
        </p:nvSpPr>
        <p:spPr>
          <a:xfrm>
            <a:off x="0" y="0"/>
            <a:ext cx="12192000" cy="681036"/>
          </a:xfrm>
        </p:spPr>
        <p:txBody>
          <a:bodyPr>
            <a:normAutofit fontScale="90000"/>
          </a:bodyPr>
          <a:lstStyle/>
          <a:p>
            <a:r>
              <a:rPr lang="en-US" dirty="0"/>
              <a:t>Forward Uncertainty Quantification (UQ)</a:t>
            </a:r>
          </a:p>
        </p:txBody>
      </p:sp>
      <p:sp>
        <p:nvSpPr>
          <p:cNvPr id="13" name="TextBox 12">
            <a:extLst>
              <a:ext uri="{FF2B5EF4-FFF2-40B4-BE49-F238E27FC236}">
                <a16:creationId xmlns:a16="http://schemas.microsoft.com/office/drawing/2014/main" id="{F52C7643-D3DF-5311-A213-5D8124C969A6}"/>
              </a:ext>
            </a:extLst>
          </p:cNvPr>
          <p:cNvSpPr txBox="1"/>
          <p:nvPr/>
        </p:nvSpPr>
        <p:spPr>
          <a:xfrm>
            <a:off x="111192" y="5889182"/>
            <a:ext cx="5997802"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Forward uncertainty propagation.</a:t>
            </a:r>
            <a:endParaRPr lang="en-US"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C17CC2C7-96D9-8134-A0E0-A66B20292512}"/>
              </a:ext>
            </a:extLst>
          </p:cNvPr>
          <p:cNvSpPr>
            <a:spLocks noGrp="1"/>
          </p:cNvSpPr>
          <p:nvPr>
            <p:ph idx="1"/>
          </p:nvPr>
        </p:nvSpPr>
        <p:spPr>
          <a:xfrm>
            <a:off x="6591641" y="1015303"/>
            <a:ext cx="5356904" cy="2124062"/>
          </a:xfrm>
        </p:spPr>
        <p:txBody>
          <a:bodyPr>
            <a:noAutofit/>
          </a:bodyPr>
          <a:lstStyle/>
          <a:p>
            <a:pPr marL="0" indent="0">
              <a:buNone/>
            </a:pPr>
            <a:r>
              <a:rPr lang="en-US" sz="2000" u="sng" dirty="0">
                <a:latin typeface="Arial" panose="020B0604020202020204" pitchFamily="34" charset="0"/>
                <a:cs typeface="Arial" panose="020B0604020202020204" pitchFamily="34" charset="0"/>
              </a:rPr>
              <a:t>Types of UQ</a:t>
            </a:r>
            <a:endParaRPr lang="en-US" sz="2000" dirty="0"/>
          </a:p>
          <a:p>
            <a:r>
              <a:rPr lang="en-US" sz="2000" dirty="0"/>
              <a:t>Inverse: calibrate/correct model by comparing its output to known result.</a:t>
            </a:r>
          </a:p>
          <a:p>
            <a:r>
              <a:rPr lang="en-US" sz="2000" dirty="0"/>
              <a:t>Forward: propagate input parameter uncertainty to determine effect on model output.</a:t>
            </a:r>
          </a:p>
        </p:txBody>
      </p:sp>
      <p:grpSp>
        <p:nvGrpSpPr>
          <p:cNvPr id="12" name="Group 11">
            <a:extLst>
              <a:ext uri="{FF2B5EF4-FFF2-40B4-BE49-F238E27FC236}">
                <a16:creationId xmlns:a16="http://schemas.microsoft.com/office/drawing/2014/main" id="{5ED0B7A7-87F9-38F3-3752-2375966F3E25}"/>
              </a:ext>
            </a:extLst>
          </p:cNvPr>
          <p:cNvGrpSpPr/>
          <p:nvPr/>
        </p:nvGrpSpPr>
        <p:grpSpPr>
          <a:xfrm>
            <a:off x="256449" y="2332208"/>
            <a:ext cx="5852545" cy="3442674"/>
            <a:chOff x="243455" y="1707663"/>
            <a:chExt cx="5852545" cy="3442674"/>
          </a:xfrm>
        </p:grpSpPr>
        <p:pic>
          <p:nvPicPr>
            <p:cNvPr id="11" name="Picture 10">
              <a:extLst>
                <a:ext uri="{FF2B5EF4-FFF2-40B4-BE49-F238E27FC236}">
                  <a16:creationId xmlns:a16="http://schemas.microsoft.com/office/drawing/2014/main" id="{BFC34B83-063B-2EBA-61A7-235C23EA6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55" y="1707663"/>
              <a:ext cx="5852545" cy="3442674"/>
            </a:xfrm>
            <a:prstGeom prst="rect">
              <a:avLst/>
            </a:prstGeom>
          </p:spPr>
        </p:pic>
        <p:sp>
          <p:nvSpPr>
            <p:cNvPr id="7" name="Rectangle 6">
              <a:extLst>
                <a:ext uri="{FF2B5EF4-FFF2-40B4-BE49-F238E27FC236}">
                  <a16:creationId xmlns:a16="http://schemas.microsoft.com/office/drawing/2014/main" id="{137FEFD9-E371-E603-2A18-B679679BF5EC}"/>
                </a:ext>
              </a:extLst>
            </p:cNvPr>
            <p:cNvSpPr/>
            <p:nvPr/>
          </p:nvSpPr>
          <p:spPr>
            <a:xfrm>
              <a:off x="1857375" y="3056420"/>
              <a:ext cx="1414463" cy="672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85B44AE-8C11-DA39-6B07-C7372144C70A}"/>
              </a:ext>
            </a:extLst>
          </p:cNvPr>
          <p:cNvGrpSpPr/>
          <p:nvPr/>
        </p:nvGrpSpPr>
        <p:grpSpPr>
          <a:xfrm>
            <a:off x="1817418" y="3680965"/>
            <a:ext cx="1414463" cy="863099"/>
            <a:chOff x="5914532" y="5633969"/>
            <a:chExt cx="1644729" cy="941231"/>
          </a:xfrm>
        </p:grpSpPr>
        <p:sp>
          <p:nvSpPr>
            <p:cNvPr id="3" name="Rectangle 2">
              <a:extLst>
                <a:ext uri="{FF2B5EF4-FFF2-40B4-BE49-F238E27FC236}">
                  <a16:creationId xmlns:a16="http://schemas.microsoft.com/office/drawing/2014/main" id="{8D0FF1B4-0303-BEC7-78A8-66C96815EE0C}"/>
                </a:ext>
              </a:extLst>
            </p:cNvPr>
            <p:cNvSpPr/>
            <p:nvPr/>
          </p:nvSpPr>
          <p:spPr>
            <a:xfrm>
              <a:off x="5914532" y="5633969"/>
              <a:ext cx="1644729" cy="941231"/>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Arial" panose="020B0604020202020204" pitchFamily="34" charset="0"/>
                <a:cs typeface="Arial" panose="020B0604020202020204" pitchFamily="34" charset="0"/>
              </a:endParaRPr>
            </a:p>
            <a:p>
              <a:pPr algn="ctr"/>
              <a:endParaRPr lang="en-US" sz="1600" b="1" dirty="0">
                <a:solidFill>
                  <a:schemeClr val="tx1"/>
                </a:solidFill>
                <a:latin typeface="Arial" panose="020B0604020202020204" pitchFamily="34" charset="0"/>
                <a:cs typeface="Arial" panose="020B0604020202020204" pitchFamily="34" charset="0"/>
              </a:endParaRPr>
            </a:p>
            <a:p>
              <a:pPr algn="ctr"/>
              <a:r>
                <a:rPr lang="en-US" sz="1600" b="1" dirty="0">
                  <a:solidFill>
                    <a:schemeClr val="tx1"/>
                  </a:solidFill>
                  <a:latin typeface="Arial" panose="020B0604020202020204" pitchFamily="34" charset="0"/>
                  <a:cs typeface="Arial" panose="020B0604020202020204" pitchFamily="34" charset="0"/>
                </a:rPr>
                <a:t>model</a:t>
              </a:r>
            </a:p>
          </p:txBody>
        </p:sp>
        <p:pic>
          <p:nvPicPr>
            <p:cNvPr id="5" name="Graphic 4" descr="Programmer female with solid fill">
              <a:extLst>
                <a:ext uri="{FF2B5EF4-FFF2-40B4-BE49-F238E27FC236}">
                  <a16:creationId xmlns:a16="http://schemas.microsoft.com/office/drawing/2014/main" id="{85AF3E93-197E-2517-A293-43E13F6641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27311" y="5724422"/>
              <a:ext cx="419169" cy="419169"/>
            </a:xfrm>
            <a:prstGeom prst="rect">
              <a:avLst/>
            </a:prstGeom>
          </p:spPr>
        </p:pic>
      </p:grpSp>
      <p:sp>
        <p:nvSpPr>
          <p:cNvPr id="15" name="Content Placeholder 2">
            <a:extLst>
              <a:ext uri="{FF2B5EF4-FFF2-40B4-BE49-F238E27FC236}">
                <a16:creationId xmlns:a16="http://schemas.microsoft.com/office/drawing/2014/main" id="{3622AA16-9EF5-0BC1-C910-3375F4C34EDD}"/>
              </a:ext>
            </a:extLst>
          </p:cNvPr>
          <p:cNvSpPr txBox="1">
            <a:spLocks/>
          </p:cNvSpPr>
          <p:nvPr/>
        </p:nvSpPr>
        <p:spPr>
          <a:xfrm>
            <a:off x="6591641" y="3487969"/>
            <a:ext cx="5356904" cy="3230331"/>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u="sng" dirty="0"/>
              <a:t>Forward UQ</a:t>
            </a:r>
            <a:endParaRPr lang="en-US" sz="2000" dirty="0"/>
          </a:p>
          <a:p>
            <a:r>
              <a:rPr lang="en-US" sz="2000" dirty="0"/>
              <a:t>Uncertainty in system parameters, source terms, systems conditions (initial/boundary).</a:t>
            </a:r>
          </a:p>
          <a:p>
            <a:r>
              <a:rPr lang="en-US" sz="2000" dirty="0"/>
              <a:t>Necessary for predictive simulation, robust design, and failure analysis.</a:t>
            </a:r>
          </a:p>
          <a:p>
            <a:r>
              <a:rPr lang="en-US" sz="2000" dirty="0"/>
              <a:t>Characterize response using low-order moments like mean and variance.</a:t>
            </a:r>
          </a:p>
        </p:txBody>
      </p:sp>
      <p:sp>
        <p:nvSpPr>
          <p:cNvPr id="16" name="TextBox 15">
            <a:extLst>
              <a:ext uri="{FF2B5EF4-FFF2-40B4-BE49-F238E27FC236}">
                <a16:creationId xmlns:a16="http://schemas.microsoft.com/office/drawing/2014/main" id="{987B6D28-A767-EF71-1CDC-59F2138E5FDB}"/>
              </a:ext>
            </a:extLst>
          </p:cNvPr>
          <p:cNvSpPr txBox="1"/>
          <p:nvPr/>
        </p:nvSpPr>
        <p:spPr>
          <a:xfrm>
            <a:off x="256449" y="1083118"/>
            <a:ext cx="5001351"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UQ:</a:t>
            </a:r>
            <a:r>
              <a:rPr lang="en-US" sz="2400" dirty="0">
                <a:latin typeface="Arial" panose="020B0604020202020204" pitchFamily="34" charset="0"/>
                <a:cs typeface="Arial" panose="020B0604020202020204" pitchFamily="34" charset="0"/>
              </a:rPr>
              <a:t> provide quantitative measure of model output uncertainty</a:t>
            </a:r>
          </a:p>
        </p:txBody>
      </p:sp>
    </p:spTree>
    <p:extLst>
      <p:ext uri="{BB962C8B-B14F-4D97-AF65-F5344CB8AC3E}">
        <p14:creationId xmlns:p14="http://schemas.microsoft.com/office/powerpoint/2010/main" val="1860104348"/>
      </p:ext>
    </p:extLst>
  </p:cSld>
  <p:clrMapOvr>
    <a:masterClrMapping/>
  </p:clrMapOvr>
  <p:extLst>
    <p:ext uri="{6950BFC3-D8DA-4A85-94F7-54DA5524770B}">
      <p188:commentRel xmlns:p188="http://schemas.microsoft.com/office/powerpoint/2018/8/main" r:id="rId2"/>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9BEB-B535-A97D-A04D-9ABE086FB355}"/>
              </a:ext>
            </a:extLst>
          </p:cNvPr>
          <p:cNvSpPr>
            <a:spLocks noGrp="1"/>
          </p:cNvSpPr>
          <p:nvPr>
            <p:ph type="title"/>
          </p:nvPr>
        </p:nvSpPr>
        <p:spPr/>
        <p:txBody>
          <a:bodyPr>
            <a:normAutofit fontScale="90000"/>
          </a:bodyPr>
          <a:lstStyle/>
          <a:p>
            <a:r>
              <a:rPr lang="en-US" dirty="0"/>
              <a:t>Infinite Slab Lattice Problem</a:t>
            </a:r>
          </a:p>
        </p:txBody>
      </p:sp>
      <p:pic>
        <p:nvPicPr>
          <p:cNvPr id="12" name="Picture 11">
            <a:extLst>
              <a:ext uri="{FF2B5EF4-FFF2-40B4-BE49-F238E27FC236}">
                <a16:creationId xmlns:a16="http://schemas.microsoft.com/office/drawing/2014/main" id="{DE25B6BE-EFA0-34D2-F0FB-830ED198A3B7}"/>
              </a:ext>
            </a:extLst>
          </p:cNvPr>
          <p:cNvPicPr>
            <a:picLocks noChangeAspect="1"/>
          </p:cNvPicPr>
          <p:nvPr/>
        </p:nvPicPr>
        <p:blipFill rotWithShape="1">
          <a:blip r:embed="rId2"/>
          <a:srcRect t="30504" b="29340"/>
          <a:stretch/>
        </p:blipFill>
        <p:spPr>
          <a:xfrm>
            <a:off x="8296275" y="973501"/>
            <a:ext cx="3344908" cy="835912"/>
          </a:xfrm>
          <a:prstGeom prst="rect">
            <a:avLst/>
          </a:prstGeom>
        </p:spPr>
      </p:pic>
      <p:sp>
        <p:nvSpPr>
          <p:cNvPr id="3" name="Rectangle 2">
            <a:extLst>
              <a:ext uri="{FF2B5EF4-FFF2-40B4-BE49-F238E27FC236}">
                <a16:creationId xmlns:a16="http://schemas.microsoft.com/office/drawing/2014/main" id="{1ABD8C11-D81D-A40C-8377-EE6EEB03B05E}"/>
              </a:ext>
            </a:extLst>
          </p:cNvPr>
          <p:cNvSpPr/>
          <p:nvPr/>
        </p:nvSpPr>
        <p:spPr>
          <a:xfrm>
            <a:off x="9559276" y="1142561"/>
            <a:ext cx="793566" cy="457198"/>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B89142C4-B8D9-F199-A8B2-E4048E005228}"/>
                  </a:ext>
                </a:extLst>
              </p:cNvPr>
              <p:cNvSpPr>
                <a:spLocks noGrp="1"/>
              </p:cNvSpPr>
              <p:nvPr>
                <p:ph idx="1"/>
              </p:nvPr>
            </p:nvSpPr>
            <p:spPr>
              <a:xfrm>
                <a:off x="220029" y="1075324"/>
                <a:ext cx="7826515" cy="1413876"/>
              </a:xfrm>
            </p:spPr>
            <p:txBody>
              <a:bodyPr>
                <a:normAutofit/>
              </a:bodyPr>
              <a:lstStyle/>
              <a:p>
                <a:r>
                  <a:rPr lang="en-US" sz="2400" dirty="0"/>
                  <a:t>Reference solution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6</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smtClean="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10</m:t>
                        </m:r>
                      </m:sup>
                    </m:sSup>
                  </m:oMath>
                </a14:m>
                <a:endParaRPr lang="en-US" sz="2400" dirty="0"/>
              </a:p>
              <a:p>
                <a:r>
                  <a:rPr lang="en-US" sz="2400" dirty="0"/>
                  <a:t>Var-D and brute force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𝜂</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10</m:t>
                        </m:r>
                      </m:e>
                      <m:sup>
                        <m:r>
                          <a:rPr lang="en-US" sz="2400" b="0" i="1" dirty="0" smtClean="0">
                            <a:latin typeface="Cambria Math" panose="02040503050406030204" pitchFamily="18" charset="0"/>
                          </a:rPr>
                          <m:t>2</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smtClean="0">
                            <a:latin typeface="Cambria Math" panose="02040503050406030204" pitchFamily="18" charset="0"/>
                          </a:rPr>
                          <m:t>𝜉</m:t>
                        </m:r>
                      </m:sub>
                    </m:sSub>
                    <m:r>
                      <a:rPr lang="en-US" sz="2400" b="0" i="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10</m:t>
                        </m:r>
                      </m:e>
                      <m:sup>
                        <m:r>
                          <a:rPr lang="en-US" sz="2400" b="0" i="1" dirty="0" smtClean="0">
                            <a:latin typeface="Cambria Math" panose="02040503050406030204" pitchFamily="18" charset="0"/>
                          </a:rPr>
                          <m:t>4</m:t>
                        </m:r>
                      </m:sup>
                    </m:sSup>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𝑇𝑜𝑡𝑎𝑙</m:t>
                        </m:r>
                      </m:sub>
                    </m:sSub>
                    <m:r>
                      <a:rPr lang="en-US" sz="2400" b="0" i="0" smtClean="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10</m:t>
                        </m:r>
                      </m:e>
                      <m:sup>
                        <m:r>
                          <a:rPr lang="en-US" sz="2400" b="0" i="1" dirty="0" smtClean="0">
                            <a:latin typeface="Cambria Math" panose="02040503050406030204" pitchFamily="18" charset="0"/>
                          </a:rPr>
                          <m:t>6</m:t>
                        </m:r>
                      </m:sup>
                    </m:sSup>
                  </m:oMath>
                </a14:m>
                <a:endParaRPr lang="en-US" sz="2400" dirty="0"/>
              </a:p>
            </p:txBody>
          </p:sp>
        </mc:Choice>
        <mc:Fallback xmlns="">
          <p:sp>
            <p:nvSpPr>
              <p:cNvPr id="13" name="Content Placeholder 4">
                <a:extLst>
                  <a:ext uri="{FF2B5EF4-FFF2-40B4-BE49-F238E27FC236}">
                    <a16:creationId xmlns:a16="http://schemas.microsoft.com/office/drawing/2014/main" id="{B89142C4-B8D9-F199-A8B2-E4048E005228}"/>
                  </a:ext>
                </a:extLst>
              </p:cNvPr>
              <p:cNvSpPr>
                <a:spLocks noGrp="1" noRot="1" noChangeAspect="1" noMove="1" noResize="1" noEditPoints="1" noAdjustHandles="1" noChangeArrowheads="1" noChangeShapeType="1" noTextEdit="1"/>
              </p:cNvSpPr>
              <p:nvPr>
                <p:ph idx="1"/>
              </p:nvPr>
            </p:nvSpPr>
            <p:spPr>
              <a:xfrm>
                <a:off x="220029" y="1075324"/>
                <a:ext cx="7826515" cy="1413876"/>
              </a:xfrm>
              <a:blipFill>
                <a:blip r:embed="rId3"/>
                <a:stretch>
                  <a:fillRect l="-1135" t="-535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FD9C505-EC2F-977B-3495-92859391DCCD}"/>
              </a:ext>
            </a:extLst>
          </p:cNvPr>
          <p:cNvSpPr/>
          <p:nvPr/>
        </p:nvSpPr>
        <p:spPr>
          <a:xfrm>
            <a:off x="10805097" y="1129113"/>
            <a:ext cx="782298" cy="510986"/>
          </a:xfrm>
          <a:prstGeom prst="rect">
            <a:avLst/>
          </a:prstGeom>
          <a:noFill/>
          <a:ln>
            <a:solidFill>
              <a:srgbClr val="FFFF00"/>
            </a:solidFill>
          </a:ln>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15D7CC84-ADB9-E083-9565-9A0580DF1BC5}"/>
              </a:ext>
            </a:extLst>
          </p:cNvPr>
          <p:cNvPicPr>
            <a:picLocks noChangeAspect="1"/>
          </p:cNvPicPr>
          <p:nvPr/>
        </p:nvPicPr>
        <p:blipFill rotWithShape="1">
          <a:blip r:embed="rId4">
            <a:extLst>
              <a:ext uri="{28A0092B-C50C-407E-A947-70E740481C1C}">
                <a14:useLocalDpi xmlns:a14="http://schemas.microsoft.com/office/drawing/2010/main" val="0"/>
              </a:ext>
            </a:extLst>
          </a:blip>
          <a:srcRect l="2988" t="11831" r="9667" b="1821"/>
          <a:stretch/>
        </p:blipFill>
        <p:spPr>
          <a:xfrm>
            <a:off x="220029" y="2489199"/>
            <a:ext cx="5590774" cy="4158272"/>
          </a:xfrm>
          <a:prstGeom prst="rect">
            <a:avLst/>
          </a:prstGeom>
        </p:spPr>
      </p:pic>
      <p:pic>
        <p:nvPicPr>
          <p:cNvPr id="18" name="Picture 17" descr="A graph of different colored lines&#10;&#10;Description automatically generated">
            <a:extLst>
              <a:ext uri="{FF2B5EF4-FFF2-40B4-BE49-F238E27FC236}">
                <a16:creationId xmlns:a16="http://schemas.microsoft.com/office/drawing/2014/main" id="{BEF5989C-569A-BE0C-0F8F-2ABBFE939DFB}"/>
              </a:ext>
            </a:extLst>
          </p:cNvPr>
          <p:cNvPicPr>
            <a:picLocks noChangeAspect="1"/>
          </p:cNvPicPr>
          <p:nvPr/>
        </p:nvPicPr>
        <p:blipFill rotWithShape="1">
          <a:blip r:embed="rId5">
            <a:extLst>
              <a:ext uri="{28A0092B-C50C-407E-A947-70E740481C1C}">
                <a14:useLocalDpi xmlns:a14="http://schemas.microsoft.com/office/drawing/2010/main" val="0"/>
              </a:ext>
            </a:extLst>
          </a:blip>
          <a:srcRect l="3227" t="12012" r="8120"/>
          <a:stretch/>
        </p:blipFill>
        <p:spPr>
          <a:xfrm>
            <a:off x="6129346" y="2442400"/>
            <a:ext cx="5674427" cy="425187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2611687-B873-C6DF-AEE1-17FC1ADBF6FB}"/>
                  </a:ext>
                </a:extLst>
              </p:cNvPr>
              <p:cNvSpPr txBox="1"/>
              <p:nvPr/>
            </p:nvSpPr>
            <p:spPr>
              <a:xfrm>
                <a:off x="2726752"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1</m:t>
                        </m:r>
                      </m:sub>
                    </m:sSub>
                  </m:oMath>
                </a14:m>
                <a:endParaRPr lang="en-US" dirty="0"/>
              </a:p>
            </p:txBody>
          </p:sp>
        </mc:Choice>
        <mc:Fallback xmlns="">
          <p:sp>
            <p:nvSpPr>
              <p:cNvPr id="10" name="TextBox 9">
                <a:extLst>
                  <a:ext uri="{FF2B5EF4-FFF2-40B4-BE49-F238E27FC236}">
                    <a16:creationId xmlns:a16="http://schemas.microsoft.com/office/drawing/2014/main" id="{A2611687-B873-C6DF-AEE1-17FC1ADBF6FB}"/>
                  </a:ext>
                </a:extLst>
              </p:cNvPr>
              <p:cNvSpPr txBox="1">
                <a:spLocks noRot="1" noChangeAspect="1" noMove="1" noResize="1" noEditPoints="1" noAdjustHandles="1" noChangeArrowheads="1" noChangeShapeType="1" noTextEdit="1"/>
              </p:cNvSpPr>
              <p:nvPr/>
            </p:nvSpPr>
            <p:spPr>
              <a:xfrm>
                <a:off x="2726752" y="2698822"/>
                <a:ext cx="1753808" cy="369332"/>
              </a:xfrm>
              <a:prstGeom prst="rect">
                <a:avLst/>
              </a:prstGeom>
              <a:blipFill>
                <a:blip r:embed="rId6"/>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9" name="TextBox 8">
            <a:extLst>
              <a:ext uri="{FF2B5EF4-FFF2-40B4-BE49-F238E27FC236}">
                <a16:creationId xmlns:a16="http://schemas.microsoft.com/office/drawing/2014/main" id="{1C52C6F1-3C92-7212-9D65-2F646AC6575F}"/>
              </a:ext>
            </a:extLst>
          </p:cNvPr>
          <p:cNvSpPr txBox="1"/>
          <p:nvPr/>
        </p:nvSpPr>
        <p:spPr>
          <a:xfrm>
            <a:off x="7236593" y="3789847"/>
            <a:ext cx="2440572" cy="646331"/>
          </a:xfrm>
          <a:prstGeom prst="rect">
            <a:avLst/>
          </a:prstGeom>
          <a:solidFill>
            <a:schemeClr val="bg1"/>
          </a:solidFill>
          <a:ln w="12700">
            <a:solidFill>
              <a:srgbClr val="1421F4"/>
            </a:solidFill>
          </a:ln>
          <a:effectLst>
            <a:outerShdw blurRad="50800" dist="38100" dir="2700000" algn="tl" rotWithShape="0">
              <a:prstClr val="black">
                <a:alpha val="40000"/>
              </a:prstClr>
            </a:outerShdw>
          </a:effectLst>
        </p:spPr>
        <p:txBody>
          <a:bodyPr wrap="square" rtlCol="0">
            <a:spAutoFit/>
          </a:bodyPr>
          <a:lstStyle/>
          <a:p>
            <a:pPr algn="ctr"/>
            <a:r>
              <a:rPr lang="en-US" dirty="0"/>
              <a:t>Var-D consistently out-performs brute force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C2532C-7EC0-A5D7-0715-5A8CF218CEE8}"/>
                  </a:ext>
                </a:extLst>
              </p:cNvPr>
              <p:cNvSpPr txBox="1"/>
              <p:nvPr/>
            </p:nvSpPr>
            <p:spPr>
              <a:xfrm>
                <a:off x="8456879" y="2698822"/>
                <a:ext cx="1753808"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QoI: Cell-avg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2</m:t>
                        </m:r>
                      </m:sub>
                    </m:sSub>
                  </m:oMath>
                </a14:m>
                <a:endParaRPr lang="en-US" dirty="0"/>
              </a:p>
            </p:txBody>
          </p:sp>
        </mc:Choice>
        <mc:Fallback xmlns="">
          <p:sp>
            <p:nvSpPr>
              <p:cNvPr id="14" name="TextBox 13">
                <a:extLst>
                  <a:ext uri="{FF2B5EF4-FFF2-40B4-BE49-F238E27FC236}">
                    <a16:creationId xmlns:a16="http://schemas.microsoft.com/office/drawing/2014/main" id="{03C2532C-7EC0-A5D7-0715-5A8CF218CEE8}"/>
                  </a:ext>
                </a:extLst>
              </p:cNvPr>
              <p:cNvSpPr txBox="1">
                <a:spLocks noRot="1" noChangeAspect="1" noMove="1" noResize="1" noEditPoints="1" noAdjustHandles="1" noChangeArrowheads="1" noChangeShapeType="1" noTextEdit="1"/>
              </p:cNvSpPr>
              <p:nvPr/>
            </p:nvSpPr>
            <p:spPr>
              <a:xfrm>
                <a:off x="8456879" y="2698822"/>
                <a:ext cx="1753808" cy="369332"/>
              </a:xfrm>
              <a:prstGeom prst="rect">
                <a:avLst/>
              </a:prstGeom>
              <a:blipFill>
                <a:blip r:embed="rId7"/>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Slide Number Placeholder 15">
            <a:extLst>
              <a:ext uri="{FF2B5EF4-FFF2-40B4-BE49-F238E27FC236}">
                <a16:creationId xmlns:a16="http://schemas.microsoft.com/office/drawing/2014/main" id="{711A06F4-F61E-518A-3C3C-220D6653D73A}"/>
              </a:ext>
            </a:extLst>
          </p:cNvPr>
          <p:cNvSpPr>
            <a:spLocks noGrp="1"/>
          </p:cNvSpPr>
          <p:nvPr>
            <p:ph type="sldNum" sz="quarter" idx="12"/>
          </p:nvPr>
        </p:nvSpPr>
        <p:spPr/>
        <p:txBody>
          <a:bodyPr/>
          <a:lstStyle/>
          <a:p>
            <a:fld id="{A7B37A42-1143-48FC-B4BA-4801294DBEED}" type="slidenum">
              <a:rPr lang="en-US" smtClean="0"/>
              <a:t>70</a:t>
            </a:fld>
            <a:endParaRPr lang="en-US"/>
          </a:p>
        </p:txBody>
      </p:sp>
    </p:spTree>
    <p:extLst>
      <p:ext uri="{BB962C8B-B14F-4D97-AF65-F5344CB8AC3E}">
        <p14:creationId xmlns:p14="http://schemas.microsoft.com/office/powerpoint/2010/main" val="324998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5897741" y="725254"/>
                <a:ext cx="6294259" cy="2622782"/>
              </a:xfrm>
            </p:spPr>
            <p:txBody>
              <a:bodyPr>
                <a:noAutofit/>
              </a:bodyPr>
              <a:lstStyle/>
              <a:p>
                <a:pPr>
                  <a:lnSpc>
                    <a:spcPct val="100000"/>
                  </a:lnSpc>
                </a:pPr>
                <a:r>
                  <a:rPr lang="en-US" sz="2800" dirty="0"/>
                  <a:t>Figure of Merit</a:t>
                </a:r>
              </a:p>
              <a:p>
                <a:pPr marL="0" indent="0">
                  <a:lnSpc>
                    <a:spcPct val="100000"/>
                  </a:lnSpc>
                  <a:buNone/>
                </a:pPr>
                <a:endParaRPr lang="en-US" sz="100" dirty="0"/>
              </a:p>
              <a:p>
                <a:pPr marL="1084263" indent="0">
                  <a:lnSpc>
                    <a:spcPct val="100000"/>
                  </a:lnSpc>
                  <a:buNone/>
                </a:pPr>
                <a14:m>
                  <m:oMathPara xmlns:m="http://schemas.openxmlformats.org/officeDocument/2006/math">
                    <m:oMathParaPr>
                      <m:jc m:val="left"/>
                    </m:oMathParaPr>
                    <m:oMath xmlns:m="http://schemas.openxmlformats.org/officeDocument/2006/math">
                      <m:r>
                        <m:rPr>
                          <m:nor/>
                        </m:rPr>
                        <a:rPr lang="en-US" sz="2800">
                          <a:latin typeface="Cambria Math" panose="02040503050406030204" pitchFamily="18" charset="0"/>
                        </a:rPr>
                        <m:t>FOM</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p>
                            <m:sSupPr>
                              <m:ctrlPr>
                                <a:rPr lang="en-US" sz="2800" i="1">
                                  <a:latin typeface="Cambria Math" panose="02040503050406030204" pitchFamily="18" charset="0"/>
                                </a:rPr>
                              </m:ctrlPr>
                            </m:sSupPr>
                            <m:e>
                              <m:r>
                                <a:rPr lang="en-US" sz="2800" i="1">
                                  <a:latin typeface="Cambria Math" panose="02040503050406030204" pitchFamily="18" charset="0"/>
                                </a:rPr>
                                <m:t>𝜀</m:t>
                              </m:r>
                            </m:e>
                            <m:sup>
                              <m:r>
                                <a:rPr lang="en-US" sz="2800" i="1">
                                  <a:latin typeface="Cambria Math" panose="02040503050406030204" pitchFamily="18" charset="0"/>
                                </a:rPr>
                                <m:t>2</m:t>
                              </m:r>
                            </m:sup>
                          </m:sSup>
                          <m:r>
                            <a:rPr lang="en-US" sz="2800" i="1">
                              <a:latin typeface="Cambria Math" panose="02040503050406030204" pitchFamily="18" charset="0"/>
                            </a:rPr>
                            <m:t>𝑇</m:t>
                          </m:r>
                        </m:den>
                      </m:f>
                    </m:oMath>
                  </m:oMathPara>
                </a14:m>
                <a:endParaRPr lang="en-US" sz="2800" dirty="0"/>
              </a:p>
              <a:p>
                <a:pPr marL="1084263" indent="0">
                  <a:lnSpc>
                    <a:spcPct val="100000"/>
                  </a:lnSpc>
                  <a:buNone/>
                </a:pPr>
                <a:endParaRPr lang="en-US" sz="100" dirty="0"/>
              </a:p>
              <a:p>
                <a:pPr lvl="1">
                  <a:lnSpc>
                    <a:spcPct val="100000"/>
                  </a:lnSpc>
                  <a:buFontTx/>
                  <a:buChar char="-"/>
                </a:pPr>
                <a:r>
                  <a:rPr lang="en-US" sz="2500" dirty="0"/>
                  <a:t>Reference solution: </a:t>
                </a:r>
                <a14:m>
                  <m:oMath xmlns:m="http://schemas.openxmlformats.org/officeDocument/2006/math">
                    <m:sSub>
                      <m:sSubPr>
                        <m:ctrlPr>
                          <a:rPr lang="en-US" sz="2500" b="0" i="1" smtClean="0">
                            <a:latin typeface="Cambria Math" panose="02040503050406030204" pitchFamily="18" charset="0"/>
                          </a:rPr>
                        </m:ctrlPr>
                      </m:sSubPr>
                      <m:e>
                        <m:r>
                          <a:rPr lang="en-US" sz="2500" i="1">
                            <a:latin typeface="Cambria Math" panose="02040503050406030204" pitchFamily="18" charset="0"/>
                          </a:rPr>
                          <m:t>𝑁</m:t>
                        </m:r>
                      </m:e>
                      <m:sub>
                        <m:r>
                          <a:rPr lang="en-US" sz="2500" b="0" i="1" smtClean="0">
                            <a:latin typeface="Cambria Math" panose="02040503050406030204" pitchFamily="18" charset="0"/>
                          </a:rPr>
                          <m:t>𝜂</m:t>
                        </m:r>
                      </m:sub>
                    </m:sSub>
                    <m:r>
                      <a:rPr lang="en-US" sz="2500" i="1">
                        <a:latin typeface="Cambria Math" panose="02040503050406030204" pitchFamily="18" charset="0"/>
                      </a:rPr>
                      <m:t>=</m:t>
                    </m:r>
                    <m:sSup>
                      <m:sSupPr>
                        <m:ctrlPr>
                          <a:rPr lang="en-US" sz="2500" b="0" i="1" smtClean="0">
                            <a:latin typeface="Cambria Math" panose="02040503050406030204" pitchFamily="18" charset="0"/>
                          </a:rPr>
                        </m:ctrlPr>
                      </m:sSupPr>
                      <m:e>
                        <m:r>
                          <a:rPr lang="en-US" sz="2500" b="0" i="1" smtClean="0">
                            <a:latin typeface="Cambria Math" panose="02040503050406030204" pitchFamily="18" charset="0"/>
                          </a:rPr>
                          <m:t>10</m:t>
                        </m:r>
                      </m:e>
                      <m:sup>
                        <m:r>
                          <a:rPr lang="en-US" sz="2500" b="0" i="1" smtClean="0">
                            <a:latin typeface="Cambria Math" panose="02040503050406030204" pitchFamily="18" charset="0"/>
                          </a:rPr>
                          <m:t>6</m:t>
                        </m:r>
                      </m:sup>
                    </m:sSup>
                    <m:r>
                      <a:rPr lang="en-US" sz="2500" b="0" i="1" smtClean="0">
                        <a:latin typeface="Cambria Math" panose="02040503050406030204" pitchFamily="18" charset="0"/>
                      </a:rPr>
                      <m:t>, </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𝑁</m:t>
                        </m:r>
                      </m:e>
                      <m:sub>
                        <m:r>
                          <a:rPr lang="en-US" sz="2500" b="0" i="1" smtClean="0">
                            <a:latin typeface="Cambria Math" panose="02040503050406030204" pitchFamily="18" charset="0"/>
                          </a:rPr>
                          <m:t>𝜉</m:t>
                        </m:r>
                      </m:sub>
                    </m:sSub>
                    <m:r>
                      <a:rPr lang="en-US" sz="2500" b="0" i="1" smtClean="0">
                        <a:latin typeface="Cambria Math" panose="02040503050406030204" pitchFamily="18" charset="0"/>
                      </a:rPr>
                      <m:t>=</m:t>
                    </m:r>
                    <m:sSup>
                      <m:sSupPr>
                        <m:ctrlPr>
                          <a:rPr lang="en-US" sz="2500" i="1">
                            <a:latin typeface="Cambria Math" panose="02040503050406030204" pitchFamily="18" charset="0"/>
                          </a:rPr>
                        </m:ctrlPr>
                      </m:sSupPr>
                      <m:e>
                        <m:r>
                          <a:rPr lang="en-US" sz="2500" i="1">
                            <a:latin typeface="Cambria Math" panose="02040503050406030204" pitchFamily="18" charset="0"/>
                          </a:rPr>
                          <m:t>10</m:t>
                        </m:r>
                      </m:e>
                      <m:sup>
                        <m:r>
                          <a:rPr lang="en-US" sz="2500" b="0" i="1" smtClean="0">
                            <a:latin typeface="Cambria Math" panose="02040503050406030204" pitchFamily="18" charset="0"/>
                          </a:rPr>
                          <m:t>4</m:t>
                        </m:r>
                      </m:sup>
                    </m:sSup>
                  </m:oMath>
                </a14:m>
                <a:endParaRPr lang="en-US" sz="2500" dirty="0"/>
              </a:p>
            </p:txBody>
          </p:sp>
        </mc:Choice>
        <mc:Fallback xmlns="">
          <p:sp>
            <p:nvSpPr>
              <p:cNvPr id="3" name="Content Placeholder 2">
                <a:extLst>
                  <a:ext uri="{FF2B5EF4-FFF2-40B4-BE49-F238E27FC236}">
                    <a16:creationId xmlns:a16="http://schemas.microsoft.com/office/drawing/2014/main" id="{C7572BE4-13A2-79CF-4098-95BA53B953E0}"/>
                  </a:ext>
                </a:extLst>
              </p:cNvPr>
              <p:cNvSpPr>
                <a:spLocks noGrp="1" noRot="1" noChangeAspect="1" noMove="1" noResize="1" noEditPoints="1" noAdjustHandles="1" noChangeArrowheads="1" noChangeShapeType="1" noTextEdit="1"/>
              </p:cNvSpPr>
              <p:nvPr>
                <p:ph idx="1"/>
              </p:nvPr>
            </p:nvSpPr>
            <p:spPr>
              <a:xfrm>
                <a:off x="5897741" y="725254"/>
                <a:ext cx="6294259" cy="2622782"/>
              </a:xfrm>
              <a:blipFill>
                <a:blip r:embed="rId2"/>
                <a:stretch>
                  <a:fillRect l="-1610" t="-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F101A8-1C61-1FC6-37DB-CFFE97E591E5}"/>
                  </a:ext>
                </a:extLst>
              </p:cNvPr>
              <p:cNvSpPr txBox="1"/>
              <p:nvPr/>
            </p:nvSpPr>
            <p:spPr>
              <a:xfrm>
                <a:off x="9016941" y="1317185"/>
                <a:ext cx="2933945" cy="830997"/>
              </a:xfrm>
              <a:prstGeom prst="rect">
                <a:avLst/>
              </a:prstGeom>
              <a:solidFill>
                <a:schemeClr val="bg1"/>
              </a:solidFill>
              <a:ln>
                <a:noFill/>
              </a:ln>
            </p:spPr>
            <p:txBody>
              <a:bodyPr wrap="none" rtlCol="0">
                <a:spAutoFit/>
              </a:bodyPr>
              <a:lstStyle/>
              <a:p>
                <a14:m>
                  <m:oMath xmlns:m="http://schemas.openxmlformats.org/officeDocument/2006/math">
                    <m:r>
                      <a:rPr lang="en-US" sz="2400" b="0" i="1" smtClean="0">
                        <a:latin typeface="Cambria Math" panose="02040503050406030204" pitchFamily="18" charset="0"/>
                        <a:cs typeface="Arial" panose="020B0604020202020204" pitchFamily="34" charset="0"/>
                      </a:rPr>
                      <m:t>𝑇</m:t>
                    </m:r>
                  </m:oMath>
                </a14:m>
                <a:r>
                  <a:rPr lang="en-US" sz="2400" dirty="0">
                    <a:latin typeface="Arial" panose="020B0604020202020204" pitchFamily="34" charset="0"/>
                    <a:cs typeface="Arial" panose="020B0604020202020204" pitchFamily="34" charset="0"/>
                  </a:rPr>
                  <a:t>: Runtime</a:t>
                </a:r>
              </a:p>
              <a:p>
                <a14:m>
                  <m:oMath xmlns:m="http://schemas.openxmlformats.org/officeDocument/2006/math">
                    <m:r>
                      <a:rPr lang="en-US" sz="2400" i="1">
                        <a:latin typeface="Cambria Math" panose="02040503050406030204" pitchFamily="18" charset="0"/>
                        <a:cs typeface="Arial" panose="020B0604020202020204" pitchFamily="34" charset="0"/>
                      </a:rPr>
                      <m:t>𝜀</m:t>
                    </m:r>
                  </m:oMath>
                </a14:m>
                <a:r>
                  <a:rPr lang="en-US" sz="2400" dirty="0">
                    <a:latin typeface="Arial" panose="020B0604020202020204" pitchFamily="34" charset="0"/>
                    <a:cs typeface="Arial" panose="020B0604020202020204" pitchFamily="34" charset="0"/>
                  </a:rPr>
                  <a:t>: rel. error (2-norm)</a:t>
                </a:r>
              </a:p>
            </p:txBody>
          </p:sp>
        </mc:Choice>
        <mc:Fallback xmlns="">
          <p:sp>
            <p:nvSpPr>
              <p:cNvPr id="8" name="TextBox 7">
                <a:extLst>
                  <a:ext uri="{FF2B5EF4-FFF2-40B4-BE49-F238E27FC236}">
                    <a16:creationId xmlns:a16="http://schemas.microsoft.com/office/drawing/2014/main" id="{6AF101A8-1C61-1FC6-37DB-CFFE97E591E5}"/>
                  </a:ext>
                </a:extLst>
              </p:cNvPr>
              <p:cNvSpPr txBox="1">
                <a:spLocks noRot="1" noChangeAspect="1" noMove="1" noResize="1" noEditPoints="1" noAdjustHandles="1" noChangeArrowheads="1" noChangeShapeType="1" noTextEdit="1"/>
              </p:cNvSpPr>
              <p:nvPr/>
            </p:nvSpPr>
            <p:spPr>
              <a:xfrm>
                <a:off x="9016941" y="1317185"/>
                <a:ext cx="2933945" cy="830997"/>
              </a:xfrm>
              <a:prstGeom prst="rect">
                <a:avLst/>
              </a:prstGeom>
              <a:blipFill>
                <a:blip r:embed="rId3"/>
                <a:stretch>
                  <a:fillRect l="-431" t="-6061" r="-2586" b="-1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395A610-7A85-D77C-1315-DDBBFC477F21}"/>
                  </a:ext>
                </a:extLst>
              </p:cNvPr>
              <p:cNvSpPr txBox="1">
                <a:spLocks/>
              </p:cNvSpPr>
              <p:nvPr/>
            </p:nvSpPr>
            <p:spPr>
              <a:xfrm>
                <a:off x="253288" y="958341"/>
                <a:ext cx="6294259" cy="1757149"/>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750"/>
                  </a:spcBef>
                  <a:buClr>
                    <a:schemeClr val="accent1"/>
                  </a:buClr>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800" dirty="0"/>
                  <a:t>Constant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𝑇𝑜𝑡𝑎𝑙</m:t>
                        </m:r>
                      </m:sub>
                    </m:sSub>
                  </m:oMath>
                </a14:m>
                <a:endParaRPr lang="en-US" sz="2800" baseline="-25000" dirty="0"/>
              </a:p>
              <a:p>
                <a:pPr>
                  <a:lnSpc>
                    <a:spcPct val="100000"/>
                  </a:lnSpc>
                </a:pPr>
                <a:r>
                  <a:rPr lang="en-US" sz="2800" dirty="0"/>
                  <a:t>Increasing </a:t>
                </a:r>
                <a14:m>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𝑁</m:t>
                        </m:r>
                      </m:e>
                      <m:sub>
                        <m:r>
                          <a:rPr lang="en-US" sz="2800" b="0" i="1" smtClean="0">
                            <a:latin typeface="Cambria Math" panose="02040503050406030204" pitchFamily="18" charset="0"/>
                          </a:rPr>
                          <m:t>𝜂</m:t>
                        </m:r>
                      </m:sub>
                    </m:sSub>
                    <m:r>
                      <a:rPr lang="en-US" sz="2800" b="0" i="1" smtClean="0">
                        <a:latin typeface="Cambria Math" panose="02040503050406030204" pitchFamily="18" charset="0"/>
                      </a:rPr>
                      <m:t>→</m:t>
                    </m:r>
                  </m:oMath>
                </a14:m>
                <a:r>
                  <a:rPr lang="en-US" sz="2800" dirty="0"/>
                  <a:t> decreasing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𝜉</m:t>
                        </m:r>
                      </m:sub>
                    </m:sSub>
                  </m:oMath>
                </a14:m>
                <a:endParaRPr lang="en-US" sz="2800" dirty="0"/>
              </a:p>
              <a:p>
                <a:pPr>
                  <a:lnSpc>
                    <a:spcPct val="100000"/>
                  </a:lnSpc>
                </a:pPr>
                <a:r>
                  <a:rPr lang="en-US" sz="2800" dirty="0"/>
                  <a:t>Run without MPI (</a:t>
                </a:r>
                <a:r>
                  <a:rPr lang="en-US" sz="2800" i="1" dirty="0"/>
                  <a:t>i.e.</a:t>
                </a:r>
                <a:r>
                  <a:rPr lang="en-US" sz="2800" dirty="0"/>
                  <a:t>, serially)</a:t>
                </a:r>
              </a:p>
              <a:p>
                <a:pPr marL="0" indent="0">
                  <a:lnSpc>
                    <a:spcPct val="100000"/>
                  </a:lnSpc>
                  <a:buFont typeface="Arial" panose="020B0604020202020204" pitchFamily="34" charset="0"/>
                  <a:buNone/>
                </a:pPr>
                <a:endParaRPr lang="en-US" sz="100" dirty="0"/>
              </a:p>
              <a:p>
                <a:pPr marL="1084263" indent="0">
                  <a:lnSpc>
                    <a:spcPct val="100000"/>
                  </a:lnSpc>
                  <a:buFont typeface="Arial" panose="020B0604020202020204" pitchFamily="34" charset="0"/>
                  <a:buNone/>
                </a:pPr>
                <a:endParaRPr lang="en-US" sz="100" dirty="0"/>
              </a:p>
            </p:txBody>
          </p:sp>
        </mc:Choice>
        <mc:Fallback xmlns="">
          <p:sp>
            <p:nvSpPr>
              <p:cNvPr id="10" name="Content Placeholder 2">
                <a:extLst>
                  <a:ext uri="{FF2B5EF4-FFF2-40B4-BE49-F238E27FC236}">
                    <a16:creationId xmlns:a16="http://schemas.microsoft.com/office/drawing/2014/main" id="{8395A610-7A85-D77C-1315-DDBBFC477F21}"/>
                  </a:ext>
                </a:extLst>
              </p:cNvPr>
              <p:cNvSpPr txBox="1">
                <a:spLocks noRot="1" noChangeAspect="1" noMove="1" noResize="1" noEditPoints="1" noAdjustHandles="1" noChangeArrowheads="1" noChangeShapeType="1" noTextEdit="1"/>
              </p:cNvSpPr>
              <p:nvPr/>
            </p:nvSpPr>
            <p:spPr>
              <a:xfrm>
                <a:off x="253288" y="958341"/>
                <a:ext cx="6294259" cy="1757149"/>
              </a:xfrm>
              <a:prstGeom prst="rect">
                <a:avLst/>
              </a:prstGeom>
              <a:blipFill>
                <a:blip r:embed="rId4"/>
                <a:stretch>
                  <a:fillRect l="-1815" t="-3597" b="-1439"/>
                </a:stretch>
              </a:blipFill>
            </p:spPr>
            <p:txBody>
              <a:bodyPr/>
              <a:lstStyle/>
              <a:p>
                <a:r>
                  <a:rPr lang="en-US">
                    <a:noFill/>
                  </a:rPr>
                  <a:t> </a:t>
                </a:r>
              </a:p>
            </p:txBody>
          </p:sp>
        </mc:Fallback>
      </mc:AlternateContent>
      <p:pic>
        <p:nvPicPr>
          <p:cNvPr id="20" name="Picture 19" descr="A graph with a line and a red dot&#10;&#10;Description automatically generated">
            <a:extLst>
              <a:ext uri="{FF2B5EF4-FFF2-40B4-BE49-F238E27FC236}">
                <a16:creationId xmlns:a16="http://schemas.microsoft.com/office/drawing/2014/main" id="{ED3F4784-BA24-135A-0909-88BC2BD561A8}"/>
              </a:ext>
            </a:extLst>
          </p:cNvPr>
          <p:cNvPicPr>
            <a:picLocks noChangeAspect="1"/>
          </p:cNvPicPr>
          <p:nvPr/>
        </p:nvPicPr>
        <p:blipFill rotWithShape="1">
          <a:blip r:embed="rId5">
            <a:extLst>
              <a:ext uri="{28A0092B-C50C-407E-A947-70E740481C1C}">
                <a14:useLocalDpi xmlns:a14="http://schemas.microsoft.com/office/drawing/2010/main" val="0"/>
              </a:ext>
            </a:extLst>
          </a:blip>
          <a:srcRect t="10948" r="8972"/>
          <a:stretch/>
        </p:blipFill>
        <p:spPr>
          <a:xfrm>
            <a:off x="6096000" y="2740113"/>
            <a:ext cx="5612363" cy="4117887"/>
          </a:xfrm>
          <a:prstGeom prst="rect">
            <a:avLst/>
          </a:prstGeom>
        </p:spPr>
      </p:pic>
      <p:sp>
        <p:nvSpPr>
          <p:cNvPr id="6" name="TextBox 5">
            <a:extLst>
              <a:ext uri="{FF2B5EF4-FFF2-40B4-BE49-F238E27FC236}">
                <a16:creationId xmlns:a16="http://schemas.microsoft.com/office/drawing/2014/main" id="{E4372FD5-3387-1362-2E0F-99EB62ED6702}"/>
              </a:ext>
            </a:extLst>
          </p:cNvPr>
          <p:cNvSpPr txBox="1"/>
          <p:nvPr/>
        </p:nvSpPr>
        <p:spPr>
          <a:xfrm>
            <a:off x="10147142" y="5286208"/>
            <a:ext cx="867545" cy="461665"/>
          </a:xfrm>
          <a:prstGeom prst="rect">
            <a:avLst/>
          </a:prstGeom>
          <a:solidFill>
            <a:schemeClr val="bg1"/>
          </a:solidFill>
          <a:ln>
            <a:solidFill>
              <a:schemeClr val="accent1"/>
            </a:solidFill>
          </a:ln>
        </p:spPr>
        <p:txBody>
          <a:bodyPr wrap="none" rtlCol="0">
            <a:spAutoFit/>
          </a:bodyPr>
          <a:lstStyle/>
          <a:p>
            <a:pPr algn="ctr"/>
            <a:r>
              <a:rPr lang="en-US" sz="2400" b="1" dirty="0">
                <a:latin typeface="Arial" panose="020B0604020202020204" pitchFamily="34" charset="0"/>
                <a:cs typeface="Arial" panose="020B0604020202020204" pitchFamily="34" charset="0"/>
              </a:rPr>
              <a:t>FOM</a:t>
            </a:r>
          </a:p>
        </p:txBody>
      </p:sp>
      <p:sp>
        <p:nvSpPr>
          <p:cNvPr id="24" name="Rectangle 23">
            <a:extLst>
              <a:ext uri="{FF2B5EF4-FFF2-40B4-BE49-F238E27FC236}">
                <a16:creationId xmlns:a16="http://schemas.microsoft.com/office/drawing/2014/main" id="{001689AC-7DD2-CAD5-52AD-C91891BCB103}"/>
              </a:ext>
            </a:extLst>
          </p:cNvPr>
          <p:cNvSpPr/>
          <p:nvPr/>
        </p:nvSpPr>
        <p:spPr>
          <a:xfrm>
            <a:off x="6096000" y="2715490"/>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64968B2-3F56-DFD0-6D14-66F4DB61F385}"/>
              </a:ext>
            </a:extLst>
          </p:cNvPr>
          <p:cNvSpPr txBox="1"/>
          <p:nvPr/>
        </p:nvSpPr>
        <p:spPr>
          <a:xfrm>
            <a:off x="7043828" y="4138418"/>
            <a:ext cx="2440572" cy="923330"/>
          </a:xfrm>
          <a:prstGeom prst="rect">
            <a:avLst/>
          </a:prstGeom>
          <a:solidFill>
            <a:schemeClr val="bg1"/>
          </a:solidFill>
          <a:ln w="19050">
            <a:solidFill>
              <a:srgbClr val="7030A0"/>
            </a:solidFill>
          </a:ln>
          <a:effectLst>
            <a:outerShdw blurRad="50800" dist="38100" dir="2700000" algn="tl" rotWithShape="0">
              <a:prstClr val="black">
                <a:alpha val="40000"/>
              </a:prstClr>
            </a:outerShdw>
          </a:effectLst>
        </p:spPr>
        <p:txBody>
          <a:bodyPr wrap="square" rtlCol="0">
            <a:spAutoFit/>
          </a:bodyPr>
          <a:lstStyle/>
          <a:p>
            <a:pPr algn="ctr"/>
            <a:r>
              <a:rPr lang="en-US" dirty="0"/>
              <a:t>Var-D shows efficiency tradeoff between </a:t>
            </a:r>
            <a:r>
              <a:rPr lang="en-US" dirty="0" err="1"/>
              <a:t>N_particle</a:t>
            </a:r>
            <a:r>
              <a:rPr lang="en-US" dirty="0"/>
              <a:t> and </a:t>
            </a:r>
            <a:r>
              <a:rPr lang="en-US" dirty="0" err="1"/>
              <a:t>N_batch</a:t>
            </a:r>
            <a:endParaRPr lang="en-US" dirty="0"/>
          </a:p>
        </p:txBody>
      </p:sp>
      <p:sp>
        <p:nvSpPr>
          <p:cNvPr id="29" name="Rectangle 28">
            <a:extLst>
              <a:ext uri="{FF2B5EF4-FFF2-40B4-BE49-F238E27FC236}">
                <a16:creationId xmlns:a16="http://schemas.microsoft.com/office/drawing/2014/main" id="{E81BB4A1-C61E-BE95-104E-6F4BACA96DF8}"/>
              </a:ext>
            </a:extLst>
          </p:cNvPr>
          <p:cNvSpPr/>
          <p:nvPr/>
        </p:nvSpPr>
        <p:spPr>
          <a:xfrm>
            <a:off x="253288" y="1510145"/>
            <a:ext cx="5233112" cy="52650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graph of a graph with red and blue lines&#10;&#10;Description automatically generated">
            <a:extLst>
              <a:ext uri="{FF2B5EF4-FFF2-40B4-BE49-F238E27FC236}">
                <a16:creationId xmlns:a16="http://schemas.microsoft.com/office/drawing/2014/main" id="{0C3CE14D-EE27-FFA4-4725-A5E80B5D1BB9}"/>
              </a:ext>
            </a:extLst>
          </p:cNvPr>
          <p:cNvPicPr>
            <a:picLocks noChangeAspect="1"/>
          </p:cNvPicPr>
          <p:nvPr/>
        </p:nvPicPr>
        <p:blipFill rotWithShape="1">
          <a:blip r:embed="rId6">
            <a:extLst>
              <a:ext uri="{28A0092B-C50C-407E-A947-70E740481C1C}">
                <a14:useLocalDpi xmlns:a14="http://schemas.microsoft.com/office/drawing/2010/main" val="0"/>
              </a:ext>
            </a:extLst>
          </a:blip>
          <a:srcRect t="10948" r="8972"/>
          <a:stretch/>
        </p:blipFill>
        <p:spPr>
          <a:xfrm>
            <a:off x="125830" y="2740114"/>
            <a:ext cx="5612364" cy="4117886"/>
          </a:xfrm>
          <a:prstGeom prst="rect">
            <a:avLst/>
          </a:prstGeom>
        </p:spPr>
      </p:pic>
      <p:sp>
        <p:nvSpPr>
          <p:cNvPr id="5" name="TextBox 4">
            <a:extLst>
              <a:ext uri="{FF2B5EF4-FFF2-40B4-BE49-F238E27FC236}">
                <a16:creationId xmlns:a16="http://schemas.microsoft.com/office/drawing/2014/main" id="{22617B37-CB9C-FB47-2AD5-FA684AFE0BDE}"/>
              </a:ext>
            </a:extLst>
          </p:cNvPr>
          <p:cNvSpPr txBox="1"/>
          <p:nvPr/>
        </p:nvSpPr>
        <p:spPr>
          <a:xfrm>
            <a:off x="2932012" y="3015667"/>
            <a:ext cx="1451038" cy="830997"/>
          </a:xfrm>
          <a:prstGeom prst="rect">
            <a:avLst/>
          </a:prstGeom>
          <a:solidFill>
            <a:schemeClr val="bg1"/>
          </a:solidFill>
          <a:ln>
            <a:solidFill>
              <a:schemeClr val="accent1"/>
            </a:solidFill>
          </a:ln>
        </p:spPr>
        <p:txBody>
          <a:bodyPr wrap="square" rtlCol="0">
            <a:spAutoFit/>
          </a:bodyPr>
          <a:lstStyle/>
          <a:p>
            <a:pPr algn="ctr"/>
            <a:r>
              <a:rPr lang="en-US" sz="2400" b="1" dirty="0">
                <a:latin typeface="Arial" panose="020B0604020202020204" pitchFamily="34" charset="0"/>
                <a:cs typeface="Arial" panose="020B0604020202020204" pitchFamily="34" charset="0"/>
              </a:rPr>
              <a:t>Relative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error</a:t>
            </a:r>
          </a:p>
        </p:txBody>
      </p:sp>
      <p:sp>
        <p:nvSpPr>
          <p:cNvPr id="25" name="Rectangle 24">
            <a:extLst>
              <a:ext uri="{FF2B5EF4-FFF2-40B4-BE49-F238E27FC236}">
                <a16:creationId xmlns:a16="http://schemas.microsoft.com/office/drawing/2014/main" id="{20079922-7C2D-B62D-1328-5457D53E278F}"/>
              </a:ext>
            </a:extLst>
          </p:cNvPr>
          <p:cNvSpPr/>
          <p:nvPr/>
        </p:nvSpPr>
        <p:spPr>
          <a:xfrm>
            <a:off x="223841" y="2703313"/>
            <a:ext cx="5854886" cy="414251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graph of a graph with red and blue lines&#10;&#10;Description automatically generated">
            <a:extLst>
              <a:ext uri="{FF2B5EF4-FFF2-40B4-BE49-F238E27FC236}">
                <a16:creationId xmlns:a16="http://schemas.microsoft.com/office/drawing/2014/main" id="{4E9830E2-F97E-230C-43F9-267006B00212}"/>
              </a:ext>
            </a:extLst>
          </p:cNvPr>
          <p:cNvPicPr>
            <a:picLocks noChangeAspect="1"/>
          </p:cNvPicPr>
          <p:nvPr/>
        </p:nvPicPr>
        <p:blipFill rotWithShape="1">
          <a:blip r:embed="rId6">
            <a:extLst>
              <a:ext uri="{28A0092B-C50C-407E-A947-70E740481C1C}">
                <a14:useLocalDpi xmlns:a14="http://schemas.microsoft.com/office/drawing/2010/main" val="0"/>
              </a:ext>
            </a:extLst>
          </a:blip>
          <a:srcRect l="65903" t="58892" r="6468" b="6477"/>
          <a:stretch/>
        </p:blipFill>
        <p:spPr>
          <a:xfrm>
            <a:off x="4189109" y="4957130"/>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E9900B05-66AD-C171-F9B1-7B022F8230E1}"/>
              </a:ext>
            </a:extLst>
          </p:cNvPr>
          <p:cNvSpPr/>
          <p:nvPr/>
        </p:nvSpPr>
        <p:spPr>
          <a:xfrm>
            <a:off x="4189109" y="4957130"/>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A graph with a line and a red dot&#10;&#10;Description automatically generated">
            <a:extLst>
              <a:ext uri="{FF2B5EF4-FFF2-40B4-BE49-F238E27FC236}">
                <a16:creationId xmlns:a16="http://schemas.microsoft.com/office/drawing/2014/main" id="{841605BE-7A05-72D1-6243-1C79410FD6F4}"/>
              </a:ext>
            </a:extLst>
          </p:cNvPr>
          <p:cNvPicPr>
            <a:picLocks noChangeAspect="1"/>
          </p:cNvPicPr>
          <p:nvPr/>
        </p:nvPicPr>
        <p:blipFill rotWithShape="1">
          <a:blip r:embed="rId5">
            <a:extLst>
              <a:ext uri="{28A0092B-C50C-407E-A947-70E740481C1C}">
                <a14:useLocalDpi xmlns:a14="http://schemas.microsoft.com/office/drawing/2010/main" val="0"/>
              </a:ext>
            </a:extLst>
          </a:blip>
          <a:srcRect l="65271" t="8530" r="7100" b="56839"/>
          <a:stretch/>
        </p:blipFill>
        <p:spPr>
          <a:xfrm>
            <a:off x="10120248" y="2628311"/>
            <a:ext cx="1703466" cy="1601378"/>
          </a:xfrm>
          <a:custGeom>
            <a:avLst/>
            <a:gdLst>
              <a:gd name="connsiteX0" fmla="*/ 851733 w 1703466"/>
              <a:gd name="connsiteY0" fmla="*/ 0 h 1601378"/>
              <a:gd name="connsiteX1" fmla="*/ 1703466 w 1703466"/>
              <a:gd name="connsiteY1" fmla="*/ 800689 h 1601378"/>
              <a:gd name="connsiteX2" fmla="*/ 851733 w 1703466"/>
              <a:gd name="connsiteY2" fmla="*/ 1601378 h 1601378"/>
              <a:gd name="connsiteX3" fmla="*/ 0 w 1703466"/>
              <a:gd name="connsiteY3" fmla="*/ 800689 h 1601378"/>
              <a:gd name="connsiteX4" fmla="*/ 851733 w 1703466"/>
              <a:gd name="connsiteY4" fmla="*/ 0 h 160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3466" h="1601378">
                <a:moveTo>
                  <a:pt x="851733" y="0"/>
                </a:moveTo>
                <a:cubicBezTo>
                  <a:pt x="1322132" y="0"/>
                  <a:pt x="1703466" y="358481"/>
                  <a:pt x="1703466" y="800689"/>
                </a:cubicBezTo>
                <a:cubicBezTo>
                  <a:pt x="1703466" y="1242897"/>
                  <a:pt x="1322132" y="1601378"/>
                  <a:pt x="851733" y="1601378"/>
                </a:cubicBezTo>
                <a:cubicBezTo>
                  <a:pt x="381334" y="1601378"/>
                  <a:pt x="0" y="1242897"/>
                  <a:pt x="0" y="800689"/>
                </a:cubicBezTo>
                <a:cubicBezTo>
                  <a:pt x="0" y="358481"/>
                  <a:pt x="381334" y="0"/>
                  <a:pt x="851733" y="0"/>
                </a:cubicBezTo>
                <a:close/>
              </a:path>
            </a:pathLst>
          </a:custGeom>
          <a:effectLst>
            <a:outerShdw blurRad="50800" dist="38100" dir="2700000" algn="tl" rotWithShape="0">
              <a:prstClr val="black">
                <a:alpha val="40000"/>
              </a:prstClr>
            </a:outerShdw>
          </a:effectLst>
        </p:spPr>
      </p:pic>
      <p:sp>
        <p:nvSpPr>
          <p:cNvPr id="39" name="Oval 38">
            <a:extLst>
              <a:ext uri="{FF2B5EF4-FFF2-40B4-BE49-F238E27FC236}">
                <a16:creationId xmlns:a16="http://schemas.microsoft.com/office/drawing/2014/main" id="{538420F9-A4AC-38BA-1AA6-167A13E3258A}"/>
              </a:ext>
            </a:extLst>
          </p:cNvPr>
          <p:cNvSpPr/>
          <p:nvPr/>
        </p:nvSpPr>
        <p:spPr>
          <a:xfrm>
            <a:off x="10122408" y="2624328"/>
            <a:ext cx="1703465" cy="1601377"/>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Error and Figure of Merit</a:t>
            </a:r>
          </a:p>
        </p:txBody>
      </p:sp>
      <p:sp>
        <p:nvSpPr>
          <p:cNvPr id="7" name="Slide Number Placeholder 6">
            <a:extLst>
              <a:ext uri="{FF2B5EF4-FFF2-40B4-BE49-F238E27FC236}">
                <a16:creationId xmlns:a16="http://schemas.microsoft.com/office/drawing/2014/main" id="{86FA8715-7D2D-BC80-701A-1725AE2BF01B}"/>
              </a:ext>
            </a:extLst>
          </p:cNvPr>
          <p:cNvSpPr>
            <a:spLocks noGrp="1"/>
          </p:cNvSpPr>
          <p:nvPr>
            <p:ph type="sldNum" sz="quarter" idx="12"/>
          </p:nvPr>
        </p:nvSpPr>
        <p:spPr/>
        <p:txBody>
          <a:bodyPr/>
          <a:lstStyle/>
          <a:p>
            <a:fld id="{A7B37A42-1143-48FC-B4BA-4801294DBEED}" type="slidenum">
              <a:rPr lang="en-US" smtClean="0"/>
              <a:t>71</a:t>
            </a:fld>
            <a:endParaRPr lang="en-US"/>
          </a:p>
        </p:txBody>
      </p:sp>
    </p:spTree>
    <p:extLst>
      <p:ext uri="{BB962C8B-B14F-4D97-AF65-F5344CB8AC3E}">
        <p14:creationId xmlns:p14="http://schemas.microsoft.com/office/powerpoint/2010/main" val="338229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8" grpId="0" animBg="1"/>
      <p:bldP spid="29" grpId="0" animBg="1"/>
      <p:bldP spid="25" grpId="0" animBg="1"/>
      <p:bldP spid="36" grpId="0" animBg="1"/>
      <p:bldP spid="3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FB0E-7179-C550-2619-A11E97276C91}"/>
              </a:ext>
            </a:extLst>
          </p:cNvPr>
          <p:cNvSpPr>
            <a:spLocks noGrp="1"/>
          </p:cNvSpPr>
          <p:nvPr>
            <p:ph type="title"/>
          </p:nvPr>
        </p:nvSpPr>
        <p:spPr/>
        <p:txBody>
          <a:bodyPr>
            <a:normAutofit fontScale="90000"/>
          </a:bodyPr>
          <a:lstStyle/>
          <a:p>
            <a:r>
              <a:rPr lang="en-US" dirty="0"/>
              <a:t>Future Considerations</a:t>
            </a:r>
          </a:p>
        </p:txBody>
      </p:sp>
      <p:sp>
        <p:nvSpPr>
          <p:cNvPr id="3" name="Content Placeholder 2">
            <a:extLst>
              <a:ext uri="{FF2B5EF4-FFF2-40B4-BE49-F238E27FC236}">
                <a16:creationId xmlns:a16="http://schemas.microsoft.com/office/drawing/2014/main" id="{C7572BE4-13A2-79CF-4098-95BA53B953E0}"/>
              </a:ext>
            </a:extLst>
          </p:cNvPr>
          <p:cNvSpPr>
            <a:spLocks noGrp="1"/>
          </p:cNvSpPr>
          <p:nvPr>
            <p:ph idx="1"/>
          </p:nvPr>
        </p:nvSpPr>
        <p:spPr>
          <a:xfrm>
            <a:off x="402771" y="879175"/>
            <a:ext cx="11426372" cy="5784995"/>
          </a:xfrm>
        </p:spPr>
        <p:txBody>
          <a:bodyPr>
            <a:noAutofit/>
          </a:bodyPr>
          <a:lstStyle/>
          <a:p>
            <a:pPr marL="342900" lvl="1" indent="0">
              <a:lnSpc>
                <a:spcPct val="100000"/>
              </a:lnSpc>
              <a:buNone/>
            </a:pPr>
            <a:endParaRPr lang="en-US" sz="2400" dirty="0"/>
          </a:p>
          <a:p>
            <a:pPr marL="0" indent="0">
              <a:lnSpc>
                <a:spcPct val="100000"/>
              </a:lnSpc>
              <a:buNone/>
            </a:pPr>
            <a:r>
              <a:rPr lang="en-US" sz="2400" b="1" dirty="0"/>
              <a:t>Uncertainty quantification:</a:t>
            </a:r>
            <a:r>
              <a:rPr lang="en-US" sz="2400" dirty="0"/>
              <a:t> Variance deconvolution</a:t>
            </a:r>
            <a:endParaRPr lang="en-US" sz="2400" b="1" dirty="0"/>
          </a:p>
          <a:p>
            <a:pPr lvl="1">
              <a:lnSpc>
                <a:spcPct val="100000"/>
              </a:lnSpc>
            </a:pPr>
            <a:r>
              <a:rPr lang="en-US" sz="2400" dirty="0"/>
              <a:t>Duplicated previous (non-MC/DC) results</a:t>
            </a:r>
          </a:p>
          <a:p>
            <a:pPr lvl="1">
              <a:lnSpc>
                <a:spcPct val="100000"/>
              </a:lnSpc>
            </a:pPr>
            <a:r>
              <a:rPr lang="en-US" sz="2400" dirty="0"/>
              <a:t>Tested 7-group problem with fission (c5g7-like infinite lattice)</a:t>
            </a:r>
          </a:p>
          <a:p>
            <a:pPr lvl="1">
              <a:lnSpc>
                <a:spcPct val="100000"/>
              </a:lnSpc>
            </a:pPr>
            <a:r>
              <a:rPr lang="en-US" sz="2400" dirty="0"/>
              <a:t>Supported parameters: material and nuclide cross sections, surface position</a:t>
            </a:r>
          </a:p>
          <a:p>
            <a:pPr lvl="1">
              <a:lnSpc>
                <a:spcPct val="100000"/>
              </a:lnSpc>
            </a:pPr>
            <a:r>
              <a:rPr lang="en-US" sz="2400" dirty="0"/>
              <a:t>Supports MPI parallelization over particle histories</a:t>
            </a:r>
          </a:p>
          <a:p>
            <a:pPr>
              <a:lnSpc>
                <a:spcPct val="100000"/>
              </a:lnSpc>
            </a:pPr>
            <a:r>
              <a:rPr lang="en-US" sz="2400" b="1" dirty="0"/>
              <a:t>Near-term</a:t>
            </a:r>
            <a:r>
              <a:rPr lang="en-US" sz="2400" dirty="0"/>
              <a:t> development: </a:t>
            </a:r>
          </a:p>
          <a:p>
            <a:pPr lvl="2">
              <a:lnSpc>
                <a:spcPct val="100000"/>
              </a:lnSpc>
            </a:pPr>
            <a:r>
              <a:rPr lang="en-US" sz="2400" dirty="0"/>
              <a:t>Batch parallelization</a:t>
            </a:r>
          </a:p>
          <a:p>
            <a:pPr lvl="2">
              <a:lnSpc>
                <a:spcPct val="100000"/>
              </a:lnSpc>
            </a:pPr>
            <a:r>
              <a:rPr lang="en-US" sz="2400" dirty="0"/>
              <a:t>Additional parameter support (material nuclide densities)</a:t>
            </a:r>
          </a:p>
          <a:p>
            <a:pPr lvl="2">
              <a:lnSpc>
                <a:spcPct val="100000"/>
              </a:lnSpc>
            </a:pPr>
            <a:r>
              <a:rPr lang="en-US" sz="2400" dirty="0" err="1"/>
              <a:t>k</a:t>
            </a:r>
            <a:r>
              <a:rPr lang="en-US" sz="2400" baseline="-25000" dirty="0" err="1"/>
              <a:t>eff</a:t>
            </a:r>
            <a:r>
              <a:rPr lang="en-US" sz="2400" dirty="0"/>
              <a:t> as a </a:t>
            </a:r>
            <a:r>
              <a:rPr lang="en-US" sz="2400" dirty="0" err="1"/>
              <a:t>QoI</a:t>
            </a:r>
            <a:endParaRPr lang="en-US" sz="2400" dirty="0"/>
          </a:p>
          <a:p>
            <a:pPr lvl="2">
              <a:lnSpc>
                <a:spcPct val="100000"/>
              </a:lnSpc>
            </a:pPr>
            <a:r>
              <a:rPr lang="en-US" sz="2400" dirty="0"/>
              <a:t>Scaling studies: performance on problems that require computing resources approaching </a:t>
            </a:r>
            <a:r>
              <a:rPr lang="en-US" sz="2400" dirty="0" err="1"/>
              <a:t>exascale</a:t>
            </a:r>
            <a:endParaRPr lang="en-US" sz="2400" dirty="0"/>
          </a:p>
        </p:txBody>
      </p:sp>
      <p:sp>
        <p:nvSpPr>
          <p:cNvPr id="4" name="Slide Number Placeholder 3">
            <a:extLst>
              <a:ext uri="{FF2B5EF4-FFF2-40B4-BE49-F238E27FC236}">
                <a16:creationId xmlns:a16="http://schemas.microsoft.com/office/drawing/2014/main" id="{7737747B-E52E-FE1F-A6DB-83C5E9E2B26C}"/>
              </a:ext>
            </a:extLst>
          </p:cNvPr>
          <p:cNvSpPr>
            <a:spLocks noGrp="1"/>
          </p:cNvSpPr>
          <p:nvPr>
            <p:ph type="sldNum" sz="quarter" idx="12"/>
          </p:nvPr>
        </p:nvSpPr>
        <p:spPr/>
        <p:txBody>
          <a:bodyPr/>
          <a:lstStyle/>
          <a:p>
            <a:r>
              <a:rPr lang="en-US" dirty="0"/>
              <a:t>23</a:t>
            </a:r>
          </a:p>
        </p:txBody>
      </p:sp>
    </p:spTree>
    <p:extLst>
      <p:ext uri="{BB962C8B-B14F-4D97-AF65-F5344CB8AC3E}">
        <p14:creationId xmlns:p14="http://schemas.microsoft.com/office/powerpoint/2010/main" val="1819510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6D4D-8964-A216-75D4-61545EB5216E}"/>
              </a:ext>
            </a:extLst>
          </p:cNvPr>
          <p:cNvSpPr>
            <a:spLocks noGrp="1"/>
          </p:cNvSpPr>
          <p:nvPr>
            <p:ph type="title"/>
          </p:nvPr>
        </p:nvSpPr>
        <p:spPr>
          <a:xfrm>
            <a:off x="0" y="0"/>
            <a:ext cx="12192000" cy="681036"/>
          </a:xfrm>
        </p:spPr>
        <p:txBody>
          <a:bodyPr>
            <a:normAutofit fontScale="90000"/>
          </a:bodyPr>
          <a:lstStyle/>
          <a:p>
            <a:r>
              <a:rPr lang="en-US" dirty="0"/>
              <a:t>Global Sensitivity Analysis (GSA)</a:t>
            </a:r>
          </a:p>
        </p:txBody>
      </p:sp>
      <p:sp>
        <p:nvSpPr>
          <p:cNvPr id="12" name="Rectangle 11">
            <a:extLst>
              <a:ext uri="{FF2B5EF4-FFF2-40B4-BE49-F238E27FC236}">
                <a16:creationId xmlns:a16="http://schemas.microsoft.com/office/drawing/2014/main" id="{CC1EBAC1-1DF4-9F62-E9DE-03C271FB4BE4}"/>
              </a:ext>
            </a:extLst>
          </p:cNvPr>
          <p:cNvSpPr/>
          <p:nvPr/>
        </p:nvSpPr>
        <p:spPr>
          <a:xfrm>
            <a:off x="4267199" y="4767173"/>
            <a:ext cx="2528889" cy="871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2FE9BD-28A8-391B-BB17-745533891654}"/>
              </a:ext>
            </a:extLst>
          </p:cNvPr>
          <p:cNvSpPr/>
          <p:nvPr/>
        </p:nvSpPr>
        <p:spPr>
          <a:xfrm>
            <a:off x="5508497" y="3232403"/>
            <a:ext cx="1763841" cy="1270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426359A-17E3-870E-E85E-0EB8CB9E962B}"/>
              </a:ext>
            </a:extLst>
          </p:cNvPr>
          <p:cNvSpPr txBox="1"/>
          <p:nvPr/>
        </p:nvSpPr>
        <p:spPr>
          <a:xfrm>
            <a:off x="5124639" y="3296106"/>
            <a:ext cx="1419036" cy="646331"/>
          </a:xfrm>
          <a:prstGeom prst="rect">
            <a:avLst/>
          </a:prstGeom>
          <a:noFill/>
        </p:spPr>
        <p:txBody>
          <a:bodyPr wrap="square" rtlCol="0">
            <a:spAutoFit/>
          </a:bodyPr>
          <a:lstStyle/>
          <a:p>
            <a:r>
              <a:rPr lang="en-US" b="1" dirty="0"/>
              <a:t>Uncertainty analysis</a:t>
            </a:r>
            <a:endParaRPr lang="en-US" dirty="0"/>
          </a:p>
        </p:txBody>
      </p:sp>
      <p:sp>
        <p:nvSpPr>
          <p:cNvPr id="20" name="TextBox 19">
            <a:extLst>
              <a:ext uri="{FF2B5EF4-FFF2-40B4-BE49-F238E27FC236}">
                <a16:creationId xmlns:a16="http://schemas.microsoft.com/office/drawing/2014/main" id="{0A30ED88-4158-51CD-7B73-41EE26BCB83E}"/>
              </a:ext>
            </a:extLst>
          </p:cNvPr>
          <p:cNvSpPr txBox="1"/>
          <p:nvPr/>
        </p:nvSpPr>
        <p:spPr>
          <a:xfrm>
            <a:off x="2120262" y="5406137"/>
            <a:ext cx="3388235" cy="369332"/>
          </a:xfrm>
          <a:prstGeom prst="rect">
            <a:avLst/>
          </a:prstGeom>
          <a:noFill/>
        </p:spPr>
        <p:txBody>
          <a:bodyPr wrap="square" rtlCol="0">
            <a:spAutoFit/>
          </a:bodyPr>
          <a:lstStyle/>
          <a:p>
            <a:r>
              <a:rPr lang="en-US" b="1" dirty="0"/>
              <a:t>Global sensitivity analysis</a:t>
            </a:r>
            <a:endParaRPr lang="en-US" dirty="0"/>
          </a:p>
        </p:txBody>
      </p:sp>
      <p:pic>
        <p:nvPicPr>
          <p:cNvPr id="6" name="Picture 5" descr="A diagram of a model&#10;&#10;Description automatically generated">
            <a:extLst>
              <a:ext uri="{FF2B5EF4-FFF2-40B4-BE49-F238E27FC236}">
                <a16:creationId xmlns:a16="http://schemas.microsoft.com/office/drawing/2014/main" id="{0CD22C42-A0C6-D5E3-8A7F-238C71D1698A}"/>
              </a:ext>
            </a:extLst>
          </p:cNvPr>
          <p:cNvPicPr>
            <a:picLocks noChangeAspect="1"/>
          </p:cNvPicPr>
          <p:nvPr/>
        </p:nvPicPr>
        <p:blipFill>
          <a:blip r:embed="rId3">
            <a:extLst>
              <a:ext uri="{28A0092B-C50C-407E-A947-70E740481C1C}">
                <a14:useLocalDpi xmlns:a14="http://schemas.microsoft.com/office/drawing/2010/main" val="0"/>
              </a:ext>
            </a:extLst>
          </a:blip>
          <a:srcRect r="16255"/>
          <a:stretch/>
        </p:blipFill>
        <p:spPr>
          <a:xfrm>
            <a:off x="34636" y="2069249"/>
            <a:ext cx="6509039" cy="4593350"/>
          </a:xfrm>
          <a:prstGeom prst="rect">
            <a:avLst/>
          </a:prstGeom>
        </p:spPr>
      </p:pic>
      <p:grpSp>
        <p:nvGrpSpPr>
          <p:cNvPr id="9" name="Group 8">
            <a:extLst>
              <a:ext uri="{FF2B5EF4-FFF2-40B4-BE49-F238E27FC236}">
                <a16:creationId xmlns:a16="http://schemas.microsoft.com/office/drawing/2014/main" id="{13779A24-8490-877C-46CE-5EF1BA2F5082}"/>
              </a:ext>
            </a:extLst>
          </p:cNvPr>
          <p:cNvGrpSpPr/>
          <p:nvPr/>
        </p:nvGrpSpPr>
        <p:grpSpPr>
          <a:xfrm>
            <a:off x="2387216" y="2825897"/>
            <a:ext cx="1414463" cy="863099"/>
            <a:chOff x="5914532" y="5633969"/>
            <a:chExt cx="1644729" cy="941231"/>
          </a:xfrm>
        </p:grpSpPr>
        <p:sp>
          <p:nvSpPr>
            <p:cNvPr id="14" name="Rectangle 13">
              <a:extLst>
                <a:ext uri="{FF2B5EF4-FFF2-40B4-BE49-F238E27FC236}">
                  <a16:creationId xmlns:a16="http://schemas.microsoft.com/office/drawing/2014/main" id="{F12BD730-DF40-716E-3AA0-AA7A6A87AF25}"/>
                </a:ext>
              </a:extLst>
            </p:cNvPr>
            <p:cNvSpPr/>
            <p:nvPr/>
          </p:nvSpPr>
          <p:spPr>
            <a:xfrm>
              <a:off x="5914532" y="5633969"/>
              <a:ext cx="1644729" cy="941231"/>
            </a:xfrm>
            <a:prstGeom prst="rect">
              <a:avLst/>
            </a:prstGeom>
            <a:solidFill>
              <a:schemeClr val="bg1"/>
            </a:solidFill>
            <a:ln w="57150">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latin typeface="Arial" panose="020B0604020202020204" pitchFamily="34" charset="0"/>
                <a:cs typeface="Arial" panose="020B0604020202020204" pitchFamily="34" charset="0"/>
              </a:endParaRPr>
            </a:p>
            <a:p>
              <a:pPr algn="ctr"/>
              <a:endParaRPr lang="en-US" sz="1600" b="1" dirty="0">
                <a:solidFill>
                  <a:schemeClr val="tx1"/>
                </a:solidFill>
                <a:latin typeface="Arial" panose="020B0604020202020204" pitchFamily="34" charset="0"/>
                <a:cs typeface="Arial" panose="020B0604020202020204" pitchFamily="34" charset="0"/>
              </a:endParaRPr>
            </a:p>
            <a:p>
              <a:pPr algn="ctr"/>
              <a:r>
                <a:rPr lang="en-US" sz="1600" b="1" dirty="0">
                  <a:solidFill>
                    <a:schemeClr val="tx1"/>
                  </a:solidFill>
                  <a:latin typeface="Arial" panose="020B0604020202020204" pitchFamily="34" charset="0"/>
                  <a:cs typeface="Arial" panose="020B0604020202020204" pitchFamily="34" charset="0"/>
                </a:rPr>
                <a:t>model</a:t>
              </a:r>
            </a:p>
          </p:txBody>
        </p:sp>
        <p:pic>
          <p:nvPicPr>
            <p:cNvPr id="15" name="Graphic 14" descr="Programmer female with solid fill">
              <a:extLst>
                <a:ext uri="{FF2B5EF4-FFF2-40B4-BE49-F238E27FC236}">
                  <a16:creationId xmlns:a16="http://schemas.microsoft.com/office/drawing/2014/main" id="{135F3272-723A-5802-5F81-64E3F82DCF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27311" y="5724422"/>
              <a:ext cx="419169" cy="419169"/>
            </a:xfrm>
            <a:prstGeom prst="rect">
              <a:avLst/>
            </a:prstGeom>
          </p:spPr>
        </p:pic>
      </p:grpSp>
      <p:sp>
        <p:nvSpPr>
          <p:cNvPr id="17" name="Content Placeholder 2">
            <a:extLst>
              <a:ext uri="{FF2B5EF4-FFF2-40B4-BE49-F238E27FC236}">
                <a16:creationId xmlns:a16="http://schemas.microsoft.com/office/drawing/2014/main" id="{5492C91D-84FE-A09D-BD68-14380A330FA4}"/>
              </a:ext>
            </a:extLst>
          </p:cNvPr>
          <p:cNvSpPr>
            <a:spLocks noGrp="1"/>
          </p:cNvSpPr>
          <p:nvPr>
            <p:ph idx="1"/>
          </p:nvPr>
        </p:nvSpPr>
        <p:spPr>
          <a:xfrm>
            <a:off x="6591641" y="1015303"/>
            <a:ext cx="5356904" cy="2472666"/>
          </a:xfrm>
        </p:spPr>
        <p:txBody>
          <a:bodyPr>
            <a:noAutofit/>
          </a:bodyPr>
          <a:lstStyle/>
          <a:p>
            <a:pPr marL="0" indent="0">
              <a:buNone/>
            </a:pPr>
            <a:r>
              <a:rPr lang="en-US" sz="2000" u="sng" dirty="0">
                <a:latin typeface="Arial" panose="020B0604020202020204" pitchFamily="34" charset="0"/>
                <a:cs typeface="Arial" panose="020B0604020202020204" pitchFamily="34" charset="0"/>
              </a:rPr>
              <a:t>Types of SA</a:t>
            </a:r>
            <a:endParaRPr lang="en-US" sz="2000" dirty="0"/>
          </a:p>
          <a:p>
            <a:r>
              <a:rPr lang="en-US" sz="2000" dirty="0"/>
              <a:t>Local: use partial derivatives to characterize system response to small parameter perturbations.</a:t>
            </a:r>
          </a:p>
          <a:p>
            <a:r>
              <a:rPr lang="en-US" sz="2000" dirty="0"/>
              <a:t>Global: use importance measure to rank parameters in order of importance to output over entire parameter space.</a:t>
            </a:r>
          </a:p>
        </p:txBody>
      </p:sp>
      <p:sp>
        <p:nvSpPr>
          <p:cNvPr id="21" name="Content Placeholder 2">
            <a:extLst>
              <a:ext uri="{FF2B5EF4-FFF2-40B4-BE49-F238E27FC236}">
                <a16:creationId xmlns:a16="http://schemas.microsoft.com/office/drawing/2014/main" id="{F1D3E27D-B08B-F28E-174F-E793BFE1AB6A}"/>
              </a:ext>
            </a:extLst>
          </p:cNvPr>
          <p:cNvSpPr txBox="1">
            <a:spLocks/>
          </p:cNvSpPr>
          <p:nvPr/>
        </p:nvSpPr>
        <p:spPr>
          <a:xfrm>
            <a:off x="6591641" y="4031740"/>
            <a:ext cx="5356904" cy="2472666"/>
          </a:xfrm>
          <a:prstGeom prst="rect">
            <a:avLst/>
          </a:prstGeom>
        </p:spPr>
        <p:txBody>
          <a:bodyPr vert="horz" lIns="91440" tIns="45720" rIns="91440" bIns="0" rtlCol="0">
            <a:noAutofit/>
          </a:bodyPr>
          <a:lstStyle>
            <a:lvl1pPr marL="171450" indent="-171450" algn="l" defTabSz="685800" rtl="0" eaLnBrk="1" latinLnBrk="0" hangingPunct="1">
              <a:lnSpc>
                <a:spcPct val="90000"/>
              </a:lnSpc>
              <a:spcBef>
                <a:spcPts val="1350"/>
              </a:spcBef>
              <a:buClr>
                <a:schemeClr val="accent1"/>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u="sng" dirty="0"/>
              <a:t>Global SA</a:t>
            </a:r>
            <a:endParaRPr lang="en-US" sz="2000" dirty="0"/>
          </a:p>
          <a:p>
            <a:r>
              <a:rPr lang="en-US" sz="2000" dirty="0"/>
              <a:t>Statistics used for importance measure depends on practitioner’s goal.</a:t>
            </a:r>
          </a:p>
          <a:p>
            <a:r>
              <a:rPr lang="en-US" sz="2000" dirty="0"/>
              <a:t>Variance-based GSA: which input variability accounts for most output variability? Least output variability?</a:t>
            </a:r>
          </a:p>
        </p:txBody>
      </p:sp>
      <p:sp>
        <p:nvSpPr>
          <p:cNvPr id="22" name="TextBox 21">
            <a:extLst>
              <a:ext uri="{FF2B5EF4-FFF2-40B4-BE49-F238E27FC236}">
                <a16:creationId xmlns:a16="http://schemas.microsoft.com/office/drawing/2014/main" id="{E9C7264B-B24C-DBE7-28FE-77B3424B3FF9}"/>
              </a:ext>
            </a:extLst>
          </p:cNvPr>
          <p:cNvSpPr txBox="1"/>
          <p:nvPr/>
        </p:nvSpPr>
        <p:spPr>
          <a:xfrm>
            <a:off x="256449" y="1083118"/>
            <a:ext cx="5839551"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SA:</a:t>
            </a:r>
            <a:r>
              <a:rPr lang="en-US" sz="2400" dirty="0">
                <a:latin typeface="Arial" panose="020B0604020202020204" pitchFamily="34" charset="0"/>
                <a:cs typeface="Arial" panose="020B0604020202020204" pitchFamily="34" charset="0"/>
              </a:rPr>
              <a:t> ascribe output uncertainty to various sources of input uncertainty</a:t>
            </a:r>
          </a:p>
        </p:txBody>
      </p:sp>
    </p:spTree>
    <p:extLst>
      <p:ext uri="{BB962C8B-B14F-4D97-AF65-F5344CB8AC3E}">
        <p14:creationId xmlns:p14="http://schemas.microsoft.com/office/powerpoint/2010/main" val="150216666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57F1-FAC9-D043-B5AA-FE77179AD3F1}"/>
              </a:ext>
            </a:extLst>
          </p:cNvPr>
          <p:cNvSpPr>
            <a:spLocks noGrp="1"/>
          </p:cNvSpPr>
          <p:nvPr>
            <p:ph type="title"/>
          </p:nvPr>
        </p:nvSpPr>
        <p:spPr/>
        <p:txBody>
          <a:bodyPr>
            <a:normAutofit fontScale="90000"/>
          </a:bodyPr>
          <a:lstStyle/>
          <a:p>
            <a:r>
              <a:rPr lang="en-US" dirty="0"/>
              <a:t>Sampling-based methods</a:t>
            </a:r>
          </a:p>
        </p:txBody>
      </p:sp>
      <p:sp>
        <p:nvSpPr>
          <p:cNvPr id="3" name="Content Placeholder 2">
            <a:extLst>
              <a:ext uri="{FF2B5EF4-FFF2-40B4-BE49-F238E27FC236}">
                <a16:creationId xmlns:a16="http://schemas.microsoft.com/office/drawing/2014/main" id="{246D0681-0499-348B-2725-5D89255B8F36}"/>
              </a:ext>
            </a:extLst>
          </p:cNvPr>
          <p:cNvSpPr>
            <a:spLocks noGrp="1"/>
          </p:cNvSpPr>
          <p:nvPr>
            <p:ph idx="1"/>
          </p:nvPr>
        </p:nvSpPr>
        <p:spPr>
          <a:xfrm>
            <a:off x="6670399" y="1567542"/>
            <a:ext cx="5158743" cy="4408261"/>
          </a:xfrm>
        </p:spPr>
        <p:txBody>
          <a:bodyPr>
            <a:normAutofit/>
          </a:bodyPr>
          <a:lstStyle/>
          <a:p>
            <a:r>
              <a:rPr lang="en-US" dirty="0"/>
              <a:t>Uncertain parameters repeatedly sampled and used as model input</a:t>
            </a:r>
          </a:p>
          <a:p>
            <a:r>
              <a:rPr lang="en-US" dirty="0"/>
              <a:t>UQ and GSA statistics directly computed from model outputs</a:t>
            </a:r>
          </a:p>
          <a:p>
            <a:r>
              <a:rPr lang="en-US" dirty="0"/>
              <a:t>Make no assumptions about linearity, smoothness, or regularity of underlying computational model</a:t>
            </a:r>
          </a:p>
          <a:p>
            <a:r>
              <a:rPr lang="en-US" dirty="0"/>
              <a:t>Can be used as coefficients for surrogates/expansions.</a:t>
            </a:r>
          </a:p>
          <a:p>
            <a:r>
              <a:rPr lang="en-US" dirty="0"/>
              <a:t>Primary drawback: evaluation cost of multiple code evaluations</a:t>
            </a:r>
          </a:p>
        </p:txBody>
      </p:sp>
    </p:spTree>
    <p:extLst>
      <p:ext uri="{BB962C8B-B14F-4D97-AF65-F5344CB8AC3E}">
        <p14:creationId xmlns:p14="http://schemas.microsoft.com/office/powerpoint/2010/main" val="1021507705"/>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cement_orange_theme">
  <a:themeElements>
    <a:clrScheme name="Custom 1">
      <a:dk1>
        <a:sysClr val="windowText" lastClr="000000"/>
      </a:dk1>
      <a:lt1>
        <a:sysClr val="window" lastClr="FFFFFF"/>
      </a:lt1>
      <a:dk2>
        <a:srgbClr val="44546A"/>
      </a:dk2>
      <a:lt2>
        <a:srgbClr val="E7E6E6"/>
      </a:lt2>
      <a:accent1>
        <a:srgbClr val="C55A11"/>
      </a:accent1>
      <a:accent2>
        <a:srgbClr val="FAEFEA"/>
      </a:accent2>
      <a:accent3>
        <a:srgbClr val="757070"/>
      </a:accent3>
      <a:accent4>
        <a:srgbClr val="C55A11"/>
      </a:accent4>
      <a:accent5>
        <a:srgbClr val="C55A11"/>
      </a:accent5>
      <a:accent6>
        <a:srgbClr val="C55A1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ment_presentation_template_orange" id="{C1F4ED65-4AAC-374E-A6C4-E407FE769211}" vid="{A0109884-C236-FA4B-BF02-AA9378178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cement_orange_theme</Template>
  <TotalTime>6986</TotalTime>
  <Words>7919</Words>
  <Application>Microsoft Macintosh PowerPoint</Application>
  <PresentationFormat>Widescreen</PresentationFormat>
  <Paragraphs>866</Paragraphs>
  <Slides>72</Slides>
  <Notes>13</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Arial Unicode MS</vt:lpstr>
      <vt:lpstr>Arial</vt:lpstr>
      <vt:lpstr>Calibri</vt:lpstr>
      <vt:lpstr>Cambria Math</vt:lpstr>
      <vt:lpstr>Courier New</vt:lpstr>
      <vt:lpstr>Open Sans</vt:lpstr>
      <vt:lpstr>Open Sans SemiBold</vt:lpstr>
      <vt:lpstr>Slack-Lato</vt:lpstr>
      <vt:lpstr>TeXGyreTermesX</vt:lpstr>
      <vt:lpstr>Times New Roman</vt:lpstr>
      <vt:lpstr>cement_orange_theme</vt:lpstr>
      <vt:lpstr>Uncertainty Quantification and Global Sensitivity Analysis Methods for Monte Carlo Radiation Transport Solvers</vt:lpstr>
      <vt:lpstr>Bottom Line Up Front</vt:lpstr>
      <vt:lpstr>Context</vt:lpstr>
      <vt:lpstr>What is a computational model?</vt:lpstr>
      <vt:lpstr>Deterministic vs Stochastic Methods</vt:lpstr>
      <vt:lpstr>Stochastic Method: Monte Carlo Radiation Transport</vt:lpstr>
      <vt:lpstr>Forward Uncertainty Quantification (UQ)</vt:lpstr>
      <vt:lpstr>Global Sensitivity Analysis (GSA)</vt:lpstr>
      <vt:lpstr>Sampling-based methods</vt:lpstr>
      <vt:lpstr>Problem Statement</vt:lpstr>
      <vt:lpstr>Existing approaches</vt:lpstr>
      <vt:lpstr>Variance deconvolution</vt:lpstr>
      <vt:lpstr>Research objectives</vt:lpstr>
      <vt:lpstr>Research work</vt:lpstr>
      <vt:lpstr>Background – Sampling uncertainty quantification</vt:lpstr>
      <vt:lpstr>Background – Stochastic solvers</vt:lpstr>
      <vt:lpstr>Approach – Standard </vt:lpstr>
      <vt:lpstr>Formulation – Variance deconvolution</vt:lpstr>
      <vt:lpstr>Formulation – Variance Deconvolution</vt:lpstr>
      <vt:lpstr>Approach – Variance Deconvolution Approach</vt:lpstr>
      <vt:lpstr>Formulation – Estimator evaluation</vt:lpstr>
      <vt:lpstr>Results – Analytic problem</vt:lpstr>
      <vt:lpstr>Results – Analytic problem</vt:lpstr>
      <vt:lpstr>Example Problem – Visualize Motivations</vt:lpstr>
      <vt:lpstr>Infinite Slab Lattice Problem</vt:lpstr>
      <vt:lpstr>What is σ_η^2 without UQ?</vt:lpstr>
      <vt:lpstr>Infinite Slab Lattice Problem</vt:lpstr>
      <vt:lpstr>Error and Figure of Merit</vt:lpstr>
      <vt:lpstr>Formulation – Cost analysis</vt:lpstr>
      <vt:lpstr>Results – Cost analysis</vt:lpstr>
      <vt:lpstr>Results – UQ cost analysis</vt:lpstr>
      <vt:lpstr>Results – UQ cost analysis</vt:lpstr>
      <vt:lpstr>Discussion</vt:lpstr>
      <vt:lpstr>Formulation – Sensitivity indices</vt:lpstr>
      <vt:lpstr>Standard Approach – Sampling-based Saltelli method</vt:lpstr>
      <vt:lpstr>Standard Approach – Sampling-based Saltelli method</vt:lpstr>
      <vt:lpstr>Standard Approach – Sampling-based Saltelli method</vt:lpstr>
      <vt:lpstr>Formulation – Sensitivity indices with variance deconvolution</vt:lpstr>
      <vt:lpstr>Formulation – Sensitivity indices with variance deconvolution</vt:lpstr>
      <vt:lpstr>Saltelli Approach – With variance deconvolution</vt:lpstr>
      <vt:lpstr>Results – Ishigami function</vt:lpstr>
      <vt:lpstr>Results – Ishigami function</vt:lpstr>
      <vt:lpstr>Results – Ishigami function</vt:lpstr>
      <vt:lpstr>Results – Ishigami function</vt:lpstr>
      <vt:lpstr>Results – Ishigami function</vt:lpstr>
      <vt:lpstr>Results – Ishigami function</vt:lpstr>
      <vt:lpstr>Results – Ishigami function</vt:lpstr>
      <vt:lpstr>Results – Slab </vt:lpstr>
      <vt:lpstr>Distributions over 25000 repetitions</vt:lpstr>
      <vt:lpstr>Distributions over 25000 repetitions</vt:lpstr>
      <vt:lpstr>Distributions over 25000 repetitions</vt:lpstr>
      <vt:lpstr>Distributions over 25000 repetitions</vt:lpstr>
      <vt:lpstr>Results over 25000 repetitions</vt:lpstr>
      <vt:lpstr>Discussion</vt:lpstr>
      <vt:lpstr>The C5G7-3D Benchmark</vt:lpstr>
      <vt:lpstr>C5G7 Results I – Uncertainty of keff</vt:lpstr>
      <vt:lpstr>C5G7 Results I – Sensitivity indices of keff</vt:lpstr>
      <vt:lpstr>C5G7 Results III – Uncertainty of fission rate distribution</vt:lpstr>
      <vt:lpstr>Discussion</vt:lpstr>
      <vt:lpstr>In Conclusion… </vt:lpstr>
      <vt:lpstr>Full list of publications related to this work</vt:lpstr>
      <vt:lpstr>Opportunities for future work</vt:lpstr>
      <vt:lpstr>Acknowledgements and Logos</vt:lpstr>
      <vt:lpstr>More acknowledgements</vt:lpstr>
      <vt:lpstr>Batches in MC/DC</vt:lpstr>
      <vt:lpstr>Random seeding in MC/DC</vt:lpstr>
      <vt:lpstr>Implementation in MC/DC</vt:lpstr>
      <vt:lpstr>Implementation in MC/DC</vt:lpstr>
      <vt:lpstr>Parallelism in MC/DC (simplified)</vt:lpstr>
      <vt:lpstr>Infinite Slab Lattice Problem</vt:lpstr>
      <vt:lpstr>Error and Figure of Merit</vt:lpstr>
      <vt:lpstr>Future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Preliminary Research Proposal</dc:title>
  <dc:creator>Clements, Kayla</dc:creator>
  <cp:lastModifiedBy>Clements, Kayla</cp:lastModifiedBy>
  <cp:revision>71</cp:revision>
  <dcterms:created xsi:type="dcterms:W3CDTF">2023-02-01T22:51:09Z</dcterms:created>
  <dcterms:modified xsi:type="dcterms:W3CDTF">2024-12-10T09:37:42Z</dcterms:modified>
</cp:coreProperties>
</file>